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31"/>
  </p:notesMasterIdLst>
  <p:sldIdLst>
    <p:sldId id="296" r:id="rId2"/>
    <p:sldId id="257" r:id="rId3"/>
    <p:sldId id="263" r:id="rId4"/>
    <p:sldId id="288" r:id="rId5"/>
    <p:sldId id="299" r:id="rId6"/>
    <p:sldId id="300" r:id="rId7"/>
    <p:sldId id="265" r:id="rId8"/>
    <p:sldId id="266" r:id="rId9"/>
    <p:sldId id="267" r:id="rId10"/>
    <p:sldId id="268"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97" r:id="rId29"/>
    <p:sldId id="292" r:id="rId3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3CB43D7A-2128-4979-BA6C-DD12FE60932B}">
          <p14:sldIdLst>
            <p14:sldId id="296"/>
            <p14:sldId id="257"/>
            <p14:sldId id="263"/>
            <p14:sldId id="288"/>
            <p14:sldId id="299"/>
            <p14:sldId id="300"/>
            <p14:sldId id="265"/>
            <p14:sldId id="266"/>
            <p14:sldId id="267"/>
            <p14:sldId id="268"/>
            <p14:sldId id="270"/>
            <p14:sldId id="271"/>
            <p14:sldId id="272"/>
            <p14:sldId id="273"/>
            <p14:sldId id="274"/>
            <p14:sldId id="275"/>
            <p14:sldId id="276"/>
            <p14:sldId id="277"/>
            <p14:sldId id="278"/>
            <p14:sldId id="279"/>
            <p14:sldId id="280"/>
            <p14:sldId id="281"/>
            <p14:sldId id="282"/>
            <p14:sldId id="283"/>
            <p14:sldId id="284"/>
            <p14:sldId id="285"/>
            <p14:sldId id="286"/>
            <p14:sldId id="297"/>
            <p14:sldId id="292"/>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FFFFCC"/>
    <a:srgbClr val="0000CC"/>
    <a:srgbClr val="006699"/>
    <a:srgbClr val="003399"/>
    <a:srgbClr val="000099"/>
    <a:srgbClr val="000066"/>
    <a:srgbClr val="336699"/>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3837" autoAdjust="0"/>
  </p:normalViewPr>
  <p:slideViewPr>
    <p:cSldViewPr snapToGrid="0">
      <p:cViewPr varScale="1">
        <p:scale>
          <a:sx n="42" d="100"/>
          <a:sy n="42" d="100"/>
        </p:scale>
        <p:origin x="1962" y="60"/>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A2CD731-C9F1-4BFF-B86A-31626A0E2554}" type="datetimeFigureOut">
              <a:rPr lang="en-GB" smtClean="0"/>
              <a:t>30/07/2018</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036AFBE-F1F1-43A9-BCC6-2E62D891AB0C}" type="slidenum">
              <a:rPr lang="en-GB" smtClean="0"/>
              <a:t>‹#›</a:t>
            </a:fld>
            <a:endParaRPr lang="en-GB"/>
          </a:p>
        </p:txBody>
      </p:sp>
    </p:spTree>
    <p:extLst>
      <p:ext uri="{BB962C8B-B14F-4D97-AF65-F5344CB8AC3E}">
        <p14:creationId xmlns:p14="http://schemas.microsoft.com/office/powerpoint/2010/main" val="1227208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36AFBE-F1F1-43A9-BCC6-2E62D891AB0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94293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10</a:t>
            </a:fld>
            <a:endParaRPr lang="en-GB"/>
          </a:p>
        </p:txBody>
      </p:sp>
    </p:spTree>
    <p:extLst>
      <p:ext uri="{BB962C8B-B14F-4D97-AF65-F5344CB8AC3E}">
        <p14:creationId xmlns:p14="http://schemas.microsoft.com/office/powerpoint/2010/main" val="3469995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11</a:t>
            </a:fld>
            <a:endParaRPr lang="en-GB"/>
          </a:p>
        </p:txBody>
      </p:sp>
    </p:spTree>
    <p:extLst>
      <p:ext uri="{BB962C8B-B14F-4D97-AF65-F5344CB8AC3E}">
        <p14:creationId xmlns:p14="http://schemas.microsoft.com/office/powerpoint/2010/main" val="403886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036AFBE-F1F1-43A9-BCC6-2E62D891AB0C}" type="slidenum">
              <a:rPr lang="en-GB" smtClean="0"/>
              <a:t>12</a:t>
            </a:fld>
            <a:endParaRPr lang="en-GB"/>
          </a:p>
        </p:txBody>
      </p:sp>
    </p:spTree>
    <p:extLst>
      <p:ext uri="{BB962C8B-B14F-4D97-AF65-F5344CB8AC3E}">
        <p14:creationId xmlns:p14="http://schemas.microsoft.com/office/powerpoint/2010/main" val="20000856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13</a:t>
            </a:fld>
            <a:endParaRPr lang="en-GB"/>
          </a:p>
        </p:txBody>
      </p:sp>
    </p:spTree>
    <p:extLst>
      <p:ext uri="{BB962C8B-B14F-4D97-AF65-F5344CB8AC3E}">
        <p14:creationId xmlns:p14="http://schemas.microsoft.com/office/powerpoint/2010/main" val="2853947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14</a:t>
            </a:fld>
            <a:endParaRPr lang="en-GB"/>
          </a:p>
        </p:txBody>
      </p:sp>
    </p:spTree>
    <p:extLst>
      <p:ext uri="{BB962C8B-B14F-4D97-AF65-F5344CB8AC3E}">
        <p14:creationId xmlns:p14="http://schemas.microsoft.com/office/powerpoint/2010/main" val="1567042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15</a:t>
            </a:fld>
            <a:endParaRPr lang="en-GB"/>
          </a:p>
        </p:txBody>
      </p:sp>
    </p:spTree>
    <p:extLst>
      <p:ext uri="{BB962C8B-B14F-4D97-AF65-F5344CB8AC3E}">
        <p14:creationId xmlns:p14="http://schemas.microsoft.com/office/powerpoint/2010/main" val="904760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smtClean="0"/>
              <a:t>Will need o flick back to previous slide</a:t>
            </a:r>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16</a:t>
            </a:fld>
            <a:endParaRPr lang="en-GB"/>
          </a:p>
        </p:txBody>
      </p:sp>
    </p:spTree>
    <p:extLst>
      <p:ext uri="{BB962C8B-B14F-4D97-AF65-F5344CB8AC3E}">
        <p14:creationId xmlns:p14="http://schemas.microsoft.com/office/powerpoint/2010/main" val="40583689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baseline="0" dirty="0" smtClean="0"/>
              <a:t> </a:t>
            </a:r>
            <a:endParaRPr lang="en-GB" baseline="0" dirty="0" smtClean="0"/>
          </a:p>
        </p:txBody>
      </p:sp>
      <p:sp>
        <p:nvSpPr>
          <p:cNvPr id="4" name="Slide Number Placeholder 3"/>
          <p:cNvSpPr>
            <a:spLocks noGrp="1"/>
          </p:cNvSpPr>
          <p:nvPr>
            <p:ph type="sldNum" sz="quarter" idx="10"/>
          </p:nvPr>
        </p:nvSpPr>
        <p:spPr/>
        <p:txBody>
          <a:bodyPr/>
          <a:lstStyle/>
          <a:p>
            <a:fld id="{9036AFBE-F1F1-43A9-BCC6-2E62D891AB0C}" type="slidenum">
              <a:rPr lang="en-GB" smtClean="0"/>
              <a:t>17</a:t>
            </a:fld>
            <a:endParaRPr lang="en-GB"/>
          </a:p>
        </p:txBody>
      </p:sp>
    </p:spTree>
    <p:extLst>
      <p:ext uri="{BB962C8B-B14F-4D97-AF65-F5344CB8AC3E}">
        <p14:creationId xmlns:p14="http://schemas.microsoft.com/office/powerpoint/2010/main" val="2116690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18</a:t>
            </a:fld>
            <a:endParaRPr lang="en-GB"/>
          </a:p>
        </p:txBody>
      </p:sp>
    </p:spTree>
    <p:extLst>
      <p:ext uri="{BB962C8B-B14F-4D97-AF65-F5344CB8AC3E}">
        <p14:creationId xmlns:p14="http://schemas.microsoft.com/office/powerpoint/2010/main" val="42907522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19</a:t>
            </a:fld>
            <a:endParaRPr lang="en-GB"/>
          </a:p>
        </p:txBody>
      </p:sp>
    </p:spTree>
    <p:extLst>
      <p:ext uri="{BB962C8B-B14F-4D97-AF65-F5344CB8AC3E}">
        <p14:creationId xmlns:p14="http://schemas.microsoft.com/office/powerpoint/2010/main" val="2611251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36AFBE-F1F1-43A9-BCC6-2E62D891AB0C}" type="slidenum">
              <a:rPr lang="en-GB" smtClean="0"/>
              <a:t>2</a:t>
            </a:fld>
            <a:endParaRPr lang="en-GB"/>
          </a:p>
        </p:txBody>
      </p:sp>
    </p:spTree>
    <p:extLst>
      <p:ext uri="{BB962C8B-B14F-4D97-AF65-F5344CB8AC3E}">
        <p14:creationId xmlns:p14="http://schemas.microsoft.com/office/powerpoint/2010/main" val="10554208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20</a:t>
            </a:fld>
            <a:endParaRPr lang="en-GB"/>
          </a:p>
        </p:txBody>
      </p:sp>
    </p:spTree>
    <p:extLst>
      <p:ext uri="{BB962C8B-B14F-4D97-AF65-F5344CB8AC3E}">
        <p14:creationId xmlns:p14="http://schemas.microsoft.com/office/powerpoint/2010/main" val="10712452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21</a:t>
            </a:fld>
            <a:endParaRPr lang="en-GB"/>
          </a:p>
        </p:txBody>
      </p:sp>
    </p:spTree>
    <p:extLst>
      <p:ext uri="{BB962C8B-B14F-4D97-AF65-F5344CB8AC3E}">
        <p14:creationId xmlns:p14="http://schemas.microsoft.com/office/powerpoint/2010/main" val="33842289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22</a:t>
            </a:fld>
            <a:endParaRPr lang="en-GB"/>
          </a:p>
        </p:txBody>
      </p:sp>
    </p:spTree>
    <p:extLst>
      <p:ext uri="{BB962C8B-B14F-4D97-AF65-F5344CB8AC3E}">
        <p14:creationId xmlns:p14="http://schemas.microsoft.com/office/powerpoint/2010/main" val="15633914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23</a:t>
            </a:fld>
            <a:endParaRPr lang="en-GB"/>
          </a:p>
        </p:txBody>
      </p:sp>
    </p:spTree>
    <p:extLst>
      <p:ext uri="{BB962C8B-B14F-4D97-AF65-F5344CB8AC3E}">
        <p14:creationId xmlns:p14="http://schemas.microsoft.com/office/powerpoint/2010/main" val="3039361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24</a:t>
            </a:fld>
            <a:endParaRPr lang="en-GB"/>
          </a:p>
        </p:txBody>
      </p:sp>
    </p:spTree>
    <p:extLst>
      <p:ext uri="{BB962C8B-B14F-4D97-AF65-F5344CB8AC3E}">
        <p14:creationId xmlns:p14="http://schemas.microsoft.com/office/powerpoint/2010/main" val="3096620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25</a:t>
            </a:fld>
            <a:endParaRPr lang="en-GB"/>
          </a:p>
        </p:txBody>
      </p:sp>
    </p:spTree>
    <p:extLst>
      <p:ext uri="{BB962C8B-B14F-4D97-AF65-F5344CB8AC3E}">
        <p14:creationId xmlns:p14="http://schemas.microsoft.com/office/powerpoint/2010/main" val="14812127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26</a:t>
            </a:fld>
            <a:endParaRPr lang="en-GB"/>
          </a:p>
        </p:txBody>
      </p:sp>
    </p:spTree>
    <p:extLst>
      <p:ext uri="{BB962C8B-B14F-4D97-AF65-F5344CB8AC3E}">
        <p14:creationId xmlns:p14="http://schemas.microsoft.com/office/powerpoint/2010/main" val="21146004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27</a:t>
            </a:fld>
            <a:endParaRPr lang="en-GB"/>
          </a:p>
        </p:txBody>
      </p:sp>
    </p:spTree>
    <p:extLst>
      <p:ext uri="{BB962C8B-B14F-4D97-AF65-F5344CB8AC3E}">
        <p14:creationId xmlns:p14="http://schemas.microsoft.com/office/powerpoint/2010/main" val="28451400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36AFBE-F1F1-43A9-BCC6-2E62D891AB0C}" type="slidenum">
              <a:rPr lang="en-GB" smtClean="0"/>
              <a:t>28</a:t>
            </a:fld>
            <a:endParaRPr lang="en-GB"/>
          </a:p>
        </p:txBody>
      </p:sp>
    </p:spTree>
    <p:extLst>
      <p:ext uri="{BB962C8B-B14F-4D97-AF65-F5344CB8AC3E}">
        <p14:creationId xmlns:p14="http://schemas.microsoft.com/office/powerpoint/2010/main" val="20917976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29</a:t>
            </a:fld>
            <a:endParaRPr lang="en-GB"/>
          </a:p>
        </p:txBody>
      </p:sp>
    </p:spTree>
    <p:extLst>
      <p:ext uri="{BB962C8B-B14F-4D97-AF65-F5344CB8AC3E}">
        <p14:creationId xmlns:p14="http://schemas.microsoft.com/office/powerpoint/2010/main" val="3904934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3</a:t>
            </a:fld>
            <a:endParaRPr lang="en-GB"/>
          </a:p>
        </p:txBody>
      </p:sp>
    </p:spTree>
    <p:extLst>
      <p:ext uri="{BB962C8B-B14F-4D97-AF65-F5344CB8AC3E}">
        <p14:creationId xmlns:p14="http://schemas.microsoft.com/office/powerpoint/2010/main" val="3435878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36AFBE-F1F1-43A9-BCC6-2E62D891AB0C}" type="slidenum">
              <a:rPr lang="en-GB" smtClean="0"/>
              <a:t>4</a:t>
            </a:fld>
            <a:endParaRPr lang="en-GB"/>
          </a:p>
        </p:txBody>
      </p:sp>
    </p:spTree>
    <p:extLst>
      <p:ext uri="{BB962C8B-B14F-4D97-AF65-F5344CB8AC3E}">
        <p14:creationId xmlns:p14="http://schemas.microsoft.com/office/powerpoint/2010/main" val="2411934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5</a:t>
            </a:fld>
            <a:endParaRPr lang="en-GB"/>
          </a:p>
        </p:txBody>
      </p:sp>
    </p:spTree>
    <p:extLst>
      <p:ext uri="{BB962C8B-B14F-4D97-AF65-F5344CB8AC3E}">
        <p14:creationId xmlns:p14="http://schemas.microsoft.com/office/powerpoint/2010/main" val="3928846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6</a:t>
            </a:fld>
            <a:endParaRPr lang="en-GB"/>
          </a:p>
        </p:txBody>
      </p:sp>
    </p:spTree>
    <p:extLst>
      <p:ext uri="{BB962C8B-B14F-4D97-AF65-F5344CB8AC3E}">
        <p14:creationId xmlns:p14="http://schemas.microsoft.com/office/powerpoint/2010/main" val="1955916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7</a:t>
            </a:fld>
            <a:endParaRPr lang="en-GB"/>
          </a:p>
        </p:txBody>
      </p:sp>
    </p:spTree>
    <p:extLst>
      <p:ext uri="{BB962C8B-B14F-4D97-AF65-F5344CB8AC3E}">
        <p14:creationId xmlns:p14="http://schemas.microsoft.com/office/powerpoint/2010/main" val="1368654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8</a:t>
            </a:fld>
            <a:endParaRPr lang="en-GB"/>
          </a:p>
        </p:txBody>
      </p:sp>
    </p:spTree>
    <p:extLst>
      <p:ext uri="{BB962C8B-B14F-4D97-AF65-F5344CB8AC3E}">
        <p14:creationId xmlns:p14="http://schemas.microsoft.com/office/powerpoint/2010/main" val="3581219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9</a:t>
            </a:fld>
            <a:endParaRPr lang="en-GB"/>
          </a:p>
        </p:txBody>
      </p:sp>
    </p:spTree>
    <p:extLst>
      <p:ext uri="{BB962C8B-B14F-4D97-AF65-F5344CB8AC3E}">
        <p14:creationId xmlns:p14="http://schemas.microsoft.com/office/powerpoint/2010/main" val="2322917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2857447" y="6356353"/>
            <a:ext cx="998195" cy="365125"/>
          </a:xfrm>
        </p:spPr>
        <p:txBody>
          <a:bodyPr/>
          <a:lstStyle/>
          <a:p>
            <a:fld id="{509E890D-B0A2-4DD6-9D42-857405BD751E}" type="datetimeFigureOut">
              <a:rPr lang="en-GB" smtClean="0"/>
              <a:t>30/07/2018</a:t>
            </a:fld>
            <a:endParaRPr lang="en-GB"/>
          </a:p>
        </p:txBody>
      </p:sp>
      <p:sp>
        <p:nvSpPr>
          <p:cNvPr id="5" name="Footer Placeholder 4"/>
          <p:cNvSpPr>
            <a:spLocks noGrp="1"/>
          </p:cNvSpPr>
          <p:nvPr>
            <p:ph type="ftr" sz="quarter" idx="11"/>
          </p:nvPr>
        </p:nvSpPr>
        <p:spPr>
          <a:xfrm>
            <a:off x="3939410" y="6356353"/>
            <a:ext cx="3086100" cy="365125"/>
          </a:xfrm>
        </p:spPr>
        <p:txBody>
          <a:bodyPr/>
          <a:lstStyle/>
          <a:p>
            <a:endParaRPr lang="en-GB" dirty="0"/>
          </a:p>
        </p:txBody>
      </p:sp>
      <p:sp>
        <p:nvSpPr>
          <p:cNvPr id="6" name="Slide Number Placeholder 5"/>
          <p:cNvSpPr>
            <a:spLocks noGrp="1"/>
          </p:cNvSpPr>
          <p:nvPr>
            <p:ph type="sldNum" sz="quarter" idx="12"/>
          </p:nvPr>
        </p:nvSpPr>
        <p:spPr>
          <a:xfrm>
            <a:off x="7150618" y="6356353"/>
            <a:ext cx="874485" cy="365125"/>
          </a:xfrm>
        </p:spPr>
        <p:txBody>
          <a:bodyPr/>
          <a:lstStyle/>
          <a:p>
            <a:fld id="{62EB5621-A25D-4A13-8CCD-BA9CB3FA6369}" type="slidenum">
              <a:rPr lang="en-GB" smtClean="0"/>
              <a:t>‹#›</a:t>
            </a:fld>
            <a:endParaRPr lang="en-GB"/>
          </a:p>
        </p:txBody>
      </p:sp>
      <p:sp>
        <p:nvSpPr>
          <p:cNvPr id="3" name="Subtitle 2"/>
          <p:cNvSpPr>
            <a:spLocks noGrp="1"/>
          </p:cNvSpPr>
          <p:nvPr>
            <p:ph type="subTitle" idx="1"/>
          </p:nvPr>
        </p:nvSpPr>
        <p:spPr>
          <a:xfrm>
            <a:off x="1143000" y="3602038"/>
            <a:ext cx="6858000" cy="1655762"/>
          </a:xfrm>
        </p:spPr>
        <p:txBody>
          <a:bodyPr/>
          <a:lstStyle>
            <a:lvl1pPr marL="0" indent="0" algn="l">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GB" dirty="0"/>
          </a:p>
        </p:txBody>
      </p:sp>
      <p:sp>
        <p:nvSpPr>
          <p:cNvPr id="2" name="Title 1"/>
          <p:cNvSpPr>
            <a:spLocks noGrp="1"/>
          </p:cNvSpPr>
          <p:nvPr>
            <p:ph type="ctrTitle"/>
          </p:nvPr>
        </p:nvSpPr>
        <p:spPr>
          <a:xfrm>
            <a:off x="1143000" y="1122363"/>
            <a:ext cx="6858000" cy="2387600"/>
          </a:xfrm>
        </p:spPr>
        <p:txBody>
          <a:bodyPr anchor="b"/>
          <a:lstStyle>
            <a:lvl1pPr algn="l">
              <a:lnSpc>
                <a:spcPct val="100000"/>
              </a:lnSpc>
              <a:defRPr sz="6000"/>
            </a:lvl1pPr>
          </a:lstStyle>
          <a:p>
            <a:r>
              <a:rPr lang="en-US" smtClean="0"/>
              <a:t>Click to edit Master title style</a:t>
            </a:r>
            <a:endParaRPr lang="en-GB" dirty="0"/>
          </a:p>
        </p:txBody>
      </p:sp>
    </p:spTree>
    <p:extLst>
      <p:ext uri="{BB962C8B-B14F-4D97-AF65-F5344CB8AC3E}">
        <p14:creationId xmlns:p14="http://schemas.microsoft.com/office/powerpoint/2010/main" val="25000567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9E890D-B0A2-4DD6-9D42-857405BD751E}" type="datetimeFigureOut">
              <a:rPr lang="en-GB" smtClean="0"/>
              <a:t>30/07/2018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EB5621-A25D-4A13-8CCD-BA9CB3FA6369}" type="slidenum">
              <a:rPr lang="en-GB" smtClean="0"/>
              <a:t>‹#›</a:t>
            </a:fld>
            <a:endParaRPr lang="en-GB"/>
          </a:p>
        </p:txBody>
      </p:sp>
    </p:spTree>
    <p:extLst>
      <p:ext uri="{BB962C8B-B14F-4D97-AF65-F5344CB8AC3E}">
        <p14:creationId xmlns:p14="http://schemas.microsoft.com/office/powerpoint/2010/main" val="1228412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9E890D-B0A2-4DD6-9D42-857405BD751E}" type="datetimeFigureOut">
              <a:rPr lang="en-GB" smtClean="0"/>
              <a:t>30/07/2018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EB5621-A25D-4A13-8CCD-BA9CB3FA6369}" type="slidenum">
              <a:rPr lang="en-GB" smtClean="0"/>
              <a:t>‹#›</a:t>
            </a:fld>
            <a:endParaRPr lang="en-GB"/>
          </a:p>
        </p:txBody>
      </p:sp>
    </p:spTree>
    <p:extLst>
      <p:ext uri="{BB962C8B-B14F-4D97-AF65-F5344CB8AC3E}">
        <p14:creationId xmlns:p14="http://schemas.microsoft.com/office/powerpoint/2010/main" val="38673877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09E890D-B0A2-4DD6-9D42-857405BD751E}" type="datetimeFigureOut">
              <a:rPr lang="en-GB" smtClean="0"/>
              <a:t>30/07/2018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EB5621-A25D-4A13-8CCD-BA9CB3FA6369}" type="slidenum">
              <a:rPr lang="en-GB" smtClean="0"/>
              <a:t>‹#›</a:t>
            </a:fld>
            <a:endParaRPr lang="en-GB"/>
          </a:p>
        </p:txBody>
      </p:sp>
      <p:sp>
        <p:nvSpPr>
          <p:cNvPr id="3" name="Content Placeholder 2"/>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04260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09E890D-B0A2-4DD6-9D42-857405BD751E}" type="datetimeFigureOut">
              <a:rPr lang="en-GB" smtClean="0"/>
              <a:t>30/07/2018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EB5621-A25D-4A13-8CCD-BA9CB3FA6369}" type="slidenum">
              <a:rPr lang="en-GB" smtClean="0"/>
              <a:t>‹#›</a:t>
            </a:fld>
            <a:endParaRPr lang="en-GB"/>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623888" y="1709741"/>
            <a:ext cx="7886700" cy="2852737"/>
          </a:xfrm>
        </p:spPr>
        <p:txBody>
          <a:bodyPr anchor="b"/>
          <a:lstStyle>
            <a:lvl1pPr>
              <a:defRPr sz="6000"/>
            </a:lvl1pPr>
          </a:lstStyle>
          <a:p>
            <a:r>
              <a:rPr lang="en-US" smtClean="0"/>
              <a:t>Click to edit Master title style</a:t>
            </a:r>
            <a:endParaRPr lang="en-GB"/>
          </a:p>
        </p:txBody>
      </p:sp>
    </p:spTree>
    <p:extLst>
      <p:ext uri="{BB962C8B-B14F-4D97-AF65-F5344CB8AC3E}">
        <p14:creationId xmlns:p14="http://schemas.microsoft.com/office/powerpoint/2010/main" val="21034193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09E890D-B0A2-4DD6-9D42-857405BD751E}" type="datetimeFigureOut">
              <a:rPr lang="en-GB" smtClean="0"/>
              <a:t>30/07/2018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EB5621-A25D-4A13-8CCD-BA9CB3FA6369}" type="slidenum">
              <a:rPr lang="en-GB" smtClean="0"/>
              <a:t>‹#›</a:t>
            </a:fld>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a:xfrm>
            <a:off x="628650" y="1069521"/>
            <a:ext cx="7886700" cy="756107"/>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37895839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509E890D-B0A2-4DD6-9D42-857405BD751E}" type="datetimeFigureOut">
              <a:rPr lang="en-GB" smtClean="0"/>
              <a:t>30/07/2018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EB5621-A25D-4A13-8CCD-BA9CB3FA6369}" type="slidenum">
              <a:rPr lang="en-GB" smtClean="0"/>
              <a:t>‹#›</a:t>
            </a:fld>
            <a:endParaRPr lang="en-GB"/>
          </a:p>
        </p:txBody>
      </p:sp>
      <p:sp>
        <p:nvSpPr>
          <p:cNvPr id="6" name="Content Placeholder 5"/>
          <p:cNvSpPr>
            <a:spLocks noGrp="1"/>
          </p:cNvSpPr>
          <p:nvPr>
            <p:ph sz="quarter" idx="4"/>
          </p:nvPr>
        </p:nvSpPr>
        <p:spPr>
          <a:xfrm>
            <a:off x="4629151"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29151" y="1690687"/>
            <a:ext cx="3887391" cy="814388"/>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 name="Text Placeholder 2"/>
          <p:cNvSpPr>
            <a:spLocks noGrp="1"/>
          </p:cNvSpPr>
          <p:nvPr>
            <p:ph type="body" idx="1"/>
          </p:nvPr>
        </p:nvSpPr>
        <p:spPr>
          <a:xfrm>
            <a:off x="629842" y="1690690"/>
            <a:ext cx="3868340" cy="814387"/>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2" name="Title 1"/>
          <p:cNvSpPr>
            <a:spLocks noGrp="1"/>
          </p:cNvSpPr>
          <p:nvPr>
            <p:ph type="title"/>
          </p:nvPr>
        </p:nvSpPr>
        <p:spPr>
          <a:xfrm>
            <a:off x="629841" y="1020536"/>
            <a:ext cx="7886700" cy="670155"/>
          </a:xfrm>
        </p:spPr>
        <p:txBody>
          <a:bodyPr/>
          <a:lstStyle/>
          <a:p>
            <a:r>
              <a:rPr lang="en-US" smtClean="0"/>
              <a:t>Click to edit Master title style</a:t>
            </a:r>
            <a:endParaRPr lang="en-GB"/>
          </a:p>
        </p:txBody>
      </p:sp>
    </p:spTree>
    <p:extLst>
      <p:ext uri="{BB962C8B-B14F-4D97-AF65-F5344CB8AC3E}">
        <p14:creationId xmlns:p14="http://schemas.microsoft.com/office/powerpoint/2010/main" val="285668064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09E890D-B0A2-4DD6-9D42-857405BD751E}" type="datetimeFigureOut">
              <a:rPr lang="en-GB" smtClean="0"/>
              <a:t>30/07/2018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EB5621-A25D-4A13-8CCD-BA9CB3FA6369}" type="slidenum">
              <a:rPr lang="en-GB" smtClean="0"/>
              <a:t>‹#›</a:t>
            </a:fld>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1546870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9E890D-B0A2-4DD6-9D42-857405BD751E}" type="datetimeFigureOut">
              <a:rPr lang="en-GB" smtClean="0"/>
              <a:t>30/07/2018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EB5621-A25D-4A13-8CCD-BA9CB3FA6369}" type="slidenum">
              <a:rPr lang="en-GB" smtClean="0"/>
              <a:t>‹#›</a:t>
            </a:fld>
            <a:endParaRPr lang="en-GB"/>
          </a:p>
        </p:txBody>
      </p:sp>
    </p:spTree>
    <p:extLst>
      <p:ext uri="{BB962C8B-B14F-4D97-AF65-F5344CB8AC3E}">
        <p14:creationId xmlns:p14="http://schemas.microsoft.com/office/powerpoint/2010/main" val="8879466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1134836"/>
            <a:ext cx="2949178" cy="922564"/>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391" y="1134836"/>
            <a:ext cx="4629150" cy="472621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9E890D-B0A2-4DD6-9D42-857405BD751E}" type="datetimeFigureOut">
              <a:rPr lang="en-GB" smtClean="0"/>
              <a:t>30/07/2018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EB5621-A25D-4A13-8CCD-BA9CB3FA6369}" type="slidenum">
              <a:rPr lang="en-GB" smtClean="0"/>
              <a:t>‹#›</a:t>
            </a:fld>
            <a:endParaRPr lang="en-GB"/>
          </a:p>
        </p:txBody>
      </p:sp>
    </p:spTree>
    <p:extLst>
      <p:ext uri="{BB962C8B-B14F-4D97-AF65-F5344CB8AC3E}">
        <p14:creationId xmlns:p14="http://schemas.microsoft.com/office/powerpoint/2010/main" val="654727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8"/>
            <a:ext cx="462915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9E890D-B0A2-4DD6-9D42-857405BD751E}" type="datetimeFigureOut">
              <a:rPr lang="en-GB" smtClean="0"/>
              <a:t>30/07/2018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EB5621-A25D-4A13-8CCD-BA9CB3FA6369}" type="slidenum">
              <a:rPr lang="en-GB" smtClean="0"/>
              <a:t>‹#›</a:t>
            </a:fld>
            <a:endParaRPr lang="en-GB"/>
          </a:p>
        </p:txBody>
      </p:sp>
    </p:spTree>
    <p:extLst>
      <p:ext uri="{BB962C8B-B14F-4D97-AF65-F5344CB8AC3E}">
        <p14:creationId xmlns:p14="http://schemas.microsoft.com/office/powerpoint/2010/main" val="2221864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alpha val="50000"/>
          </a:srgbClr>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47430" y="6356353"/>
            <a:ext cx="183862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E890D-B0A2-4DD6-9D42-857405BD751E}" type="datetimeFigureOut">
              <a:rPr lang="en-GB" smtClean="0"/>
              <a:t>30/07/2018</a:t>
            </a:fld>
            <a:endParaRPr lang="en-GB"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B5621-A25D-4A13-8CCD-BA9CB3FA6369}" type="slidenum">
              <a:rPr lang="en-GB" smtClean="0"/>
              <a:t>‹#›</a:t>
            </a:fld>
            <a:endParaRPr lang="en-GB"/>
          </a:p>
        </p:txBody>
      </p:sp>
      <p:sp>
        <p:nvSpPr>
          <p:cNvPr id="3" name="Text Placeholder 2"/>
          <p:cNvSpPr>
            <a:spLocks noGrp="1"/>
          </p:cNvSpPr>
          <p:nvPr>
            <p:ph type="body" idx="1"/>
          </p:nvPr>
        </p:nvSpPr>
        <p:spPr>
          <a:xfrm>
            <a:off x="854433" y="2339246"/>
            <a:ext cx="7660918" cy="365610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Placeholder 1"/>
          <p:cNvSpPr>
            <a:spLocks noGrp="1"/>
          </p:cNvSpPr>
          <p:nvPr>
            <p:ph type="title"/>
          </p:nvPr>
        </p:nvSpPr>
        <p:spPr>
          <a:xfrm>
            <a:off x="854433" y="1242031"/>
            <a:ext cx="7660918" cy="962281"/>
          </a:xfrm>
          <a:prstGeom prst="rect">
            <a:avLst/>
          </a:prstGeom>
        </p:spPr>
        <p:txBody>
          <a:bodyPr vert="horz" lIns="91440" tIns="45720" rIns="91440" bIns="45720" rtlCol="0" anchor="ctr">
            <a:normAutofit/>
          </a:bodyPr>
          <a:lstStyle/>
          <a:p>
            <a:r>
              <a:rPr lang="en-US" smtClean="0"/>
              <a:t>Click to edit Master title style</a:t>
            </a:r>
            <a:endParaRPr lang="en-GB" dirty="0"/>
          </a:p>
        </p:txBody>
      </p:sp>
      <p:pic>
        <p:nvPicPr>
          <p:cNvPr id="9" name="Picture 8" descr="Anglia_Ruskin_Logo_RGB.png" title="Anglia Ruskin Logo"/>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76826" y="285826"/>
            <a:ext cx="2045208" cy="679704"/>
          </a:xfrm>
          <a:prstGeom prst="rect">
            <a:avLst/>
          </a:prstGeom>
        </p:spPr>
      </p:pic>
    </p:spTree>
    <p:extLst>
      <p:ext uri="{BB962C8B-B14F-4D97-AF65-F5344CB8AC3E}">
        <p14:creationId xmlns:p14="http://schemas.microsoft.com/office/powerpoint/2010/main" val="61034331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iming>
    <p:tnLst>
      <p:par>
        <p:cTn id="1" dur="indefinite" restart="never" nodeType="tmRoot"/>
      </p:par>
    </p:tnLst>
  </p:timing>
  <p:txStyles>
    <p:titleStyle>
      <a:lvl1pPr algn="l" defTabSz="914377" rtl="0" eaLnBrk="1" latinLnBrk="0" hangingPunct="1">
        <a:lnSpc>
          <a:spcPct val="90000"/>
        </a:lnSpc>
        <a:spcBef>
          <a:spcPct val="0"/>
        </a:spcBef>
        <a:buNone/>
        <a:defRPr sz="4000" kern="1200">
          <a:solidFill>
            <a:srgbClr val="003366"/>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Niamh.obrien@anglia.ac.uk"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9144000" cy="2285855"/>
          </a:xfrm>
        </p:spPr>
        <p:txBody>
          <a:bodyPr>
            <a:noAutofit/>
          </a:bodyPr>
          <a:lstStyle/>
          <a:p>
            <a:pPr algn="ctr"/>
            <a:r>
              <a:rPr lang="en-US" sz="4800" dirty="0"/>
              <a:t>Developing reciprocity between adults and young people in the research process</a:t>
            </a:r>
            <a:endParaRPr lang="en-GB" sz="4800" dirty="0">
              <a:solidFill>
                <a:srgbClr val="003366"/>
              </a:solidFill>
            </a:endParaRPr>
          </a:p>
        </p:txBody>
      </p:sp>
      <p:sp>
        <p:nvSpPr>
          <p:cNvPr id="7" name="Subtitle 6"/>
          <p:cNvSpPr txBox="1">
            <a:spLocks/>
          </p:cNvSpPr>
          <p:nvPr/>
        </p:nvSpPr>
        <p:spPr>
          <a:xfrm>
            <a:off x="416448" y="3408218"/>
            <a:ext cx="8442544" cy="3301340"/>
          </a:xfrm>
          <a:prstGeom prst="rect">
            <a:avLst/>
          </a:prstGeom>
        </p:spPr>
        <p:txBody>
          <a:bodyPr/>
          <a:lstStyle>
            <a:lvl1pPr marL="0" indent="0" algn="ctr" rtl="0" eaLnBrk="1" fontAlgn="base" hangingPunct="1">
              <a:spcBef>
                <a:spcPct val="20000"/>
              </a:spcBef>
              <a:spcAft>
                <a:spcPct val="0"/>
              </a:spcAft>
              <a:buFont typeface="Arial" panose="020B0604020202020204" pitchFamily="34" charset="0"/>
              <a:buNone/>
              <a:defRPr sz="3200" kern="1200">
                <a:solidFill>
                  <a:schemeClr val="bg1"/>
                </a:solidFill>
                <a:latin typeface="+mn-lt"/>
                <a:ea typeface="ＭＳ Ｐゴシック" charset="0"/>
                <a:cs typeface="ＭＳ Ｐゴシック" charset="0"/>
              </a:defRPr>
            </a:lvl1pPr>
            <a:lvl2pPr marL="457200" indent="0" algn="ctr" rtl="0" eaLnBrk="1" fontAlgn="base" hangingPunct="1">
              <a:spcBef>
                <a:spcPct val="20000"/>
              </a:spcBef>
              <a:spcAft>
                <a:spcPct val="0"/>
              </a:spcAft>
              <a:buFont typeface="Arial" panose="020B0604020202020204" pitchFamily="34" charset="0"/>
              <a:buNone/>
              <a:defRPr sz="2800" kern="1200">
                <a:solidFill>
                  <a:schemeClr val="tx1">
                    <a:tint val="75000"/>
                  </a:schemeClr>
                </a:solidFill>
                <a:latin typeface="+mn-lt"/>
                <a:ea typeface="ＭＳ Ｐゴシック" charset="0"/>
                <a:cs typeface="+mn-cs"/>
              </a:defRPr>
            </a:lvl2pPr>
            <a:lvl3pPr marL="914400" indent="0" algn="ctr" rtl="0" eaLnBrk="1" fontAlgn="base" hangingPunct="1">
              <a:spcBef>
                <a:spcPct val="20000"/>
              </a:spcBef>
              <a:spcAft>
                <a:spcPct val="0"/>
              </a:spcAft>
              <a:buFont typeface="Arial" panose="020B0604020202020204" pitchFamily="34" charset="0"/>
              <a:buNone/>
              <a:defRPr sz="2400" kern="1200">
                <a:solidFill>
                  <a:schemeClr val="tx1">
                    <a:tint val="75000"/>
                  </a:schemeClr>
                </a:solidFill>
                <a:latin typeface="+mn-lt"/>
                <a:ea typeface="ＭＳ Ｐゴシック" charset="0"/>
                <a:cs typeface="+mn-cs"/>
              </a:defRPr>
            </a:lvl3pPr>
            <a:lvl4pPr marL="1371600" indent="0" algn="ctr" rtl="0" eaLnBrk="1" fontAlgn="base" hangingPunct="1">
              <a:spcBef>
                <a:spcPct val="20000"/>
              </a:spcBef>
              <a:spcAft>
                <a:spcPct val="0"/>
              </a:spcAft>
              <a:buFont typeface="Arial" panose="020B0604020202020204" pitchFamily="34" charset="0"/>
              <a:buNone/>
              <a:defRPr sz="2000" kern="1200">
                <a:solidFill>
                  <a:schemeClr val="tx1">
                    <a:tint val="75000"/>
                  </a:schemeClr>
                </a:solidFill>
                <a:latin typeface="+mn-lt"/>
                <a:ea typeface="ＭＳ Ｐゴシック" charset="0"/>
                <a:cs typeface="+mn-cs"/>
              </a:defRPr>
            </a:lvl4pPr>
            <a:lvl5pPr marL="1828800" indent="0" algn="ctr" rtl="0" eaLnBrk="1" fontAlgn="base" hangingPunct="1">
              <a:spcBef>
                <a:spcPct val="20000"/>
              </a:spcBef>
              <a:spcAft>
                <a:spcPct val="0"/>
              </a:spcAft>
              <a:buFont typeface="Arial" panose="020B0604020202020204" pitchFamily="34" charset="0"/>
              <a:buNone/>
              <a:defRPr sz="2000" kern="1200">
                <a:solidFill>
                  <a:schemeClr val="tx1">
                    <a:tint val="75000"/>
                  </a:schemeClr>
                </a:solidFill>
                <a:latin typeface="+mn-lt"/>
                <a:ea typeface="ＭＳ Ｐゴシック" charset="0"/>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GB" sz="2400" b="1" i="0" u="none" strike="noStrike" kern="1200" cap="none" spc="0" normalizeH="0" baseline="0" noProof="0" dirty="0" smtClean="0">
                <a:ln>
                  <a:noFill/>
                </a:ln>
                <a:solidFill>
                  <a:prstClr val="black"/>
                </a:solidFill>
                <a:effectLst/>
                <a:uLnTx/>
                <a:uFillTx/>
                <a:latin typeface="Calibri"/>
                <a:ea typeface="ＭＳ Ｐゴシック" charset="0"/>
              </a:rPr>
              <a:t>Dr Niamh O’Brien</a:t>
            </a:r>
          </a:p>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GB" sz="2000" b="1" i="0" u="none" strike="noStrike" kern="1200" cap="none" spc="0" normalizeH="0" baseline="0" noProof="0" dirty="0" smtClean="0">
                <a:ln>
                  <a:noFill/>
                </a:ln>
                <a:solidFill>
                  <a:prstClr val="black"/>
                </a:solidFill>
                <a:effectLst/>
                <a:uLnTx/>
                <a:uFillTx/>
                <a:latin typeface="Calibri"/>
                <a:ea typeface="ＭＳ Ｐゴシック" charset="0"/>
              </a:rPr>
              <a:t>Senior Research Fellow</a:t>
            </a:r>
          </a:p>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GB" sz="2000" b="1" i="0" u="none" strike="noStrike" kern="1200" cap="none" spc="0" normalizeH="0" baseline="0" noProof="0" dirty="0" smtClean="0">
                <a:ln>
                  <a:noFill/>
                </a:ln>
                <a:solidFill>
                  <a:prstClr val="black"/>
                </a:solidFill>
                <a:effectLst/>
                <a:uLnTx/>
                <a:uFillTx/>
                <a:latin typeface="Calibri"/>
                <a:ea typeface="ＭＳ Ｐゴシック" charset="0"/>
              </a:rPr>
              <a:t>Faculty of Health Social Care and Education</a:t>
            </a:r>
          </a:p>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GB" sz="2000" b="1" i="0" u="none" strike="noStrike" kern="1200" cap="none" spc="0" normalizeH="0" baseline="0" noProof="0" dirty="0" smtClean="0">
                <a:ln>
                  <a:noFill/>
                </a:ln>
                <a:solidFill>
                  <a:prstClr val="black"/>
                </a:solidFill>
                <a:effectLst/>
                <a:uLnTx/>
                <a:uFillTx/>
                <a:latin typeface="Calibri"/>
                <a:ea typeface="ＭＳ Ｐゴシック" charset="0"/>
              </a:rPr>
              <a:t>Anglia Ruskin University</a:t>
            </a:r>
          </a:p>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GB" sz="2000" b="1" i="0" u="none" strike="noStrike" kern="1200" cap="none" spc="0" normalizeH="0" baseline="0" noProof="0" dirty="0" smtClean="0">
                <a:ln>
                  <a:noFill/>
                </a:ln>
                <a:solidFill>
                  <a:prstClr val="black"/>
                </a:solidFill>
                <a:effectLst/>
                <a:uLnTx/>
                <a:uFillTx/>
                <a:latin typeface="Calibri"/>
                <a:ea typeface="ＭＳ Ｐゴシック" charset="0"/>
              </a:rPr>
              <a:t>Chelmsford</a:t>
            </a:r>
          </a:p>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prstClr val="black"/>
                </a:solidFill>
                <a:effectLst/>
                <a:uLnTx/>
                <a:uFillTx/>
                <a:latin typeface="Calibri"/>
                <a:ea typeface="ＭＳ Ｐゴシック" charset="0"/>
              </a:rPr>
              <a:t>Twitter: @</a:t>
            </a:r>
            <a:r>
              <a:rPr kumimoji="0" lang="en-GB" sz="2000" b="1" i="0" u="none" strike="noStrike" kern="1200" cap="none" spc="0" normalizeH="0" baseline="0" noProof="0" dirty="0" smtClean="0">
                <a:ln>
                  <a:noFill/>
                </a:ln>
                <a:solidFill>
                  <a:prstClr val="black"/>
                </a:solidFill>
                <a:effectLst/>
                <a:uLnTx/>
                <a:uFillTx/>
                <a:latin typeface="Calibri"/>
                <a:ea typeface="ＭＳ Ｐゴシック" charset="0"/>
              </a:rPr>
              <a:t>NiamhOB2</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GB" sz="2000" b="1" i="0" u="none" strike="noStrike" kern="1200" cap="none" spc="0" normalizeH="0" baseline="0" noProof="0" dirty="0" smtClean="0">
                <a:ln>
                  <a:noFill/>
                </a:ln>
                <a:solidFill>
                  <a:prstClr val="black"/>
                </a:solidFill>
                <a:effectLst/>
                <a:uLnTx/>
                <a:uFillTx/>
                <a:latin typeface="Calibri"/>
                <a:ea typeface="ＭＳ Ｐゴシック" charset="0"/>
              </a:rPr>
              <a:t>A Child’s World Conference</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prstClr val="black"/>
                </a:solidFill>
                <a:effectLst/>
                <a:uLnTx/>
                <a:uFillTx/>
                <a:latin typeface="Calibri"/>
                <a:ea typeface="ＭＳ Ｐゴシック" charset="0"/>
              </a:rPr>
              <a:t>Aberystwyth University </a:t>
            </a:r>
            <a:endParaRPr kumimoji="0" lang="en-GB" sz="2000" b="1" i="0" u="none" strike="noStrike" kern="1200" cap="none" spc="0" normalizeH="0" baseline="0" noProof="0" dirty="0" smtClean="0">
              <a:ln>
                <a:noFill/>
              </a:ln>
              <a:solidFill>
                <a:prstClr val="black"/>
              </a:solidFill>
              <a:effectLst/>
              <a:uLnTx/>
              <a:uFillTx/>
              <a:latin typeface="Calibri"/>
              <a:ea typeface="ＭＳ Ｐゴシック" charset="0"/>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GB" sz="2000" b="1" i="0" u="none" strike="noStrike" kern="1200" cap="none" spc="0" normalizeH="0" baseline="0" noProof="0" dirty="0" smtClean="0">
                <a:ln>
                  <a:noFill/>
                </a:ln>
                <a:solidFill>
                  <a:prstClr val="black"/>
                </a:solidFill>
                <a:effectLst/>
                <a:uLnTx/>
                <a:uFillTx/>
                <a:latin typeface="Calibri"/>
                <a:ea typeface="ＭＳ Ｐゴシック" charset="0"/>
              </a:rPr>
              <a:t>11-13 July 2018</a:t>
            </a:r>
            <a:endParaRPr kumimoji="0" lang="en-GB" sz="2000" b="0" i="0" u="none" strike="noStrike" kern="1200" cap="none" spc="0" normalizeH="0" baseline="0" noProof="0" dirty="0" smtClean="0">
              <a:ln>
                <a:noFill/>
              </a:ln>
              <a:solidFill>
                <a:prstClr val="white"/>
              </a:solidFill>
              <a:effectLst/>
              <a:uLnTx/>
              <a:uFillTx/>
              <a:latin typeface="Calibri"/>
              <a:ea typeface="ＭＳ Ｐゴシック" charset="0"/>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0" lang="en-GB" sz="2800" b="0" i="0" u="none" strike="noStrike" kern="1200" cap="none" spc="0" normalizeH="0" baseline="0" noProof="0" dirty="0">
              <a:ln>
                <a:noFill/>
              </a:ln>
              <a:solidFill>
                <a:prstClr val="white"/>
              </a:solidFill>
              <a:effectLst/>
              <a:uLnTx/>
              <a:uFillTx/>
              <a:latin typeface="Calibri"/>
              <a:ea typeface="ＭＳ Ｐゴシック" charset="0"/>
            </a:endParaRPr>
          </a:p>
        </p:txBody>
      </p:sp>
    </p:spTree>
    <p:extLst>
      <p:ext uri="{BB962C8B-B14F-4D97-AF65-F5344CB8AC3E}">
        <p14:creationId xmlns:p14="http://schemas.microsoft.com/office/powerpoint/2010/main" val="673016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GB" dirty="0"/>
          </a:p>
        </p:txBody>
      </p:sp>
      <p:sp>
        <p:nvSpPr>
          <p:cNvPr id="3" name="Title 2"/>
          <p:cNvSpPr>
            <a:spLocks noGrp="1"/>
          </p:cNvSpPr>
          <p:nvPr>
            <p:ph type="title"/>
          </p:nvPr>
        </p:nvSpPr>
        <p:spPr>
          <a:xfrm>
            <a:off x="308758" y="1242031"/>
            <a:ext cx="8206593" cy="962281"/>
          </a:xfrm>
        </p:spPr>
        <p:txBody>
          <a:bodyPr>
            <a:normAutofit fontScale="90000"/>
          </a:bodyPr>
          <a:lstStyle/>
          <a:p>
            <a:r>
              <a:rPr lang="en-GB" b="1" dirty="0" smtClean="0"/>
              <a:t>The Dual Axis Model of Participation (2012)</a:t>
            </a:r>
            <a:endParaRPr lang="en-GB" b="1" dirty="0"/>
          </a:p>
        </p:txBody>
      </p:sp>
      <p:pic>
        <p:nvPicPr>
          <p:cNvPr id="22" name="Picture 2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0400" y="2339246"/>
            <a:ext cx="7854951" cy="3656106"/>
          </a:xfrm>
          <a:prstGeom prst="rect">
            <a:avLst/>
          </a:prstGeom>
          <a:noFill/>
          <a:ln>
            <a:noFill/>
          </a:ln>
        </p:spPr>
      </p:pic>
    </p:spTree>
    <p:extLst>
      <p:ext uri="{BB962C8B-B14F-4D97-AF65-F5344CB8AC3E}">
        <p14:creationId xmlns:p14="http://schemas.microsoft.com/office/powerpoint/2010/main" val="2417361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4433" y="2339246"/>
            <a:ext cx="4314467" cy="3656106"/>
          </a:xfrm>
        </p:spPr>
        <p:txBody>
          <a:bodyPr>
            <a:normAutofit fontScale="92500" lnSpcReduction="10000"/>
          </a:bodyPr>
          <a:lstStyle/>
          <a:p>
            <a:r>
              <a:rPr lang="en-GB" dirty="0" smtClean="0"/>
              <a:t>Evaluation one: six months into the project:</a:t>
            </a:r>
          </a:p>
          <a:p>
            <a:r>
              <a:rPr lang="en-GB" dirty="0" smtClean="0"/>
              <a:t>A series of questions and young researchers were asked to ‘plot’ on a continuum their views</a:t>
            </a:r>
          </a:p>
          <a:p>
            <a:endParaRPr lang="en-GB" dirty="0"/>
          </a:p>
        </p:txBody>
      </p:sp>
      <p:sp>
        <p:nvSpPr>
          <p:cNvPr id="3" name="Title 2"/>
          <p:cNvSpPr>
            <a:spLocks noGrp="1"/>
          </p:cNvSpPr>
          <p:nvPr>
            <p:ph type="title"/>
          </p:nvPr>
        </p:nvSpPr>
        <p:spPr>
          <a:xfrm>
            <a:off x="558140" y="1242031"/>
            <a:ext cx="7957211" cy="962281"/>
          </a:xfrm>
        </p:spPr>
        <p:txBody>
          <a:bodyPr>
            <a:normAutofit fontScale="90000"/>
          </a:bodyPr>
          <a:lstStyle/>
          <a:p>
            <a:r>
              <a:rPr lang="en-GB" b="1" dirty="0" smtClean="0"/>
              <a:t>Extending </a:t>
            </a:r>
            <a:r>
              <a:rPr lang="en-GB" b="1" dirty="0"/>
              <a:t>t</a:t>
            </a:r>
            <a:r>
              <a:rPr lang="en-GB" b="1" dirty="0" smtClean="0"/>
              <a:t>he Dual Axis Model of Participation</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3100" y="2339246"/>
            <a:ext cx="3302000" cy="4125054"/>
          </a:xfrm>
          <a:prstGeom prst="rect">
            <a:avLst/>
          </a:prstGeom>
          <a:noFill/>
          <a:ln>
            <a:noFill/>
          </a:ln>
        </p:spPr>
      </p:pic>
    </p:spTree>
    <p:extLst>
      <p:ext uri="{BB962C8B-B14F-4D97-AF65-F5344CB8AC3E}">
        <p14:creationId xmlns:p14="http://schemas.microsoft.com/office/powerpoint/2010/main" val="122107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4433" y="2339246"/>
            <a:ext cx="8099067" cy="3656106"/>
          </a:xfrm>
        </p:spPr>
        <p:txBody>
          <a:bodyPr>
            <a:normAutofit lnSpcReduction="10000"/>
          </a:bodyPr>
          <a:lstStyle/>
          <a:p>
            <a:r>
              <a:rPr lang="en-GB" dirty="0" smtClean="0"/>
              <a:t>The need to revisit what participation and involvement means</a:t>
            </a:r>
          </a:p>
          <a:p>
            <a:r>
              <a:rPr lang="en-GB" dirty="0" smtClean="0"/>
              <a:t>The sense of reciprocity – recognising that the young researchers needed a sense of belonging on the project.</a:t>
            </a:r>
          </a:p>
          <a:p>
            <a:r>
              <a:rPr lang="en-GB" dirty="0" smtClean="0"/>
              <a:t>Sometimes not all ideas turn into decisions </a:t>
            </a:r>
          </a:p>
          <a:p>
            <a:endParaRPr lang="en-GB" dirty="0"/>
          </a:p>
        </p:txBody>
      </p:sp>
      <p:sp>
        <p:nvSpPr>
          <p:cNvPr id="3" name="Title 2"/>
          <p:cNvSpPr>
            <a:spLocks noGrp="1"/>
          </p:cNvSpPr>
          <p:nvPr>
            <p:ph type="title"/>
          </p:nvPr>
        </p:nvSpPr>
        <p:spPr/>
        <p:txBody>
          <a:bodyPr>
            <a:normAutofit fontScale="90000"/>
          </a:bodyPr>
          <a:lstStyle/>
          <a:p>
            <a:r>
              <a:rPr lang="en-GB" b="1" dirty="0" smtClean="0"/>
              <a:t>Extending </a:t>
            </a:r>
            <a:r>
              <a:rPr lang="en-GB" b="1" dirty="0"/>
              <a:t>t</a:t>
            </a:r>
            <a:r>
              <a:rPr lang="en-GB" b="1" dirty="0" smtClean="0"/>
              <a:t>he Dual Axis Model of Participation</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343956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4433" y="2339246"/>
            <a:ext cx="8099067" cy="3656106"/>
          </a:xfrm>
        </p:spPr>
        <p:txBody>
          <a:bodyPr>
            <a:normAutofit/>
          </a:bodyPr>
          <a:lstStyle/>
          <a:p>
            <a:r>
              <a:rPr lang="en-GB" dirty="0" smtClean="0"/>
              <a:t>Following on from evaluation one – ‘ideas’ was explored in evaluation two.</a:t>
            </a:r>
          </a:p>
          <a:p>
            <a:r>
              <a:rPr lang="en-GB" dirty="0" smtClean="0"/>
              <a:t>Approximately 18 months after the project started.</a:t>
            </a:r>
          </a:p>
          <a:p>
            <a:endParaRPr lang="en-GB" dirty="0"/>
          </a:p>
        </p:txBody>
      </p:sp>
      <p:sp>
        <p:nvSpPr>
          <p:cNvPr id="3" name="Title 2"/>
          <p:cNvSpPr>
            <a:spLocks noGrp="1"/>
          </p:cNvSpPr>
          <p:nvPr>
            <p:ph type="title"/>
          </p:nvPr>
        </p:nvSpPr>
        <p:spPr/>
        <p:txBody>
          <a:bodyPr>
            <a:normAutofit fontScale="90000"/>
          </a:bodyPr>
          <a:lstStyle/>
          <a:p>
            <a:r>
              <a:rPr lang="en-GB" b="1" dirty="0" smtClean="0"/>
              <a:t>Extending </a:t>
            </a:r>
            <a:r>
              <a:rPr lang="en-GB" b="1" dirty="0"/>
              <a:t>t</a:t>
            </a:r>
            <a:r>
              <a:rPr lang="en-GB" b="1" dirty="0" smtClean="0"/>
              <a:t>he Dual Axis Model of Participation – ‘ideas’</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424016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4433" y="2339246"/>
            <a:ext cx="8099067" cy="3656106"/>
          </a:xfrm>
        </p:spPr>
        <p:txBody>
          <a:bodyPr>
            <a:normAutofit/>
          </a:bodyPr>
          <a:lstStyle/>
          <a:p>
            <a:endParaRPr lang="en-GB" dirty="0"/>
          </a:p>
        </p:txBody>
      </p:sp>
      <p:sp>
        <p:nvSpPr>
          <p:cNvPr id="3" name="Title 2"/>
          <p:cNvSpPr>
            <a:spLocks noGrp="1"/>
          </p:cNvSpPr>
          <p:nvPr>
            <p:ph type="title"/>
          </p:nvPr>
        </p:nvSpPr>
        <p:spPr/>
        <p:txBody>
          <a:bodyPr>
            <a:normAutofit fontScale="90000"/>
          </a:bodyPr>
          <a:lstStyle/>
          <a:p>
            <a:r>
              <a:rPr lang="en-GB" b="1" dirty="0" smtClean="0"/>
              <a:t>Extending </a:t>
            </a:r>
            <a:r>
              <a:rPr lang="en-GB" b="1" dirty="0"/>
              <a:t>t</a:t>
            </a:r>
            <a:r>
              <a:rPr lang="en-GB" b="1" dirty="0" smtClean="0"/>
              <a:t>he Dual Axis Model of Participation – ‘ideas’</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grpSp>
        <p:nvGrpSpPr>
          <p:cNvPr id="6" name="Group 5"/>
          <p:cNvGrpSpPr>
            <a:grpSpLocks/>
          </p:cNvGrpSpPr>
          <p:nvPr/>
        </p:nvGrpSpPr>
        <p:grpSpPr>
          <a:xfrm>
            <a:off x="1092200" y="2204312"/>
            <a:ext cx="7569199" cy="4336188"/>
            <a:chOff x="0" y="0"/>
            <a:chExt cx="5055870" cy="3491899"/>
          </a:xfrm>
        </p:grpSpPr>
        <p:sp>
          <p:nvSpPr>
            <p:cNvPr id="7" name="Text Box 2"/>
            <p:cNvSpPr txBox="1">
              <a:spLocks noChangeArrowheads="1"/>
            </p:cNvSpPr>
            <p:nvPr/>
          </p:nvSpPr>
          <p:spPr bwMode="auto">
            <a:xfrm>
              <a:off x="0" y="0"/>
              <a:ext cx="4935220" cy="241300"/>
            </a:xfrm>
            <a:prstGeom prst="rect">
              <a:avLst/>
            </a:prstGeom>
            <a:solidFill>
              <a:srgbClr val="1F497D"/>
            </a:solidFill>
            <a:ln w="9525">
              <a:solidFill>
                <a:srgbClr val="1F497D"/>
              </a:solidFill>
              <a:miter lim="800000"/>
              <a:headEnd/>
              <a:tailEnd/>
            </a:ln>
          </p:spPr>
          <p:txBody>
            <a:bodyPr rot="0" vert="horz" wrap="square" lIns="91440" tIns="45720" rIns="91440" bIns="45720" anchor="t" anchorCtr="0" upright="1">
              <a:noAutofit/>
            </a:bodyPr>
            <a:lstStyle/>
            <a:p>
              <a:pPr algn="ctr">
                <a:lnSpc>
                  <a:spcPct val="150000"/>
                </a:lnSpc>
                <a:spcAft>
                  <a:spcPts val="1000"/>
                </a:spcAft>
              </a:pPr>
              <a:r>
                <a:rPr lang="en-GB" sz="1000" b="1">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The decision-making continuum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Box 4"/>
            <p:cNvSpPr txBox="1">
              <a:spLocks noChangeArrowheads="1"/>
            </p:cNvSpPr>
            <p:nvPr/>
          </p:nvSpPr>
          <p:spPr bwMode="auto">
            <a:xfrm>
              <a:off x="152400" y="228600"/>
              <a:ext cx="1268730" cy="5270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 </a:t>
              </a:r>
              <a:r>
                <a:rPr lang="en-GB" sz="1000">
                  <a:effectLst/>
                  <a:latin typeface="Arial" panose="020B0604020202020204" pitchFamily="34" charset="0"/>
                  <a:ea typeface="Calibri" panose="020F0502020204030204" pitchFamily="34" charset="0"/>
                  <a:cs typeface="Times New Roman" panose="02020603050405020304" pitchFamily="18" charset="0"/>
                </a:rPr>
                <a:t>Decision-making lies predominantly with the adults.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2"/>
            <p:cNvSpPr txBox="1">
              <a:spLocks noChangeArrowheads="1"/>
            </p:cNvSpPr>
            <p:nvPr/>
          </p:nvSpPr>
          <p:spPr bwMode="auto">
            <a:xfrm>
              <a:off x="1670050" y="228600"/>
              <a:ext cx="1337945" cy="51181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B </a:t>
              </a:r>
              <a:r>
                <a:rPr lang="en-GB" sz="1000">
                  <a:effectLst/>
                  <a:latin typeface="Arial" panose="020B0604020202020204" pitchFamily="34" charset="0"/>
                  <a:ea typeface="Calibri" panose="020F0502020204030204" pitchFamily="34" charset="0"/>
                  <a:cs typeface="Times New Roman" panose="02020603050405020304" pitchFamily="18" charset="0"/>
                </a:rPr>
                <a:t>Decision-making is shared.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2"/>
            <p:cNvSpPr txBox="1">
              <a:spLocks noChangeArrowheads="1"/>
            </p:cNvSpPr>
            <p:nvPr/>
          </p:nvSpPr>
          <p:spPr bwMode="auto">
            <a:xfrm>
              <a:off x="3251200" y="228600"/>
              <a:ext cx="1641475" cy="5778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C </a:t>
              </a:r>
              <a:r>
                <a:rPr lang="en-GB" sz="1000">
                  <a:effectLst/>
                  <a:latin typeface="Arial" panose="020B0604020202020204" pitchFamily="34" charset="0"/>
                  <a:ea typeface="Calibri" panose="020F0502020204030204" pitchFamily="34" charset="0"/>
                  <a:cs typeface="Times New Roman" panose="02020603050405020304" pitchFamily="18" charset="0"/>
                </a:rPr>
                <a:t>Decision-making lies predominantly with young people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2"/>
            <p:cNvSpPr txBox="1">
              <a:spLocks noChangeArrowheads="1"/>
            </p:cNvSpPr>
            <p:nvPr/>
          </p:nvSpPr>
          <p:spPr bwMode="auto">
            <a:xfrm>
              <a:off x="539750" y="762000"/>
              <a:ext cx="292988" cy="2794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 Box 2"/>
            <p:cNvSpPr txBox="1">
              <a:spLocks noChangeArrowheads="1"/>
            </p:cNvSpPr>
            <p:nvPr/>
          </p:nvSpPr>
          <p:spPr bwMode="auto">
            <a:xfrm>
              <a:off x="2152650" y="740411"/>
              <a:ext cx="314325" cy="29532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 Box 2"/>
            <p:cNvSpPr txBox="1">
              <a:spLocks noChangeArrowheads="1"/>
            </p:cNvSpPr>
            <p:nvPr/>
          </p:nvSpPr>
          <p:spPr bwMode="auto">
            <a:xfrm>
              <a:off x="3816350" y="800100"/>
              <a:ext cx="313951" cy="23495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4" name="AutoShape 9"/>
            <p:cNvCxnSpPr>
              <a:cxnSpLocks noChangeShapeType="1"/>
            </p:cNvCxnSpPr>
            <p:nvPr/>
          </p:nvCxnSpPr>
          <p:spPr bwMode="auto">
            <a:xfrm>
              <a:off x="107950" y="1035050"/>
              <a:ext cx="4593590" cy="0"/>
            </a:xfrm>
            <a:prstGeom prst="straightConnector1">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15" name="Text Box 2"/>
            <p:cNvSpPr txBox="1">
              <a:spLocks noChangeArrowheads="1"/>
            </p:cNvSpPr>
            <p:nvPr/>
          </p:nvSpPr>
          <p:spPr bwMode="auto">
            <a:xfrm>
              <a:off x="95250" y="1244600"/>
              <a:ext cx="4909820" cy="219887"/>
            </a:xfrm>
            <a:prstGeom prst="rect">
              <a:avLst/>
            </a:prstGeom>
            <a:solidFill>
              <a:srgbClr val="1F497D"/>
            </a:solidFill>
            <a:ln w="9525">
              <a:solidFill>
                <a:srgbClr val="1F497D"/>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en-GB" sz="1000" b="1">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The control and direction continuum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2"/>
            <p:cNvSpPr txBox="1">
              <a:spLocks noChangeArrowheads="1"/>
            </p:cNvSpPr>
            <p:nvPr/>
          </p:nvSpPr>
          <p:spPr bwMode="auto">
            <a:xfrm>
              <a:off x="209550" y="1455945"/>
              <a:ext cx="1461135" cy="56462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 </a:t>
              </a:r>
              <a:r>
                <a:rPr lang="en-GB" sz="1000">
                  <a:effectLst/>
                  <a:latin typeface="Arial" panose="020B0604020202020204" pitchFamily="34" charset="0"/>
                  <a:ea typeface="Calibri" panose="020F0502020204030204" pitchFamily="34" charset="0"/>
                  <a:cs typeface="Times New Roman" panose="02020603050405020304" pitchFamily="18" charset="0"/>
                </a:rPr>
                <a:t>Control and direction are determined by adults.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 Box 2"/>
            <p:cNvSpPr txBox="1">
              <a:spLocks noChangeArrowheads="1"/>
            </p:cNvSpPr>
            <p:nvPr/>
          </p:nvSpPr>
          <p:spPr bwMode="auto">
            <a:xfrm>
              <a:off x="3359150" y="1466850"/>
              <a:ext cx="1590262" cy="5651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C</a:t>
              </a:r>
              <a:r>
                <a:rPr lang="en-GB" sz="1000">
                  <a:effectLst/>
                  <a:latin typeface="Arial" panose="020B0604020202020204" pitchFamily="34" charset="0"/>
                  <a:ea typeface="Calibri" panose="020F0502020204030204" pitchFamily="34" charset="0"/>
                  <a:cs typeface="Times New Roman" panose="02020603050405020304" pitchFamily="18" charset="0"/>
                </a:rPr>
                <a:t> Control and direction are determined by young people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 Box 2"/>
            <p:cNvSpPr txBox="1">
              <a:spLocks noChangeArrowheads="1"/>
            </p:cNvSpPr>
            <p:nvPr/>
          </p:nvSpPr>
          <p:spPr bwMode="auto">
            <a:xfrm>
              <a:off x="1765300" y="1466850"/>
              <a:ext cx="1362075" cy="5778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B </a:t>
              </a:r>
              <a:r>
                <a:rPr lang="en-GB" sz="1000">
                  <a:effectLst/>
                  <a:latin typeface="Arial" panose="020B0604020202020204" pitchFamily="34" charset="0"/>
                  <a:ea typeface="Calibri" panose="020F0502020204030204" pitchFamily="34" charset="0"/>
                  <a:cs typeface="Times New Roman" panose="02020603050405020304" pitchFamily="18" charset="0"/>
                </a:rPr>
                <a:t>Control and direction are shared.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 Box 2"/>
            <p:cNvSpPr txBox="1">
              <a:spLocks noChangeArrowheads="1"/>
            </p:cNvSpPr>
            <p:nvPr/>
          </p:nvSpPr>
          <p:spPr bwMode="auto">
            <a:xfrm>
              <a:off x="546100" y="2020570"/>
              <a:ext cx="313951" cy="27178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 Box 2"/>
            <p:cNvSpPr txBox="1">
              <a:spLocks noChangeArrowheads="1"/>
            </p:cNvSpPr>
            <p:nvPr/>
          </p:nvSpPr>
          <p:spPr bwMode="auto">
            <a:xfrm>
              <a:off x="2235200" y="2031999"/>
              <a:ext cx="313690" cy="26733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Box 2"/>
            <p:cNvSpPr txBox="1">
              <a:spLocks noChangeArrowheads="1"/>
            </p:cNvSpPr>
            <p:nvPr/>
          </p:nvSpPr>
          <p:spPr bwMode="auto">
            <a:xfrm>
              <a:off x="3975100" y="2020570"/>
              <a:ext cx="313690" cy="27876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2" name="AutoShape 12"/>
            <p:cNvCxnSpPr>
              <a:cxnSpLocks noChangeShapeType="1"/>
            </p:cNvCxnSpPr>
            <p:nvPr/>
          </p:nvCxnSpPr>
          <p:spPr bwMode="auto">
            <a:xfrm>
              <a:off x="133350" y="2298700"/>
              <a:ext cx="4594407" cy="0"/>
            </a:xfrm>
            <a:prstGeom prst="straightConnector1">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23" name="Text Box 4"/>
            <p:cNvSpPr txBox="1">
              <a:spLocks noChangeArrowheads="1"/>
            </p:cNvSpPr>
            <p:nvPr/>
          </p:nvSpPr>
          <p:spPr bwMode="auto">
            <a:xfrm>
              <a:off x="222250" y="2717800"/>
              <a:ext cx="1439581" cy="47513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a:t>
              </a:r>
              <a:r>
                <a:rPr lang="en-GB" sz="1100" b="1">
                  <a:effectLst/>
                  <a:latin typeface="Arial" panose="020B0604020202020204" pitchFamily="34" charset="0"/>
                  <a:ea typeface="Calibri" panose="020F0502020204030204" pitchFamily="34" charset="0"/>
                  <a:cs typeface="Times New Roman" panose="02020603050405020304" pitchFamily="18" charset="0"/>
                </a:rPr>
                <a:t> </a:t>
              </a:r>
              <a:r>
                <a:rPr lang="en-GB" sz="1000">
                  <a:effectLst/>
                  <a:latin typeface="Arial" panose="020B0604020202020204" pitchFamily="34" charset="0"/>
                  <a:ea typeface="Calibri" panose="020F0502020204030204" pitchFamily="34" charset="0"/>
                  <a:cs typeface="Times New Roman" panose="02020603050405020304" pitchFamily="18" charset="0"/>
                </a:rPr>
                <a:t>Ideas are generated by adults.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 Box 517"/>
            <p:cNvSpPr txBox="1">
              <a:spLocks noChangeArrowheads="1"/>
            </p:cNvSpPr>
            <p:nvPr/>
          </p:nvSpPr>
          <p:spPr bwMode="auto">
            <a:xfrm>
              <a:off x="1866900" y="2736850"/>
              <a:ext cx="1271440" cy="53543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B</a:t>
              </a:r>
              <a:r>
                <a:rPr lang="en-GB" sz="1100" b="1">
                  <a:effectLst/>
                  <a:latin typeface="Arial" panose="020B0604020202020204" pitchFamily="34" charset="0"/>
                  <a:ea typeface="Calibri" panose="020F0502020204030204" pitchFamily="34" charset="0"/>
                  <a:cs typeface="Times New Roman" panose="02020603050405020304" pitchFamily="18" charset="0"/>
                </a:rPr>
                <a:t> </a:t>
              </a:r>
              <a:r>
                <a:rPr lang="en-GB" sz="1000">
                  <a:effectLst/>
                  <a:latin typeface="Arial" panose="020B0604020202020204" pitchFamily="34" charset="0"/>
                  <a:ea typeface="Calibri" panose="020F0502020204030204" pitchFamily="34" charset="0"/>
                  <a:cs typeface="Times New Roman" panose="02020603050405020304" pitchFamily="18" charset="0"/>
                </a:rPr>
                <a:t>Ideas are generated together.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Text Box 2"/>
            <p:cNvSpPr txBox="1">
              <a:spLocks noChangeArrowheads="1"/>
            </p:cNvSpPr>
            <p:nvPr/>
          </p:nvSpPr>
          <p:spPr bwMode="auto">
            <a:xfrm>
              <a:off x="3371850" y="2724150"/>
              <a:ext cx="1623923" cy="47513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C </a:t>
              </a:r>
              <a:r>
                <a:rPr lang="en-GB" sz="1000">
                  <a:effectLst/>
                  <a:latin typeface="Arial" panose="020B0604020202020204" pitchFamily="34" charset="0"/>
                  <a:ea typeface="Calibri" panose="020F0502020204030204" pitchFamily="34" charset="0"/>
                  <a:cs typeface="Times New Roman" panose="02020603050405020304" pitchFamily="18" charset="0"/>
                </a:rPr>
                <a:t>Ideas are generated by young people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 Box 2"/>
            <p:cNvSpPr txBox="1">
              <a:spLocks noChangeArrowheads="1"/>
            </p:cNvSpPr>
            <p:nvPr/>
          </p:nvSpPr>
          <p:spPr bwMode="auto">
            <a:xfrm>
              <a:off x="552450" y="3200400"/>
              <a:ext cx="313951" cy="29091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Text Box 2"/>
            <p:cNvSpPr txBox="1">
              <a:spLocks noChangeArrowheads="1"/>
            </p:cNvSpPr>
            <p:nvPr/>
          </p:nvSpPr>
          <p:spPr bwMode="auto">
            <a:xfrm>
              <a:off x="2241550" y="3272285"/>
              <a:ext cx="314589" cy="21961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Text Box 2"/>
            <p:cNvSpPr txBox="1">
              <a:spLocks noChangeArrowheads="1"/>
            </p:cNvSpPr>
            <p:nvPr/>
          </p:nvSpPr>
          <p:spPr bwMode="auto">
            <a:xfrm>
              <a:off x="127000" y="2495550"/>
              <a:ext cx="4928870" cy="230505"/>
            </a:xfrm>
            <a:prstGeom prst="rect">
              <a:avLst/>
            </a:prstGeom>
            <a:solidFill>
              <a:srgbClr val="1F497D"/>
            </a:solidFill>
            <a:ln w="9525">
              <a:solidFill>
                <a:srgbClr val="1F497D"/>
              </a:solidFill>
              <a:miter lim="800000"/>
              <a:headEnd/>
              <a:tailEnd/>
            </a:ln>
          </p:spPr>
          <p:txBody>
            <a:bodyPr rot="0" vert="horz" wrap="square" lIns="91440" tIns="45720" rIns="91440" bIns="45720" anchor="t" anchorCtr="0" upright="1">
              <a:noAutofit/>
            </a:bodyPr>
            <a:lstStyle/>
            <a:p>
              <a:pPr algn="ctr">
                <a:lnSpc>
                  <a:spcPct val="150000"/>
                </a:lnSpc>
                <a:spcAft>
                  <a:spcPts val="1000"/>
                </a:spcAft>
              </a:pPr>
              <a:r>
                <a:rPr lang="en-GB" sz="1100" b="1">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The ideas continuum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9" name="Text Box 2"/>
            <p:cNvSpPr txBox="1">
              <a:spLocks noChangeArrowheads="1"/>
            </p:cNvSpPr>
            <p:nvPr/>
          </p:nvSpPr>
          <p:spPr bwMode="auto">
            <a:xfrm>
              <a:off x="3981450" y="3199861"/>
              <a:ext cx="313951" cy="2914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122150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b="1" dirty="0" smtClean="0"/>
              <a:t>Extending </a:t>
            </a:r>
            <a:r>
              <a:rPr lang="en-GB" b="1" dirty="0"/>
              <a:t>t</a:t>
            </a:r>
            <a:r>
              <a:rPr lang="en-GB" b="1" dirty="0" smtClean="0"/>
              <a:t>he Dual Axis Model of Participation – ‘ideas’</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pic>
        <p:nvPicPr>
          <p:cNvPr id="43" name="Content Placeholder 42"/>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31800" y="2204313"/>
            <a:ext cx="8401687" cy="3452966"/>
          </a:xfrm>
          <a:prstGeom prst="rect">
            <a:avLst/>
          </a:prstGeom>
          <a:noFill/>
          <a:ln>
            <a:noFill/>
          </a:ln>
        </p:spPr>
      </p:pic>
    </p:spTree>
    <p:extLst>
      <p:ext uri="{BB962C8B-B14F-4D97-AF65-F5344CB8AC3E}">
        <p14:creationId xmlns:p14="http://schemas.microsoft.com/office/powerpoint/2010/main" val="33663167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b="1" dirty="0" smtClean="0"/>
              <a:t>Extending </a:t>
            </a:r>
            <a:r>
              <a:rPr lang="en-GB" b="1" dirty="0"/>
              <a:t>t</a:t>
            </a:r>
            <a:r>
              <a:rPr lang="en-GB" b="1" dirty="0" smtClean="0"/>
              <a:t>he Dual Axis Model of Participation – ‘ideas’</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1600866"/>
              </p:ext>
            </p:extLst>
          </p:nvPr>
        </p:nvGraphicFramePr>
        <p:xfrm>
          <a:off x="854433" y="2204312"/>
          <a:ext cx="7660919" cy="4247289"/>
        </p:xfrm>
        <a:graphic>
          <a:graphicData uri="http://schemas.openxmlformats.org/drawingml/2006/table">
            <a:tbl>
              <a:tblPr firstRow="1" firstCol="1" bandRow="1">
                <a:tableStyleId>{5C22544A-7EE6-4342-B048-85BDC9FD1C3A}</a:tableStyleId>
              </a:tblPr>
              <a:tblGrid>
                <a:gridCol w="1412371">
                  <a:extLst>
                    <a:ext uri="{9D8B030D-6E8A-4147-A177-3AD203B41FA5}">
                      <a16:colId xmlns:a16="http://schemas.microsoft.com/office/drawing/2014/main" val="20000"/>
                    </a:ext>
                  </a:extLst>
                </a:gridCol>
                <a:gridCol w="2408170">
                  <a:extLst>
                    <a:ext uri="{9D8B030D-6E8A-4147-A177-3AD203B41FA5}">
                      <a16:colId xmlns:a16="http://schemas.microsoft.com/office/drawing/2014/main" val="20001"/>
                    </a:ext>
                  </a:extLst>
                </a:gridCol>
                <a:gridCol w="1920189">
                  <a:extLst>
                    <a:ext uri="{9D8B030D-6E8A-4147-A177-3AD203B41FA5}">
                      <a16:colId xmlns:a16="http://schemas.microsoft.com/office/drawing/2014/main" val="20002"/>
                    </a:ext>
                  </a:extLst>
                </a:gridCol>
                <a:gridCol w="1920189">
                  <a:extLst>
                    <a:ext uri="{9D8B030D-6E8A-4147-A177-3AD203B41FA5}">
                      <a16:colId xmlns:a16="http://schemas.microsoft.com/office/drawing/2014/main" val="20003"/>
                    </a:ext>
                  </a:extLst>
                </a:gridCol>
              </a:tblGrid>
              <a:tr h="272031">
                <a:tc>
                  <a:txBody>
                    <a:bodyPr/>
                    <a:lstStyle/>
                    <a:p>
                      <a:pPr algn="l">
                        <a:lnSpc>
                          <a:spcPct val="115000"/>
                        </a:lnSpc>
                        <a:spcAft>
                          <a:spcPts val="0"/>
                        </a:spcAft>
                      </a:pPr>
                      <a:r>
                        <a:rPr lang="en-GB" sz="900">
                          <a:effectLst/>
                        </a:rPr>
                        <a:t>Quadrant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gridSpan="3">
                  <a:txBody>
                    <a:bodyPr/>
                    <a:lstStyle/>
                    <a:p>
                      <a:pPr algn="l">
                        <a:lnSpc>
                          <a:spcPct val="115000"/>
                        </a:lnSpc>
                        <a:spcAft>
                          <a:spcPts val="0"/>
                        </a:spcAft>
                      </a:pPr>
                      <a:r>
                        <a:rPr lang="en-GB" sz="900">
                          <a:effectLst/>
                        </a:rPr>
                        <a:t>Activity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72031">
                <a:tc>
                  <a:txBody>
                    <a:bodyPr/>
                    <a:lstStyle/>
                    <a:p>
                      <a:pPr algn="l">
                        <a:lnSpc>
                          <a:spcPct val="115000"/>
                        </a:lnSpc>
                        <a:spcAft>
                          <a:spcPts val="0"/>
                        </a:spcAft>
                      </a:pPr>
                      <a:r>
                        <a:rPr lang="en-GB" sz="900">
                          <a:effectLst/>
                        </a:rPr>
                        <a:t>Quadrant A</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gridSpan="3">
                  <a:txBody>
                    <a:bodyPr/>
                    <a:lstStyle/>
                    <a:p>
                      <a:pPr algn="l">
                        <a:lnSpc>
                          <a:spcPct val="115000"/>
                        </a:lnSpc>
                        <a:spcAft>
                          <a:spcPts val="0"/>
                        </a:spcAft>
                      </a:pPr>
                      <a:r>
                        <a:rPr lang="en-GB" sz="900">
                          <a:effectLst/>
                        </a:rPr>
                        <a:t>Adults control/direct the activity and make the decisions.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764180">
                <a:tc rowSpan="2">
                  <a:txBody>
                    <a:bodyPr/>
                    <a:lstStyle/>
                    <a:p>
                      <a:pPr algn="l">
                        <a:lnSpc>
                          <a:spcPct val="115000"/>
                        </a:lnSpc>
                        <a:spcAft>
                          <a:spcPts val="0"/>
                        </a:spcAft>
                      </a:pPr>
                      <a:r>
                        <a:rPr lang="en-GB" sz="900">
                          <a:effectLst/>
                        </a:rPr>
                        <a:t>Quadrant B</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rowSpan="2">
                  <a:txBody>
                    <a:bodyPr/>
                    <a:lstStyle/>
                    <a:p>
                      <a:pPr algn="l">
                        <a:lnSpc>
                          <a:spcPct val="115000"/>
                        </a:lnSpc>
                        <a:spcAft>
                          <a:spcPts val="0"/>
                        </a:spcAft>
                      </a:pPr>
                      <a:r>
                        <a:rPr lang="en-GB" sz="900">
                          <a:effectLst/>
                        </a:rPr>
                        <a:t>Young researchers have the ideas and they control/direct the activity while adults make the decisions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a:txBody>
                    <a:bodyPr/>
                    <a:lstStyle/>
                    <a:p>
                      <a:pPr algn="l">
                        <a:lnSpc>
                          <a:spcPct val="115000"/>
                        </a:lnSpc>
                        <a:spcAft>
                          <a:spcPts val="0"/>
                        </a:spcAft>
                      </a:pPr>
                      <a:r>
                        <a:rPr lang="en-GB" sz="900">
                          <a:effectLst/>
                        </a:rPr>
                        <a:t>Quadrant B1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a:txBody>
                    <a:bodyPr/>
                    <a:lstStyle/>
                    <a:p>
                      <a:pPr algn="l">
                        <a:lnSpc>
                          <a:spcPct val="115000"/>
                        </a:lnSpc>
                        <a:spcAft>
                          <a:spcPts val="0"/>
                        </a:spcAft>
                      </a:pPr>
                      <a:r>
                        <a:rPr lang="en-GB" sz="900">
                          <a:effectLst/>
                        </a:rPr>
                        <a:t>Young Researchers have the ideas while adults make the decisions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extLst>
                  <a:ext uri="{0D108BD9-81ED-4DB2-BD59-A6C34878D82A}">
                    <a16:rowId xmlns:a16="http://schemas.microsoft.com/office/drawing/2014/main" val="10002"/>
                  </a:ext>
                </a:extLst>
              </a:tr>
              <a:tr h="764180">
                <a:tc vMerge="1">
                  <a:txBody>
                    <a:bodyPr/>
                    <a:lstStyle/>
                    <a:p>
                      <a:endParaRPr lang="en-GB"/>
                    </a:p>
                  </a:txBody>
                  <a:tcPr/>
                </a:tc>
                <a:tc vMerge="1">
                  <a:txBody>
                    <a:bodyPr/>
                    <a:lstStyle/>
                    <a:p>
                      <a:endParaRPr lang="en-GB"/>
                    </a:p>
                  </a:txBody>
                  <a:tcPr/>
                </a:tc>
                <a:tc>
                  <a:txBody>
                    <a:bodyPr/>
                    <a:lstStyle/>
                    <a:p>
                      <a:pPr algn="l">
                        <a:lnSpc>
                          <a:spcPct val="115000"/>
                        </a:lnSpc>
                        <a:spcAft>
                          <a:spcPts val="0"/>
                        </a:spcAft>
                      </a:pPr>
                      <a:r>
                        <a:rPr lang="en-GB" sz="900">
                          <a:effectLst/>
                        </a:rPr>
                        <a:t>Quadrant B2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a:txBody>
                    <a:bodyPr/>
                    <a:lstStyle/>
                    <a:p>
                      <a:pPr algn="l">
                        <a:lnSpc>
                          <a:spcPct val="115000"/>
                        </a:lnSpc>
                        <a:spcAft>
                          <a:spcPts val="0"/>
                        </a:spcAft>
                      </a:pPr>
                      <a:r>
                        <a:rPr lang="en-GB" sz="900">
                          <a:effectLst/>
                        </a:rPr>
                        <a:t>Young Researchers have the ideas and they control/direct the activity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extLst>
                  <a:ext uri="{0D108BD9-81ED-4DB2-BD59-A6C34878D82A}">
                    <a16:rowId xmlns:a16="http://schemas.microsoft.com/office/drawing/2014/main" val="10003"/>
                  </a:ext>
                </a:extLst>
              </a:tr>
              <a:tr h="573135">
                <a:tc rowSpan="2">
                  <a:txBody>
                    <a:bodyPr/>
                    <a:lstStyle/>
                    <a:p>
                      <a:pPr algn="l">
                        <a:lnSpc>
                          <a:spcPct val="115000"/>
                        </a:lnSpc>
                        <a:spcAft>
                          <a:spcPts val="0"/>
                        </a:spcAft>
                      </a:pPr>
                      <a:r>
                        <a:rPr lang="en-GB" sz="900">
                          <a:effectLst/>
                        </a:rPr>
                        <a:t>Quadrant C</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rowSpan="2">
                  <a:txBody>
                    <a:bodyPr/>
                    <a:lstStyle/>
                    <a:p>
                      <a:pPr algn="l">
                        <a:lnSpc>
                          <a:spcPct val="115000"/>
                        </a:lnSpc>
                        <a:spcAft>
                          <a:spcPts val="0"/>
                        </a:spcAft>
                      </a:pPr>
                      <a:r>
                        <a:rPr lang="en-GB" sz="900">
                          <a:effectLst/>
                        </a:rPr>
                        <a:t>Adults have the ideas and they control/direct the activity while young researchers make the decisions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a:txBody>
                    <a:bodyPr/>
                    <a:lstStyle/>
                    <a:p>
                      <a:pPr algn="l">
                        <a:lnSpc>
                          <a:spcPct val="115000"/>
                        </a:lnSpc>
                        <a:spcAft>
                          <a:spcPts val="0"/>
                        </a:spcAft>
                      </a:pPr>
                      <a:r>
                        <a:rPr lang="en-GB" sz="900">
                          <a:effectLst/>
                        </a:rPr>
                        <a:t>Quadrant C1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a:txBody>
                    <a:bodyPr/>
                    <a:lstStyle/>
                    <a:p>
                      <a:pPr algn="l">
                        <a:lnSpc>
                          <a:spcPct val="115000"/>
                        </a:lnSpc>
                        <a:spcAft>
                          <a:spcPts val="0"/>
                        </a:spcAft>
                      </a:pPr>
                      <a:r>
                        <a:rPr lang="en-GB" sz="900">
                          <a:effectLst/>
                        </a:rPr>
                        <a:t>Adults have the ideas and they control/direct the activity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extLst>
                  <a:ext uri="{0D108BD9-81ED-4DB2-BD59-A6C34878D82A}">
                    <a16:rowId xmlns:a16="http://schemas.microsoft.com/office/drawing/2014/main" val="10004"/>
                  </a:ext>
                </a:extLst>
              </a:tr>
              <a:tr h="764180">
                <a:tc vMerge="1">
                  <a:txBody>
                    <a:bodyPr/>
                    <a:lstStyle/>
                    <a:p>
                      <a:endParaRPr lang="en-GB"/>
                    </a:p>
                  </a:txBody>
                  <a:tcPr/>
                </a:tc>
                <a:tc vMerge="1">
                  <a:txBody>
                    <a:bodyPr/>
                    <a:lstStyle/>
                    <a:p>
                      <a:endParaRPr lang="en-GB"/>
                    </a:p>
                  </a:txBody>
                  <a:tcPr/>
                </a:tc>
                <a:tc>
                  <a:txBody>
                    <a:bodyPr/>
                    <a:lstStyle/>
                    <a:p>
                      <a:pPr algn="l">
                        <a:lnSpc>
                          <a:spcPct val="115000"/>
                        </a:lnSpc>
                        <a:spcAft>
                          <a:spcPts val="0"/>
                        </a:spcAft>
                      </a:pPr>
                      <a:r>
                        <a:rPr lang="en-GB" sz="900">
                          <a:effectLst/>
                        </a:rPr>
                        <a:t>Quadrant C2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a:txBody>
                    <a:bodyPr/>
                    <a:lstStyle/>
                    <a:p>
                      <a:pPr algn="l">
                        <a:lnSpc>
                          <a:spcPct val="115000"/>
                        </a:lnSpc>
                        <a:spcAft>
                          <a:spcPts val="0"/>
                        </a:spcAft>
                      </a:pPr>
                      <a:r>
                        <a:rPr lang="en-GB" sz="900">
                          <a:effectLst/>
                        </a:rPr>
                        <a:t>Adults have the ideas while young researchers make the decisions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extLst>
                  <a:ext uri="{0D108BD9-81ED-4DB2-BD59-A6C34878D82A}">
                    <a16:rowId xmlns:a16="http://schemas.microsoft.com/office/drawing/2014/main" val="10005"/>
                  </a:ext>
                </a:extLst>
              </a:tr>
              <a:tr h="418776">
                <a:tc>
                  <a:txBody>
                    <a:bodyPr/>
                    <a:lstStyle/>
                    <a:p>
                      <a:pPr algn="l">
                        <a:lnSpc>
                          <a:spcPct val="115000"/>
                        </a:lnSpc>
                        <a:spcAft>
                          <a:spcPts val="0"/>
                        </a:spcAft>
                      </a:pPr>
                      <a:r>
                        <a:rPr lang="en-GB" sz="900">
                          <a:effectLst/>
                        </a:rPr>
                        <a:t>Quadrant 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gridSpan="3">
                  <a:txBody>
                    <a:bodyPr/>
                    <a:lstStyle/>
                    <a:p>
                      <a:pPr algn="l">
                        <a:lnSpc>
                          <a:spcPct val="115000"/>
                        </a:lnSpc>
                        <a:spcAft>
                          <a:spcPts val="0"/>
                        </a:spcAft>
                      </a:pPr>
                      <a:r>
                        <a:rPr lang="en-GB" sz="900">
                          <a:effectLst/>
                        </a:rPr>
                        <a:t>Young researchers control/direct the activity and make the decisions. They may require support from adults.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418776">
                <a:tc>
                  <a:txBody>
                    <a:bodyPr/>
                    <a:lstStyle/>
                    <a:p>
                      <a:pPr algn="l">
                        <a:lnSpc>
                          <a:spcPct val="115000"/>
                        </a:lnSpc>
                        <a:spcAft>
                          <a:spcPts val="0"/>
                        </a:spcAft>
                      </a:pPr>
                      <a:r>
                        <a:rPr lang="en-GB" sz="900">
                          <a:effectLst/>
                        </a:rPr>
                        <a:t>Shared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gridSpan="3">
                  <a:txBody>
                    <a:bodyPr/>
                    <a:lstStyle/>
                    <a:p>
                      <a:pPr algn="l">
                        <a:lnSpc>
                          <a:spcPct val="115000"/>
                        </a:lnSpc>
                        <a:spcAft>
                          <a:spcPts val="0"/>
                        </a:spcAft>
                      </a:pPr>
                      <a:r>
                        <a:rPr lang="en-GB" sz="900" dirty="0">
                          <a:effectLst/>
                        </a:rPr>
                        <a:t>Decision-making, ideas and control/direction are shared between the young researchers and the adult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113136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b="1" dirty="0" smtClean="0"/>
              <a:t>Extending </a:t>
            </a:r>
            <a:r>
              <a:rPr lang="en-GB" b="1" dirty="0"/>
              <a:t>t</a:t>
            </a:r>
            <a:r>
              <a:rPr lang="en-GB" b="1" dirty="0" smtClean="0"/>
              <a:t>he Dual Axis Model of Participation – ‘ideas’</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pic>
        <p:nvPicPr>
          <p:cNvPr id="6" name="Content Placeholder 5"/>
          <p:cNvPicPr>
            <a:picLocks noGrp="1"/>
          </p:cNvPicPr>
          <p:nvPr>
            <p:ph idx="1"/>
          </p:nvPr>
        </p:nvPicPr>
        <p:blipFill rotWithShape="1">
          <a:blip r:embed="rId3" cstate="email">
            <a:extLst>
              <a:ext uri="{28A0092B-C50C-407E-A947-70E740481C1C}">
                <a14:useLocalDpi xmlns:a14="http://schemas.microsoft.com/office/drawing/2010/main"/>
              </a:ext>
            </a:extLst>
          </a:blip>
          <a:srcRect/>
          <a:stretch/>
        </p:blipFill>
        <p:spPr>
          <a:xfrm>
            <a:off x="854433" y="2339246"/>
            <a:ext cx="7660918" cy="3656106"/>
          </a:xfrm>
          <a:prstGeom prst="rect">
            <a:avLst/>
          </a:prstGeom>
        </p:spPr>
      </p:pic>
    </p:spTree>
    <p:extLst>
      <p:ext uri="{BB962C8B-B14F-4D97-AF65-F5344CB8AC3E}">
        <p14:creationId xmlns:p14="http://schemas.microsoft.com/office/powerpoint/2010/main" val="2780054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b="1" dirty="0" smtClean="0"/>
              <a:t>R4U interpretations</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2" name="Content Placeholder 1"/>
          <p:cNvSpPr>
            <a:spLocks noGrp="1"/>
          </p:cNvSpPr>
          <p:nvPr>
            <p:ph idx="1"/>
          </p:nvPr>
        </p:nvSpPr>
        <p:spPr>
          <a:xfrm>
            <a:off x="304800" y="2044700"/>
            <a:ext cx="8699500" cy="4584700"/>
          </a:xfrm>
        </p:spPr>
        <p:txBody>
          <a:bodyPr>
            <a:normAutofit/>
          </a:bodyPr>
          <a:lstStyle/>
          <a:p>
            <a:r>
              <a:rPr lang="en-GB" dirty="0"/>
              <a:t>“</a:t>
            </a:r>
            <a:r>
              <a:rPr lang="en-GB" i="1" dirty="0"/>
              <a:t>I felt I had an equal influence throughout all parts.”</a:t>
            </a:r>
            <a:r>
              <a:rPr lang="en-GB" dirty="0"/>
              <a:t> (Taha</a:t>
            </a:r>
            <a:r>
              <a:rPr lang="en-GB" dirty="0" smtClean="0"/>
              <a:t>)</a:t>
            </a:r>
          </a:p>
          <a:p>
            <a:r>
              <a:rPr lang="en-GB" dirty="0"/>
              <a:t>“</a:t>
            </a:r>
            <a:r>
              <a:rPr lang="en-GB" i="1" dirty="0"/>
              <a:t>Since I’ve been at every meeting, I understand nearly all the aspects</a:t>
            </a:r>
            <a:r>
              <a:rPr lang="en-GB" dirty="0"/>
              <a:t>” (Hanik</a:t>
            </a:r>
            <a:r>
              <a:rPr lang="en-GB" dirty="0" smtClean="0"/>
              <a:t>)</a:t>
            </a:r>
          </a:p>
          <a:p>
            <a:r>
              <a:rPr lang="en-GB" i="1" dirty="0"/>
              <a:t>“…how data was arranged and the focus groups and expressing my opinions” </a:t>
            </a:r>
            <a:r>
              <a:rPr lang="en-GB" dirty="0"/>
              <a:t>(Hope</a:t>
            </a:r>
            <a:r>
              <a:rPr lang="en-GB" dirty="0" smtClean="0"/>
              <a:t>)</a:t>
            </a:r>
            <a:endParaRPr lang="en-GB" dirty="0"/>
          </a:p>
          <a:p>
            <a:r>
              <a:rPr lang="en-GB" i="1" dirty="0"/>
              <a:t>“The focus group and the analysis” </a:t>
            </a:r>
            <a:r>
              <a:rPr lang="en-GB" dirty="0"/>
              <a:t>(Amy</a:t>
            </a:r>
            <a:r>
              <a:rPr lang="en-GB" dirty="0" smtClean="0"/>
              <a:t>)</a:t>
            </a:r>
          </a:p>
          <a:p>
            <a:endParaRPr lang="en-GB" dirty="0">
              <a:solidFill>
                <a:schemeClr val="tx1"/>
              </a:solidFill>
            </a:endParaRPr>
          </a:p>
          <a:p>
            <a:endParaRPr lang="en-GB" dirty="0">
              <a:solidFill>
                <a:schemeClr val="tx1"/>
              </a:solidFill>
            </a:endParaRPr>
          </a:p>
          <a:p>
            <a:endParaRPr lang="en-GB" dirty="0"/>
          </a:p>
          <a:p>
            <a:endParaRPr lang="en-GB" dirty="0"/>
          </a:p>
        </p:txBody>
      </p:sp>
    </p:spTree>
    <p:extLst>
      <p:ext uri="{BB962C8B-B14F-4D97-AF65-F5344CB8AC3E}">
        <p14:creationId xmlns:p14="http://schemas.microsoft.com/office/powerpoint/2010/main" val="130478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b="1" dirty="0" smtClean="0"/>
              <a:t>Extending </a:t>
            </a:r>
            <a:r>
              <a:rPr lang="en-GB" b="1" dirty="0"/>
              <a:t>t</a:t>
            </a:r>
            <a:r>
              <a:rPr lang="en-GB" b="1" dirty="0" smtClean="0"/>
              <a:t>he Dual Axis Model of Participation – ‘ideas’</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2" name="Content Placeholder 1"/>
          <p:cNvSpPr>
            <a:spLocks noGrp="1"/>
          </p:cNvSpPr>
          <p:nvPr>
            <p:ph idx="1"/>
          </p:nvPr>
        </p:nvSpPr>
        <p:spPr/>
        <p:txBody>
          <a:bodyPr>
            <a:normAutofit lnSpcReduction="10000"/>
          </a:bodyPr>
          <a:lstStyle/>
          <a:p>
            <a:r>
              <a:rPr lang="en-GB" dirty="0" smtClean="0"/>
              <a:t>Participation was different for all team members</a:t>
            </a:r>
          </a:p>
          <a:p>
            <a:r>
              <a:rPr lang="en-GB" dirty="0" smtClean="0"/>
              <a:t>All members had a different agenda for involvement</a:t>
            </a:r>
          </a:p>
          <a:p>
            <a:r>
              <a:rPr lang="en-GB" dirty="0" smtClean="0"/>
              <a:t>A power shift occurred</a:t>
            </a:r>
          </a:p>
          <a:p>
            <a:r>
              <a:rPr lang="en-GB" dirty="0" smtClean="0"/>
              <a:t>Dialogue was encouraged which enabled change as the project evolved. </a:t>
            </a:r>
            <a:endParaRPr lang="en-GB" dirty="0"/>
          </a:p>
        </p:txBody>
      </p:sp>
    </p:spTree>
    <p:extLst>
      <p:ext uri="{BB962C8B-B14F-4D97-AF65-F5344CB8AC3E}">
        <p14:creationId xmlns:p14="http://schemas.microsoft.com/office/powerpoint/2010/main" val="45388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4433" y="2339245"/>
            <a:ext cx="7921432" cy="4180307"/>
          </a:xfrm>
        </p:spPr>
        <p:txBody>
          <a:bodyPr>
            <a:normAutofit/>
          </a:bodyPr>
          <a:lstStyle/>
          <a:p>
            <a:r>
              <a:rPr lang="en-GB" sz="3600" dirty="0" smtClean="0"/>
              <a:t>Context of the study</a:t>
            </a:r>
          </a:p>
          <a:p>
            <a:r>
              <a:rPr lang="en-GB" sz="3600" dirty="0" smtClean="0"/>
              <a:t>Participation in research</a:t>
            </a:r>
          </a:p>
          <a:p>
            <a:r>
              <a:rPr lang="en-GB" sz="3600" dirty="0" smtClean="0"/>
              <a:t>Extending a model of participation</a:t>
            </a:r>
          </a:p>
          <a:p>
            <a:endParaRPr lang="en-GB" dirty="0" smtClean="0"/>
          </a:p>
        </p:txBody>
      </p:sp>
      <p:sp>
        <p:nvSpPr>
          <p:cNvPr id="3" name="Title 2"/>
          <p:cNvSpPr>
            <a:spLocks noGrp="1"/>
          </p:cNvSpPr>
          <p:nvPr>
            <p:ph type="title"/>
          </p:nvPr>
        </p:nvSpPr>
        <p:spPr/>
        <p:txBody>
          <a:bodyPr>
            <a:normAutofit/>
          </a:bodyPr>
          <a:lstStyle/>
          <a:p>
            <a:r>
              <a:rPr lang="en-GB" b="1" dirty="0" smtClean="0"/>
              <a:t>Presentation format</a:t>
            </a:r>
            <a:endParaRPr lang="en-GB" b="1" dirty="0"/>
          </a:p>
        </p:txBody>
      </p:sp>
    </p:spTree>
    <p:extLst>
      <p:ext uri="{BB962C8B-B14F-4D97-AF65-F5344CB8AC3E}">
        <p14:creationId xmlns:p14="http://schemas.microsoft.com/office/powerpoint/2010/main" val="2286968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6894" y="1242031"/>
            <a:ext cx="8193973" cy="962281"/>
          </a:xfrm>
        </p:spPr>
        <p:txBody>
          <a:bodyPr>
            <a:normAutofit fontScale="90000"/>
          </a:bodyPr>
          <a:lstStyle/>
          <a:p>
            <a:r>
              <a:rPr lang="en-GB" b="1" dirty="0" smtClean="0"/>
              <a:t>The adult role must not be forgotten</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2" name="Content Placeholder 1"/>
          <p:cNvSpPr>
            <a:spLocks noGrp="1"/>
          </p:cNvSpPr>
          <p:nvPr>
            <p:ph idx="1"/>
          </p:nvPr>
        </p:nvSpPr>
        <p:spPr/>
        <p:txBody>
          <a:bodyPr>
            <a:normAutofit/>
          </a:bodyPr>
          <a:lstStyle/>
          <a:p>
            <a:pPr marL="0" indent="0">
              <a:buNone/>
            </a:pPr>
            <a:r>
              <a:rPr lang="en-GB" dirty="0"/>
              <a:t>“….a research agenda dedicated to listening to children’s voices alone will not suffice to help us understand these processes which are as much about adults as they are about children.” (Mannion, 2007:414).</a:t>
            </a:r>
          </a:p>
          <a:p>
            <a:endParaRPr lang="en-GB" dirty="0"/>
          </a:p>
        </p:txBody>
      </p:sp>
    </p:spTree>
    <p:extLst>
      <p:ext uri="{BB962C8B-B14F-4D97-AF65-F5344CB8AC3E}">
        <p14:creationId xmlns:p14="http://schemas.microsoft.com/office/powerpoint/2010/main" val="57271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adult role must not be forgotten</a:t>
            </a:r>
            <a:endParaRPr lang="en-GB"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pic>
        <p:nvPicPr>
          <p:cNvPr id="6" name="Content Placeholder 5"/>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58800" y="3111500"/>
            <a:ext cx="7661899" cy="1577734"/>
          </a:xfrm>
          <a:prstGeom prst="rect">
            <a:avLst/>
          </a:prstGeom>
          <a:noFill/>
        </p:spPr>
      </p:pic>
    </p:spTree>
    <p:extLst>
      <p:ext uri="{BB962C8B-B14F-4D97-AF65-F5344CB8AC3E}">
        <p14:creationId xmlns:p14="http://schemas.microsoft.com/office/powerpoint/2010/main" val="28718276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2" name="Content Placeholder 1"/>
          <p:cNvSpPr>
            <a:spLocks noGrp="1"/>
          </p:cNvSpPr>
          <p:nvPr>
            <p:ph idx="1"/>
          </p:nvPr>
        </p:nvSpPr>
        <p:spPr>
          <a:xfrm>
            <a:off x="139700" y="965200"/>
            <a:ext cx="9004300" cy="5892800"/>
          </a:xfrm>
        </p:spPr>
        <p:txBody>
          <a:bodyPr/>
          <a:lstStyle/>
          <a:p>
            <a:endParaRPr lang="en-GB" dirty="0"/>
          </a:p>
        </p:txBody>
      </p:sp>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32000" y="965200"/>
            <a:ext cx="5397500" cy="5892800"/>
          </a:xfrm>
          <a:prstGeom prst="rect">
            <a:avLst/>
          </a:prstGeom>
          <a:noFill/>
          <a:ln>
            <a:noFill/>
          </a:ln>
        </p:spPr>
      </p:pic>
    </p:spTree>
    <p:extLst>
      <p:ext uri="{BB962C8B-B14F-4D97-AF65-F5344CB8AC3E}">
        <p14:creationId xmlns:p14="http://schemas.microsoft.com/office/powerpoint/2010/main" val="922387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b="1" dirty="0" smtClean="0"/>
              <a:t>R4U critique</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2" name="Content Placeholder 1"/>
          <p:cNvSpPr>
            <a:spLocks noGrp="1"/>
          </p:cNvSpPr>
          <p:nvPr>
            <p:ph idx="1"/>
          </p:nvPr>
        </p:nvSpPr>
        <p:spPr/>
        <p:txBody>
          <a:bodyPr>
            <a:normAutofit fontScale="92500" lnSpcReduction="20000"/>
          </a:bodyPr>
          <a:lstStyle/>
          <a:p>
            <a:pPr marL="0" indent="0">
              <a:buNone/>
            </a:pPr>
            <a:r>
              <a:rPr lang="en-GB" i="1" dirty="0"/>
              <a:t>“I think its perfect – with the ethics though, I think that was more you telling us. More related to you than with us in terms of what you had to do” </a:t>
            </a:r>
            <a:r>
              <a:rPr lang="en-GB" i="1" dirty="0" smtClean="0"/>
              <a:t>(Taha)</a:t>
            </a:r>
          </a:p>
          <a:p>
            <a:pPr marL="0" indent="0">
              <a:buNone/>
            </a:pPr>
            <a:r>
              <a:rPr lang="en-GB" dirty="0"/>
              <a:t>“</a:t>
            </a:r>
            <a:r>
              <a:rPr lang="en-GB" i="1" dirty="0"/>
              <a:t>I think the interviews weren’t entirely us but you as well</a:t>
            </a:r>
            <a:r>
              <a:rPr lang="en-GB" dirty="0"/>
              <a:t>” (Hanik)</a:t>
            </a:r>
          </a:p>
          <a:p>
            <a:pPr marL="0" indent="0">
              <a:buNone/>
            </a:pPr>
            <a:r>
              <a:rPr lang="en-GB" i="1" dirty="0"/>
              <a:t>“I agree with that but I also think the first focus group was half and half not just you”</a:t>
            </a:r>
            <a:r>
              <a:rPr lang="en-GB" dirty="0"/>
              <a:t> (Amy)</a:t>
            </a:r>
          </a:p>
          <a:p>
            <a:pPr marL="0" indent="0">
              <a:buNone/>
            </a:pPr>
            <a:endParaRPr lang="en-GB" dirty="0"/>
          </a:p>
        </p:txBody>
      </p:sp>
    </p:spTree>
    <p:extLst>
      <p:ext uri="{BB962C8B-B14F-4D97-AF65-F5344CB8AC3E}">
        <p14:creationId xmlns:p14="http://schemas.microsoft.com/office/powerpoint/2010/main" val="3750612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b="1" dirty="0" smtClean="0"/>
              <a:t>Working together (co-production)</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2" name="Content Placeholder 1"/>
          <p:cNvSpPr>
            <a:spLocks noGrp="1"/>
          </p:cNvSpPr>
          <p:nvPr>
            <p:ph idx="1"/>
          </p:nvPr>
        </p:nvSpPr>
        <p:spPr/>
        <p:txBody>
          <a:bodyPr>
            <a:normAutofit/>
          </a:bodyPr>
          <a:lstStyle/>
          <a:p>
            <a:pPr marL="0" indent="0">
              <a:buNone/>
            </a:pPr>
            <a:r>
              <a:rPr lang="en-GB" i="1" dirty="0"/>
              <a:t>“It’s like we’re a cricket team with 11 players and the coach. The coach helps and supports the team but the team plays the game. Everyone has to work together if you want to win the game. You’re like the coach and we’re like the team.”</a:t>
            </a:r>
            <a:r>
              <a:rPr lang="en-GB" dirty="0"/>
              <a:t> (Taha)</a:t>
            </a:r>
          </a:p>
          <a:p>
            <a:pPr marL="0" indent="0">
              <a:buNone/>
            </a:pPr>
            <a:endParaRPr lang="en-GB" dirty="0"/>
          </a:p>
        </p:txBody>
      </p:sp>
    </p:spTree>
    <p:extLst>
      <p:ext uri="{BB962C8B-B14F-4D97-AF65-F5344CB8AC3E}">
        <p14:creationId xmlns:p14="http://schemas.microsoft.com/office/powerpoint/2010/main" val="165200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772" y="888134"/>
            <a:ext cx="7660918" cy="962281"/>
          </a:xfrm>
        </p:spPr>
        <p:txBody>
          <a:bodyPr>
            <a:normAutofit/>
          </a:bodyPr>
          <a:lstStyle/>
          <a:p>
            <a:r>
              <a:rPr lang="en-GB" dirty="0" smtClean="0"/>
              <a:t>DMP – double extension</a:t>
            </a:r>
            <a:endParaRPr lang="en-GB"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2" name="Content Placeholder 1"/>
          <p:cNvSpPr>
            <a:spLocks noGrp="1"/>
          </p:cNvSpPr>
          <p:nvPr>
            <p:ph idx="1"/>
          </p:nvPr>
        </p:nvSpPr>
        <p:spPr/>
        <p:txBody>
          <a:bodyPr>
            <a:normAutofit/>
          </a:bodyPr>
          <a:lstStyle/>
          <a:p>
            <a:pPr marL="0" indent="0">
              <a:buNone/>
            </a:pPr>
            <a:endParaRPr lang="en-GB" dirty="0"/>
          </a:p>
        </p:txBody>
      </p:sp>
      <p:grpSp>
        <p:nvGrpSpPr>
          <p:cNvPr id="6" name="Group 5"/>
          <p:cNvGrpSpPr>
            <a:grpSpLocks/>
          </p:cNvGrpSpPr>
          <p:nvPr/>
        </p:nvGrpSpPr>
        <p:grpSpPr>
          <a:xfrm>
            <a:off x="1028700" y="1752599"/>
            <a:ext cx="7380109" cy="4164971"/>
            <a:chOff x="0" y="0"/>
            <a:chExt cx="4979670" cy="4977400"/>
          </a:xfrm>
        </p:grpSpPr>
        <p:sp>
          <p:nvSpPr>
            <p:cNvPr id="7" name="Text Box 2"/>
            <p:cNvSpPr txBox="1">
              <a:spLocks noChangeArrowheads="1"/>
            </p:cNvSpPr>
            <p:nvPr/>
          </p:nvSpPr>
          <p:spPr bwMode="auto">
            <a:xfrm>
              <a:off x="0" y="0"/>
              <a:ext cx="4935220" cy="315582"/>
            </a:xfrm>
            <a:prstGeom prst="rect">
              <a:avLst/>
            </a:prstGeom>
            <a:solidFill>
              <a:srgbClr val="1F497D"/>
            </a:solidFill>
            <a:ln w="9525">
              <a:solidFill>
                <a:srgbClr val="1F497D"/>
              </a:solidFill>
              <a:miter lim="800000"/>
              <a:headEnd/>
              <a:tailEnd/>
            </a:ln>
          </p:spPr>
          <p:txBody>
            <a:bodyPr rot="0" vert="horz" wrap="square" lIns="91440" tIns="45720" rIns="91440" bIns="45720" anchor="t" anchorCtr="0" upright="1">
              <a:noAutofit/>
            </a:bodyPr>
            <a:lstStyle/>
            <a:p>
              <a:pPr algn="ctr">
                <a:lnSpc>
                  <a:spcPct val="150000"/>
                </a:lnSpc>
                <a:spcAft>
                  <a:spcPts val="1000"/>
                </a:spcAft>
              </a:pPr>
              <a:r>
                <a:rPr lang="en-GB" sz="1000" b="1">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The decision-making continuum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Box 4"/>
            <p:cNvSpPr txBox="1">
              <a:spLocks noChangeArrowheads="1"/>
            </p:cNvSpPr>
            <p:nvPr/>
          </p:nvSpPr>
          <p:spPr bwMode="auto">
            <a:xfrm>
              <a:off x="152400" y="298450"/>
              <a:ext cx="1268730" cy="57097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 </a:t>
              </a:r>
              <a:r>
                <a:rPr lang="en-GB" sz="1000">
                  <a:effectLst/>
                  <a:latin typeface="Arial" panose="020B0604020202020204" pitchFamily="34" charset="0"/>
                  <a:ea typeface="Calibri" panose="020F0502020204030204" pitchFamily="34" charset="0"/>
                  <a:cs typeface="Times New Roman" panose="02020603050405020304" pitchFamily="18" charset="0"/>
                </a:rPr>
                <a:t>Decision-making lies predominantly with the adults.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2"/>
            <p:cNvSpPr txBox="1">
              <a:spLocks noChangeArrowheads="1"/>
            </p:cNvSpPr>
            <p:nvPr/>
          </p:nvSpPr>
          <p:spPr bwMode="auto">
            <a:xfrm>
              <a:off x="1670050" y="298450"/>
              <a:ext cx="1337945" cy="53922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B </a:t>
              </a:r>
              <a:r>
                <a:rPr lang="en-GB" sz="1000">
                  <a:effectLst/>
                  <a:latin typeface="Arial" panose="020B0604020202020204" pitchFamily="34" charset="0"/>
                  <a:ea typeface="Calibri" panose="020F0502020204030204" pitchFamily="34" charset="0"/>
                  <a:cs typeface="Times New Roman" panose="02020603050405020304" pitchFamily="18" charset="0"/>
                </a:rPr>
                <a:t>Decision-making is shared.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2"/>
            <p:cNvSpPr txBox="1">
              <a:spLocks noChangeArrowheads="1"/>
            </p:cNvSpPr>
            <p:nvPr/>
          </p:nvSpPr>
          <p:spPr bwMode="auto">
            <a:xfrm>
              <a:off x="3251200" y="298450"/>
              <a:ext cx="1641475" cy="57732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C </a:t>
              </a:r>
              <a:r>
                <a:rPr lang="en-GB" sz="1000">
                  <a:effectLst/>
                  <a:latin typeface="Arial" panose="020B0604020202020204" pitchFamily="34" charset="0"/>
                  <a:ea typeface="Calibri" panose="020F0502020204030204" pitchFamily="34" charset="0"/>
                  <a:cs typeface="Times New Roman" panose="02020603050405020304" pitchFamily="18" charset="0"/>
                </a:rPr>
                <a:t>Decision-making lies predominantly with young people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2"/>
            <p:cNvSpPr txBox="1">
              <a:spLocks noChangeArrowheads="1"/>
            </p:cNvSpPr>
            <p:nvPr/>
          </p:nvSpPr>
          <p:spPr bwMode="auto">
            <a:xfrm>
              <a:off x="558800" y="876300"/>
              <a:ext cx="292988" cy="2476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 Box 2"/>
            <p:cNvSpPr txBox="1">
              <a:spLocks noChangeArrowheads="1"/>
            </p:cNvSpPr>
            <p:nvPr/>
          </p:nvSpPr>
          <p:spPr bwMode="auto">
            <a:xfrm>
              <a:off x="2165350" y="838200"/>
              <a:ext cx="314325" cy="28575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 Box 2"/>
            <p:cNvSpPr txBox="1">
              <a:spLocks noChangeArrowheads="1"/>
            </p:cNvSpPr>
            <p:nvPr/>
          </p:nvSpPr>
          <p:spPr bwMode="auto">
            <a:xfrm>
              <a:off x="3873500" y="876300"/>
              <a:ext cx="313951" cy="24264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4" name="AutoShape 9"/>
            <p:cNvCxnSpPr>
              <a:cxnSpLocks noChangeShapeType="1"/>
            </p:cNvCxnSpPr>
            <p:nvPr/>
          </p:nvCxnSpPr>
          <p:spPr bwMode="auto">
            <a:xfrm>
              <a:off x="101600" y="1130300"/>
              <a:ext cx="4593590" cy="0"/>
            </a:xfrm>
            <a:prstGeom prst="straightConnector1">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15" name="Text Box 2"/>
            <p:cNvSpPr txBox="1">
              <a:spLocks noChangeArrowheads="1"/>
            </p:cNvSpPr>
            <p:nvPr/>
          </p:nvSpPr>
          <p:spPr bwMode="auto">
            <a:xfrm>
              <a:off x="6350" y="1365250"/>
              <a:ext cx="4909820" cy="287578"/>
            </a:xfrm>
            <a:prstGeom prst="rect">
              <a:avLst/>
            </a:prstGeom>
            <a:solidFill>
              <a:srgbClr val="1F497D"/>
            </a:solidFill>
            <a:ln w="9525">
              <a:solidFill>
                <a:srgbClr val="1F497D"/>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en-GB" sz="10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The control and direction continuum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2"/>
            <p:cNvSpPr txBox="1">
              <a:spLocks noChangeArrowheads="1"/>
            </p:cNvSpPr>
            <p:nvPr/>
          </p:nvSpPr>
          <p:spPr bwMode="auto">
            <a:xfrm>
              <a:off x="139700" y="1670050"/>
              <a:ext cx="1461135" cy="59228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 </a:t>
              </a:r>
              <a:r>
                <a:rPr lang="en-GB" sz="1000">
                  <a:effectLst/>
                  <a:latin typeface="Arial" panose="020B0604020202020204" pitchFamily="34" charset="0"/>
                  <a:ea typeface="Calibri" panose="020F0502020204030204" pitchFamily="34" charset="0"/>
                  <a:cs typeface="Times New Roman" panose="02020603050405020304" pitchFamily="18" charset="0"/>
                </a:rPr>
                <a:t>Control and direction are determined by adults.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 Box 2"/>
            <p:cNvSpPr txBox="1">
              <a:spLocks noChangeArrowheads="1"/>
            </p:cNvSpPr>
            <p:nvPr/>
          </p:nvSpPr>
          <p:spPr bwMode="auto">
            <a:xfrm>
              <a:off x="3295650" y="1670050"/>
              <a:ext cx="1590262" cy="63038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C</a:t>
              </a:r>
              <a:r>
                <a:rPr lang="en-GB" sz="1000">
                  <a:effectLst/>
                  <a:latin typeface="Arial" panose="020B0604020202020204" pitchFamily="34" charset="0"/>
                  <a:ea typeface="Calibri" panose="020F0502020204030204" pitchFamily="34" charset="0"/>
                  <a:cs typeface="Times New Roman" panose="02020603050405020304" pitchFamily="18" charset="0"/>
                </a:rPr>
                <a:t> Control and direction are determined by young people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 Box 2"/>
            <p:cNvSpPr txBox="1">
              <a:spLocks noChangeArrowheads="1"/>
            </p:cNvSpPr>
            <p:nvPr/>
          </p:nvSpPr>
          <p:spPr bwMode="auto">
            <a:xfrm>
              <a:off x="1758950" y="1657350"/>
              <a:ext cx="1362075" cy="56118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B </a:t>
              </a:r>
              <a:r>
                <a:rPr lang="en-GB" sz="1000">
                  <a:effectLst/>
                  <a:latin typeface="Arial" panose="020B0604020202020204" pitchFamily="34" charset="0"/>
                  <a:ea typeface="Calibri" panose="020F0502020204030204" pitchFamily="34" charset="0"/>
                  <a:cs typeface="Times New Roman" panose="02020603050405020304" pitchFamily="18" charset="0"/>
                </a:rPr>
                <a:t>Control and direction are shared.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 Box 2"/>
            <p:cNvSpPr txBox="1">
              <a:spLocks noChangeArrowheads="1"/>
            </p:cNvSpPr>
            <p:nvPr/>
          </p:nvSpPr>
          <p:spPr bwMode="auto">
            <a:xfrm>
              <a:off x="2216150" y="2222500"/>
              <a:ext cx="313690" cy="34312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 Box 2"/>
            <p:cNvSpPr txBox="1">
              <a:spLocks noChangeArrowheads="1"/>
            </p:cNvSpPr>
            <p:nvPr/>
          </p:nvSpPr>
          <p:spPr bwMode="auto">
            <a:xfrm>
              <a:off x="527050" y="2273300"/>
              <a:ext cx="313951" cy="27718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Box 2"/>
            <p:cNvSpPr txBox="1">
              <a:spLocks noChangeArrowheads="1"/>
            </p:cNvSpPr>
            <p:nvPr/>
          </p:nvSpPr>
          <p:spPr bwMode="auto">
            <a:xfrm>
              <a:off x="3937000" y="2305050"/>
              <a:ext cx="313690" cy="24588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2" name="AutoShape 12"/>
            <p:cNvCxnSpPr>
              <a:cxnSpLocks noChangeShapeType="1"/>
            </p:cNvCxnSpPr>
            <p:nvPr/>
          </p:nvCxnSpPr>
          <p:spPr bwMode="auto">
            <a:xfrm>
              <a:off x="57150" y="2565400"/>
              <a:ext cx="4594407" cy="0"/>
            </a:xfrm>
            <a:prstGeom prst="straightConnector1">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23" name="Text Box 4"/>
            <p:cNvSpPr txBox="1">
              <a:spLocks noChangeArrowheads="1"/>
            </p:cNvSpPr>
            <p:nvPr/>
          </p:nvSpPr>
          <p:spPr bwMode="auto">
            <a:xfrm>
              <a:off x="101600" y="3105150"/>
              <a:ext cx="1439581" cy="42254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a:t>
              </a:r>
              <a:r>
                <a:rPr lang="en-GB" sz="1100" b="1">
                  <a:effectLst/>
                  <a:latin typeface="Arial" panose="020B0604020202020204" pitchFamily="34" charset="0"/>
                  <a:ea typeface="Calibri" panose="020F0502020204030204" pitchFamily="34" charset="0"/>
                  <a:cs typeface="Times New Roman" panose="02020603050405020304" pitchFamily="18" charset="0"/>
                </a:rPr>
                <a:t> </a:t>
              </a:r>
              <a:r>
                <a:rPr lang="en-GB" sz="1000">
                  <a:effectLst/>
                  <a:latin typeface="Arial" panose="020B0604020202020204" pitchFamily="34" charset="0"/>
                  <a:ea typeface="Calibri" panose="020F0502020204030204" pitchFamily="34" charset="0"/>
                  <a:cs typeface="Times New Roman" panose="02020603050405020304" pitchFamily="18" charset="0"/>
                </a:rPr>
                <a:t>Ideas are generated by adults.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 Box 549"/>
            <p:cNvSpPr txBox="1">
              <a:spLocks noChangeArrowheads="1"/>
            </p:cNvSpPr>
            <p:nvPr/>
          </p:nvSpPr>
          <p:spPr bwMode="auto">
            <a:xfrm>
              <a:off x="1797050" y="3105150"/>
              <a:ext cx="1271440" cy="45383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B</a:t>
              </a:r>
              <a:r>
                <a:rPr lang="en-GB" sz="1100" b="1">
                  <a:effectLst/>
                  <a:latin typeface="Arial" panose="020B0604020202020204" pitchFamily="34" charset="0"/>
                  <a:ea typeface="Calibri" panose="020F0502020204030204" pitchFamily="34" charset="0"/>
                  <a:cs typeface="Times New Roman" panose="02020603050405020304" pitchFamily="18" charset="0"/>
                </a:rPr>
                <a:t> </a:t>
              </a:r>
              <a:r>
                <a:rPr lang="en-GB" sz="1000">
                  <a:effectLst/>
                  <a:latin typeface="Arial" panose="020B0604020202020204" pitchFamily="34" charset="0"/>
                  <a:ea typeface="Calibri" panose="020F0502020204030204" pitchFamily="34" charset="0"/>
                  <a:cs typeface="Times New Roman" panose="02020603050405020304" pitchFamily="18" charset="0"/>
                </a:rPr>
                <a:t>Ideas generated together.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Text Box 2"/>
            <p:cNvSpPr txBox="1">
              <a:spLocks noChangeArrowheads="1"/>
            </p:cNvSpPr>
            <p:nvPr/>
          </p:nvSpPr>
          <p:spPr bwMode="auto">
            <a:xfrm>
              <a:off x="3295650" y="3098800"/>
              <a:ext cx="1623923" cy="46354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C </a:t>
              </a:r>
              <a:r>
                <a:rPr lang="en-GB" sz="1000">
                  <a:effectLst/>
                  <a:latin typeface="Arial" panose="020B0604020202020204" pitchFamily="34" charset="0"/>
                  <a:ea typeface="Calibri" panose="020F0502020204030204" pitchFamily="34" charset="0"/>
                  <a:cs typeface="Times New Roman" panose="02020603050405020304" pitchFamily="18" charset="0"/>
                </a:rPr>
                <a:t>Ideas are generated by young people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 Box 2"/>
            <p:cNvSpPr txBox="1">
              <a:spLocks noChangeArrowheads="1"/>
            </p:cNvSpPr>
            <p:nvPr/>
          </p:nvSpPr>
          <p:spPr bwMode="auto">
            <a:xfrm>
              <a:off x="31750" y="2806700"/>
              <a:ext cx="4928870" cy="301464"/>
            </a:xfrm>
            <a:prstGeom prst="rect">
              <a:avLst/>
            </a:prstGeom>
            <a:solidFill>
              <a:srgbClr val="1F497D"/>
            </a:solidFill>
            <a:ln w="9525">
              <a:solidFill>
                <a:srgbClr val="1F497D"/>
              </a:solidFill>
              <a:miter lim="800000"/>
              <a:headEnd/>
              <a:tailEnd/>
            </a:ln>
          </p:spPr>
          <p:txBody>
            <a:bodyPr rot="0" vert="horz" wrap="square" lIns="91440" tIns="45720" rIns="91440" bIns="45720" anchor="t" anchorCtr="0" upright="1">
              <a:noAutofit/>
            </a:bodyPr>
            <a:lstStyle/>
            <a:p>
              <a:pPr algn="ctr">
                <a:lnSpc>
                  <a:spcPct val="150000"/>
                </a:lnSpc>
                <a:spcAft>
                  <a:spcPts val="1000"/>
                </a:spcAft>
              </a:pPr>
              <a:r>
                <a:rPr lang="en-GB" sz="1100" b="1">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The ideas continuum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7" name="Text Box 2"/>
            <p:cNvSpPr txBox="1">
              <a:spLocks noChangeArrowheads="1"/>
            </p:cNvSpPr>
            <p:nvPr/>
          </p:nvSpPr>
          <p:spPr bwMode="auto">
            <a:xfrm>
              <a:off x="495300" y="3543300"/>
              <a:ext cx="313951" cy="2593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Text Box 2"/>
            <p:cNvSpPr txBox="1">
              <a:spLocks noChangeArrowheads="1"/>
            </p:cNvSpPr>
            <p:nvPr/>
          </p:nvSpPr>
          <p:spPr bwMode="auto">
            <a:xfrm>
              <a:off x="2203450" y="3568700"/>
              <a:ext cx="314589" cy="23645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 name="Text Box 2"/>
            <p:cNvSpPr txBox="1">
              <a:spLocks noChangeArrowheads="1"/>
            </p:cNvSpPr>
            <p:nvPr/>
          </p:nvSpPr>
          <p:spPr bwMode="auto">
            <a:xfrm>
              <a:off x="4000500" y="3568700"/>
              <a:ext cx="313951" cy="23590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Text Box 2"/>
            <p:cNvSpPr txBox="1">
              <a:spLocks noChangeArrowheads="1"/>
            </p:cNvSpPr>
            <p:nvPr/>
          </p:nvSpPr>
          <p:spPr bwMode="auto">
            <a:xfrm>
              <a:off x="50800" y="4000500"/>
              <a:ext cx="4928870" cy="301464"/>
            </a:xfrm>
            <a:prstGeom prst="rect">
              <a:avLst/>
            </a:prstGeom>
            <a:solidFill>
              <a:srgbClr val="1F497D"/>
            </a:solidFill>
            <a:ln w="9525">
              <a:solidFill>
                <a:srgbClr val="1F497D"/>
              </a:solidFill>
              <a:miter lim="800000"/>
              <a:headEnd/>
              <a:tailEnd/>
            </a:ln>
          </p:spPr>
          <p:txBody>
            <a:bodyPr rot="0" vert="horz" wrap="square" lIns="91440" tIns="45720" rIns="91440" bIns="45720" anchor="t" anchorCtr="0" upright="1">
              <a:noAutofit/>
            </a:bodyPr>
            <a:lstStyle/>
            <a:p>
              <a:pPr algn="ctr">
                <a:lnSpc>
                  <a:spcPct val="150000"/>
                </a:lnSpc>
                <a:spcAft>
                  <a:spcPts val="1000"/>
                </a:spcAft>
              </a:pPr>
              <a:r>
                <a:rPr lang="en-GB" sz="1100" b="1">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The knowledge continuum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31" name="Text Box 4"/>
            <p:cNvSpPr txBox="1">
              <a:spLocks noChangeArrowheads="1"/>
            </p:cNvSpPr>
            <p:nvPr/>
          </p:nvSpPr>
          <p:spPr bwMode="auto">
            <a:xfrm>
              <a:off x="82550" y="4298950"/>
              <a:ext cx="1439581" cy="42254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a:t>
              </a:r>
              <a:r>
                <a:rPr lang="en-GB" sz="1100" b="1">
                  <a:effectLst/>
                  <a:latin typeface="Arial" panose="020B0604020202020204" pitchFamily="34" charset="0"/>
                  <a:ea typeface="Calibri" panose="020F0502020204030204" pitchFamily="34" charset="0"/>
                  <a:cs typeface="Times New Roman" panose="02020603050405020304" pitchFamily="18" charset="0"/>
                </a:rPr>
                <a:t> </a:t>
              </a:r>
              <a:r>
                <a:rPr lang="en-GB" sz="1000">
                  <a:effectLst/>
                  <a:latin typeface="Arial" panose="020B0604020202020204" pitchFamily="34" charset="0"/>
                  <a:ea typeface="Calibri" panose="020F0502020204030204" pitchFamily="34" charset="0"/>
                  <a:cs typeface="Times New Roman" panose="02020603050405020304" pitchFamily="18" charset="0"/>
                </a:rPr>
                <a:t>Adults have the knowledge.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Text Box 4"/>
            <p:cNvSpPr txBox="1">
              <a:spLocks noChangeArrowheads="1"/>
            </p:cNvSpPr>
            <p:nvPr/>
          </p:nvSpPr>
          <p:spPr bwMode="auto">
            <a:xfrm>
              <a:off x="1841500" y="4298950"/>
              <a:ext cx="1331595" cy="42254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B</a:t>
              </a:r>
              <a:r>
                <a:rPr lang="en-GB" sz="1100" b="1">
                  <a:effectLst/>
                  <a:latin typeface="Arial" panose="020B0604020202020204" pitchFamily="34" charset="0"/>
                  <a:ea typeface="Calibri" panose="020F0502020204030204" pitchFamily="34" charset="0"/>
                  <a:cs typeface="Times New Roman" panose="02020603050405020304" pitchFamily="18" charset="0"/>
                </a:rPr>
                <a:t> </a:t>
              </a:r>
              <a:r>
                <a:rPr lang="en-GB" sz="1000">
                  <a:effectLst/>
                  <a:latin typeface="Arial" panose="020B0604020202020204" pitchFamily="34" charset="0"/>
                  <a:ea typeface="Calibri" panose="020F0502020204030204" pitchFamily="34" charset="0"/>
                  <a:cs typeface="Times New Roman" panose="02020603050405020304" pitchFamily="18" charset="0"/>
                </a:rPr>
                <a:t>Knowledge is shared.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Text Box 4"/>
            <p:cNvSpPr txBox="1">
              <a:spLocks noChangeArrowheads="1"/>
            </p:cNvSpPr>
            <p:nvPr/>
          </p:nvSpPr>
          <p:spPr bwMode="auto">
            <a:xfrm>
              <a:off x="3473450" y="4286250"/>
              <a:ext cx="1439581" cy="42254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C</a:t>
              </a:r>
              <a:r>
                <a:rPr lang="en-GB" sz="1100" b="1">
                  <a:effectLst/>
                  <a:latin typeface="Arial" panose="020B0604020202020204" pitchFamily="34" charset="0"/>
                  <a:ea typeface="Calibri" panose="020F0502020204030204" pitchFamily="34" charset="0"/>
                  <a:cs typeface="Times New Roman" panose="02020603050405020304" pitchFamily="18" charset="0"/>
                </a:rPr>
                <a:t> </a:t>
              </a:r>
              <a:r>
                <a:rPr lang="en-GB" sz="1000">
                  <a:effectLst/>
                  <a:latin typeface="Arial" panose="020B0604020202020204" pitchFamily="34" charset="0"/>
                  <a:ea typeface="Calibri" panose="020F0502020204030204" pitchFamily="34" charset="0"/>
                  <a:cs typeface="Times New Roman" panose="02020603050405020304" pitchFamily="18" charset="0"/>
                </a:rPr>
                <a:t>Young people have the knowledge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4" name="Text Box 2"/>
            <p:cNvSpPr txBox="1">
              <a:spLocks noChangeArrowheads="1"/>
            </p:cNvSpPr>
            <p:nvPr/>
          </p:nvSpPr>
          <p:spPr bwMode="auto">
            <a:xfrm>
              <a:off x="527050" y="4718050"/>
              <a:ext cx="313951" cy="2593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Text Box 2"/>
            <p:cNvSpPr txBox="1">
              <a:spLocks noChangeArrowheads="1"/>
            </p:cNvSpPr>
            <p:nvPr/>
          </p:nvSpPr>
          <p:spPr bwMode="auto">
            <a:xfrm>
              <a:off x="2292350" y="4718050"/>
              <a:ext cx="313690" cy="2540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6" name="Text Box 2"/>
            <p:cNvSpPr txBox="1">
              <a:spLocks noChangeArrowheads="1"/>
            </p:cNvSpPr>
            <p:nvPr/>
          </p:nvSpPr>
          <p:spPr bwMode="auto">
            <a:xfrm>
              <a:off x="4032250" y="4705350"/>
              <a:ext cx="313690" cy="27178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42040656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772" y="888134"/>
            <a:ext cx="7660918" cy="962281"/>
          </a:xfrm>
        </p:spPr>
        <p:txBody>
          <a:bodyPr>
            <a:normAutofit/>
          </a:bodyPr>
          <a:lstStyle/>
          <a:p>
            <a:r>
              <a:rPr lang="en-GB" dirty="0" smtClean="0"/>
              <a:t>DMP – double extension</a:t>
            </a:r>
            <a:endParaRPr lang="en-GB"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pic>
        <p:nvPicPr>
          <p:cNvPr id="37" name="Content Placeholder 36"/>
          <p:cNvPicPr>
            <a:picLocks noGrp="1"/>
          </p:cNvPicPr>
          <p:nvPr>
            <p:ph idx="1"/>
          </p:nvPr>
        </p:nvPicPr>
        <p:blipFill rotWithShape="1">
          <a:blip r:embed="rId3" cstate="email">
            <a:extLst>
              <a:ext uri="{28A0092B-C50C-407E-A947-70E740481C1C}">
                <a14:useLocalDpi xmlns:a14="http://schemas.microsoft.com/office/drawing/2010/main"/>
              </a:ext>
            </a:extLst>
          </a:blip>
          <a:srcRect/>
          <a:stretch/>
        </p:blipFill>
        <p:spPr>
          <a:xfrm>
            <a:off x="628772" y="1850415"/>
            <a:ext cx="7660918" cy="4397985"/>
          </a:xfrm>
          <a:prstGeom prst="rect">
            <a:avLst/>
          </a:prstGeom>
        </p:spPr>
      </p:pic>
    </p:spTree>
    <p:extLst>
      <p:ext uri="{BB962C8B-B14F-4D97-AF65-F5344CB8AC3E}">
        <p14:creationId xmlns:p14="http://schemas.microsoft.com/office/powerpoint/2010/main" val="37425012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772" y="888134"/>
            <a:ext cx="7660918" cy="962281"/>
          </a:xfrm>
        </p:spPr>
        <p:txBody>
          <a:bodyPr>
            <a:normAutofit/>
          </a:bodyPr>
          <a:lstStyle/>
          <a:p>
            <a:r>
              <a:rPr lang="en-GB" dirty="0" smtClean="0"/>
              <a:t>DMP – double extension</a:t>
            </a:r>
            <a:endParaRPr lang="en-GB"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1849077"/>
              </p:ext>
            </p:extLst>
          </p:nvPr>
        </p:nvGraphicFramePr>
        <p:xfrm>
          <a:off x="628771" y="1689100"/>
          <a:ext cx="7854828" cy="4686299"/>
        </p:xfrm>
        <a:graphic>
          <a:graphicData uri="http://schemas.openxmlformats.org/drawingml/2006/table">
            <a:tbl>
              <a:tblPr firstRow="1" firstCol="1" bandRow="1">
                <a:tableStyleId>{5C22544A-7EE6-4342-B048-85BDC9FD1C3A}</a:tableStyleId>
              </a:tblPr>
              <a:tblGrid>
                <a:gridCol w="955994">
                  <a:extLst>
                    <a:ext uri="{9D8B030D-6E8A-4147-A177-3AD203B41FA5}">
                      <a16:colId xmlns:a16="http://schemas.microsoft.com/office/drawing/2014/main" val="20000"/>
                    </a:ext>
                  </a:extLst>
                </a:gridCol>
                <a:gridCol w="1791642">
                  <a:extLst>
                    <a:ext uri="{9D8B030D-6E8A-4147-A177-3AD203B41FA5}">
                      <a16:colId xmlns:a16="http://schemas.microsoft.com/office/drawing/2014/main" val="20001"/>
                    </a:ext>
                  </a:extLst>
                </a:gridCol>
                <a:gridCol w="2553596">
                  <a:extLst>
                    <a:ext uri="{9D8B030D-6E8A-4147-A177-3AD203B41FA5}">
                      <a16:colId xmlns:a16="http://schemas.microsoft.com/office/drawing/2014/main" val="20002"/>
                    </a:ext>
                  </a:extLst>
                </a:gridCol>
                <a:gridCol w="2553596">
                  <a:extLst>
                    <a:ext uri="{9D8B030D-6E8A-4147-A177-3AD203B41FA5}">
                      <a16:colId xmlns:a16="http://schemas.microsoft.com/office/drawing/2014/main" val="20003"/>
                    </a:ext>
                  </a:extLst>
                </a:gridCol>
              </a:tblGrid>
              <a:tr h="360484">
                <a:tc>
                  <a:txBody>
                    <a:bodyPr/>
                    <a:lstStyle/>
                    <a:p>
                      <a:pPr algn="ctr">
                        <a:lnSpc>
                          <a:spcPct val="115000"/>
                        </a:lnSpc>
                        <a:spcAft>
                          <a:spcPts val="0"/>
                        </a:spcAft>
                      </a:pPr>
                      <a:r>
                        <a:rPr lang="en-GB" sz="800">
                          <a:effectLst/>
                        </a:rPr>
                        <a:t>Quadrant</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gridSpan="3">
                  <a:txBody>
                    <a:bodyPr/>
                    <a:lstStyle/>
                    <a:p>
                      <a:pPr algn="ctr">
                        <a:lnSpc>
                          <a:spcPct val="115000"/>
                        </a:lnSpc>
                        <a:spcAft>
                          <a:spcPts val="0"/>
                        </a:spcAft>
                      </a:pPr>
                      <a:r>
                        <a:rPr lang="en-GB" sz="800">
                          <a:effectLst/>
                        </a:rPr>
                        <a:t>Activity</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540727">
                <a:tc rowSpan="2">
                  <a:txBody>
                    <a:bodyPr/>
                    <a:lstStyle/>
                    <a:p>
                      <a:pPr algn="ctr">
                        <a:lnSpc>
                          <a:spcPct val="115000"/>
                        </a:lnSpc>
                        <a:spcAft>
                          <a:spcPts val="0"/>
                        </a:spcAft>
                      </a:pPr>
                      <a:r>
                        <a:rPr lang="en-GB" sz="800">
                          <a:effectLst/>
                        </a:rPr>
                        <a:t>Quadrant A</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rowSpan="2">
                  <a:txBody>
                    <a:bodyPr/>
                    <a:lstStyle/>
                    <a:p>
                      <a:pPr algn="l">
                        <a:lnSpc>
                          <a:spcPct val="115000"/>
                        </a:lnSpc>
                        <a:spcAft>
                          <a:spcPts val="0"/>
                        </a:spcAft>
                      </a:pPr>
                      <a:r>
                        <a:rPr lang="en-GB" sz="800">
                          <a:effectLst/>
                        </a:rPr>
                        <a:t>Adults are the experts who initiate the activity and make the decisions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Quadrant A1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Adults initiate the activity and adults are viewed as the experts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extLst>
                  <a:ext uri="{0D108BD9-81ED-4DB2-BD59-A6C34878D82A}">
                    <a16:rowId xmlns:a16="http://schemas.microsoft.com/office/drawing/2014/main" val="10001"/>
                  </a:ext>
                </a:extLst>
              </a:tr>
              <a:tr h="540727">
                <a:tc vMerge="1">
                  <a:txBody>
                    <a:bodyPr/>
                    <a:lstStyle/>
                    <a:p>
                      <a:endParaRPr lang="en-GB"/>
                    </a:p>
                  </a:txBody>
                  <a:tcPr/>
                </a:tc>
                <a:tc vMerge="1">
                  <a:txBody>
                    <a:bodyPr/>
                    <a:lstStyle/>
                    <a:p>
                      <a:endParaRPr lang="en-GB"/>
                    </a:p>
                  </a:txBody>
                  <a:tcPr/>
                </a:tc>
                <a:tc>
                  <a:txBody>
                    <a:bodyPr/>
                    <a:lstStyle/>
                    <a:p>
                      <a:pPr algn="l">
                        <a:lnSpc>
                          <a:spcPct val="115000"/>
                        </a:lnSpc>
                        <a:spcAft>
                          <a:spcPts val="0"/>
                        </a:spcAft>
                      </a:pPr>
                      <a:r>
                        <a:rPr lang="en-GB" sz="800">
                          <a:effectLst/>
                        </a:rPr>
                        <a:t>Quadrant A2</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Adults are viewed as the expert and adults make the decisions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extLst>
                  <a:ext uri="{0D108BD9-81ED-4DB2-BD59-A6C34878D82A}">
                    <a16:rowId xmlns:a16="http://schemas.microsoft.com/office/drawing/2014/main" val="10002"/>
                  </a:ext>
                </a:extLst>
              </a:tr>
              <a:tr h="540727">
                <a:tc rowSpan="2">
                  <a:txBody>
                    <a:bodyPr/>
                    <a:lstStyle/>
                    <a:p>
                      <a:pPr algn="ctr">
                        <a:lnSpc>
                          <a:spcPct val="115000"/>
                        </a:lnSpc>
                        <a:spcAft>
                          <a:spcPts val="0"/>
                        </a:spcAft>
                      </a:pPr>
                      <a:r>
                        <a:rPr lang="en-GB" sz="800">
                          <a:effectLst/>
                        </a:rPr>
                        <a:t>Quadrant B</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rowSpan="2">
                  <a:txBody>
                    <a:bodyPr/>
                    <a:lstStyle/>
                    <a:p>
                      <a:pPr algn="l">
                        <a:lnSpc>
                          <a:spcPct val="115000"/>
                        </a:lnSpc>
                        <a:spcAft>
                          <a:spcPts val="0"/>
                        </a:spcAft>
                      </a:pPr>
                      <a:r>
                        <a:rPr lang="en-GB" sz="800" dirty="0">
                          <a:effectLst/>
                        </a:rPr>
                        <a:t>Young researchers have the ideas and they initiate the activity while adults make the decisions</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Quadrant B1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Young Researchers have the ideas while adults make the decisions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extLst>
                  <a:ext uri="{0D108BD9-81ED-4DB2-BD59-A6C34878D82A}">
                    <a16:rowId xmlns:a16="http://schemas.microsoft.com/office/drawing/2014/main" val="10003"/>
                  </a:ext>
                </a:extLst>
              </a:tr>
              <a:tr h="540727">
                <a:tc vMerge="1">
                  <a:txBody>
                    <a:bodyPr/>
                    <a:lstStyle/>
                    <a:p>
                      <a:endParaRPr lang="en-GB"/>
                    </a:p>
                  </a:txBody>
                  <a:tcPr/>
                </a:tc>
                <a:tc vMerge="1">
                  <a:txBody>
                    <a:bodyPr/>
                    <a:lstStyle/>
                    <a:p>
                      <a:endParaRPr lang="en-GB"/>
                    </a:p>
                  </a:txBody>
                  <a:tcPr/>
                </a:tc>
                <a:tc>
                  <a:txBody>
                    <a:bodyPr/>
                    <a:lstStyle/>
                    <a:p>
                      <a:pPr algn="l">
                        <a:lnSpc>
                          <a:spcPct val="115000"/>
                        </a:lnSpc>
                        <a:spcAft>
                          <a:spcPts val="0"/>
                        </a:spcAft>
                      </a:pPr>
                      <a:r>
                        <a:rPr lang="en-GB" sz="800">
                          <a:effectLst/>
                        </a:rPr>
                        <a:t>Quadrant B2</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Young Researchers have the ideas and they initiate the activity</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extLst>
                  <a:ext uri="{0D108BD9-81ED-4DB2-BD59-A6C34878D82A}">
                    <a16:rowId xmlns:a16="http://schemas.microsoft.com/office/drawing/2014/main" val="10004"/>
                  </a:ext>
                </a:extLst>
              </a:tr>
              <a:tr h="360484">
                <a:tc rowSpan="2">
                  <a:txBody>
                    <a:bodyPr/>
                    <a:lstStyle/>
                    <a:p>
                      <a:pPr algn="ctr">
                        <a:lnSpc>
                          <a:spcPct val="115000"/>
                        </a:lnSpc>
                        <a:spcAft>
                          <a:spcPts val="0"/>
                        </a:spcAft>
                      </a:pPr>
                      <a:r>
                        <a:rPr lang="en-GB" sz="800">
                          <a:effectLst/>
                        </a:rPr>
                        <a:t>Quadrant C</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rowSpan="2">
                  <a:txBody>
                    <a:bodyPr/>
                    <a:lstStyle/>
                    <a:p>
                      <a:pPr algn="l">
                        <a:lnSpc>
                          <a:spcPct val="115000"/>
                        </a:lnSpc>
                        <a:spcAft>
                          <a:spcPts val="0"/>
                        </a:spcAft>
                      </a:pPr>
                      <a:r>
                        <a:rPr lang="en-GB" sz="800">
                          <a:effectLst/>
                        </a:rPr>
                        <a:t>Adults have the ideas and they initiate the activity while young researchers make the decisions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Quadrant C1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Adults have the ideas and they initiate the activity</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extLst>
                  <a:ext uri="{0D108BD9-81ED-4DB2-BD59-A6C34878D82A}">
                    <a16:rowId xmlns:a16="http://schemas.microsoft.com/office/drawing/2014/main" val="10005"/>
                  </a:ext>
                </a:extLst>
              </a:tr>
              <a:tr h="720969">
                <a:tc vMerge="1">
                  <a:txBody>
                    <a:bodyPr/>
                    <a:lstStyle/>
                    <a:p>
                      <a:endParaRPr lang="en-GB"/>
                    </a:p>
                  </a:txBody>
                  <a:tcPr/>
                </a:tc>
                <a:tc vMerge="1">
                  <a:txBody>
                    <a:bodyPr/>
                    <a:lstStyle/>
                    <a:p>
                      <a:endParaRPr lang="en-GB"/>
                    </a:p>
                  </a:txBody>
                  <a:tcPr/>
                </a:tc>
                <a:tc>
                  <a:txBody>
                    <a:bodyPr/>
                    <a:lstStyle/>
                    <a:p>
                      <a:pPr algn="l">
                        <a:lnSpc>
                          <a:spcPct val="115000"/>
                        </a:lnSpc>
                        <a:spcAft>
                          <a:spcPts val="0"/>
                        </a:spcAft>
                      </a:pPr>
                      <a:r>
                        <a:rPr lang="en-GB" sz="800">
                          <a:effectLst/>
                        </a:rPr>
                        <a:t>Quadrant C2</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Adults have the ideas while young researchers make the decisions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extLst>
                  <a:ext uri="{0D108BD9-81ED-4DB2-BD59-A6C34878D82A}">
                    <a16:rowId xmlns:a16="http://schemas.microsoft.com/office/drawing/2014/main" val="10006"/>
                  </a:ext>
                </a:extLst>
              </a:tr>
              <a:tr h="540727">
                <a:tc rowSpan="2">
                  <a:txBody>
                    <a:bodyPr/>
                    <a:lstStyle/>
                    <a:p>
                      <a:pPr algn="ctr">
                        <a:lnSpc>
                          <a:spcPct val="115000"/>
                        </a:lnSpc>
                        <a:spcAft>
                          <a:spcPts val="0"/>
                        </a:spcAft>
                      </a:pPr>
                      <a:r>
                        <a:rPr lang="en-GB" sz="800">
                          <a:effectLst/>
                        </a:rPr>
                        <a:t>Quadrant D</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rowSpan="2">
                  <a:txBody>
                    <a:bodyPr/>
                    <a:lstStyle/>
                    <a:p>
                      <a:pPr algn="l">
                        <a:lnSpc>
                          <a:spcPct val="115000"/>
                        </a:lnSpc>
                        <a:spcAft>
                          <a:spcPts val="0"/>
                        </a:spcAft>
                      </a:pPr>
                      <a:r>
                        <a:rPr lang="en-GB" sz="800">
                          <a:effectLst/>
                        </a:rPr>
                        <a:t>Young researchers are the experts who initiate the activity and make the decisions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Quadrant D1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Young researchers are viewed as the experts and they make the decisions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extLst>
                  <a:ext uri="{0D108BD9-81ED-4DB2-BD59-A6C34878D82A}">
                    <a16:rowId xmlns:a16="http://schemas.microsoft.com/office/drawing/2014/main" val="10007"/>
                  </a:ext>
                </a:extLst>
              </a:tr>
              <a:tr h="540727">
                <a:tc vMerge="1">
                  <a:txBody>
                    <a:bodyPr/>
                    <a:lstStyle/>
                    <a:p>
                      <a:endParaRPr lang="en-GB"/>
                    </a:p>
                  </a:txBody>
                  <a:tcPr/>
                </a:tc>
                <a:tc vMerge="1">
                  <a:txBody>
                    <a:bodyPr/>
                    <a:lstStyle/>
                    <a:p>
                      <a:endParaRPr lang="en-GB"/>
                    </a:p>
                  </a:txBody>
                  <a:tcPr/>
                </a:tc>
                <a:tc>
                  <a:txBody>
                    <a:bodyPr/>
                    <a:lstStyle/>
                    <a:p>
                      <a:pPr algn="l">
                        <a:lnSpc>
                          <a:spcPct val="115000"/>
                        </a:lnSpc>
                        <a:spcAft>
                          <a:spcPts val="0"/>
                        </a:spcAft>
                      </a:pPr>
                      <a:r>
                        <a:rPr lang="en-GB" sz="800">
                          <a:effectLst/>
                        </a:rPr>
                        <a:t>Quadrant D2</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dirty="0">
                          <a:effectLst/>
                        </a:rPr>
                        <a:t>Young researchers initiate the activity and they are viewed as the experts</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436518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383" y="1666240"/>
            <a:ext cx="8758417" cy="5191760"/>
          </a:xfrm>
        </p:spPr>
        <p:txBody>
          <a:bodyPr>
            <a:normAutofit fontScale="70000" lnSpcReduction="20000"/>
          </a:bodyPr>
          <a:lstStyle/>
          <a:p>
            <a:pPr marL="0" indent="0">
              <a:buNone/>
            </a:pPr>
            <a:r>
              <a:rPr lang="en-GB" dirty="0" smtClean="0"/>
              <a:t>Mannion</a:t>
            </a:r>
            <a:r>
              <a:rPr lang="en-GB" dirty="0"/>
              <a:t>, G., 2007. Going Spatial, Going Relational: Why ‘‘listening to children’’ and children’s participation needs reframing. </a:t>
            </a:r>
            <a:r>
              <a:rPr lang="en-GB" i="1" dirty="0"/>
              <a:t>Discourse: studies in the cultural politics of education,</a:t>
            </a:r>
            <a:r>
              <a:rPr lang="en-GB" dirty="0"/>
              <a:t> 28(3), pp. 405-420. </a:t>
            </a:r>
          </a:p>
          <a:p>
            <a:pPr marL="0" indent="0">
              <a:buNone/>
            </a:pPr>
            <a:r>
              <a:rPr lang="en-GB" dirty="0"/>
              <a:t>Moules, T., and O'Brien, N., 2012. Participation in perspective: reflections from research projects. </a:t>
            </a:r>
            <a:r>
              <a:rPr lang="en-GB" i="1" dirty="0"/>
              <a:t>Nurse Researcher, </a:t>
            </a:r>
            <a:r>
              <a:rPr lang="en-GB" dirty="0"/>
              <a:t>19(2), pp.17-22.</a:t>
            </a:r>
          </a:p>
          <a:p>
            <a:pPr marL="0" indent="0">
              <a:buNone/>
            </a:pPr>
            <a:r>
              <a:rPr lang="en-GB" dirty="0"/>
              <a:t>O’Brien, N., Moules, T., and Munn-Giddings, C. 2018. Negotiating the research space between young people and adults in a PAR study exploring school bullying. In M. Torronen., C. Munn-Giddings, C., and L. Tarkiainen (</a:t>
            </a:r>
            <a:r>
              <a:rPr lang="en-GB" dirty="0" err="1"/>
              <a:t>eds</a:t>
            </a:r>
            <a:r>
              <a:rPr lang="en-GB" dirty="0"/>
              <a:t>), </a:t>
            </a:r>
            <a:r>
              <a:rPr lang="en-GB" i="1" dirty="0"/>
              <a:t>Reciprocal Relationships and Well-Being: Implications for Social Work and Social Policy.</a:t>
            </a:r>
            <a:r>
              <a:rPr lang="en-GB" dirty="0"/>
              <a:t> Oxon: Routledge. Pp. 160-175.</a:t>
            </a:r>
          </a:p>
          <a:p>
            <a:pPr marL="0" indent="0">
              <a:buNone/>
            </a:pPr>
            <a:r>
              <a:rPr lang="en-GB" dirty="0"/>
              <a:t>O’Brien, N., Munn-Giddings, C. and Moules, T., 2018. The repercussions of reporting bullying: some experiences of students at an independent secondary school. </a:t>
            </a:r>
            <a:r>
              <a:rPr lang="en-GB" i="1" dirty="0"/>
              <a:t>Pastoral Care in Education</a:t>
            </a:r>
            <a:r>
              <a:rPr lang="en-GB" dirty="0"/>
              <a:t>, pp.1-15.</a:t>
            </a:r>
          </a:p>
          <a:p>
            <a:pPr marL="0" indent="0">
              <a:buNone/>
            </a:pPr>
            <a:r>
              <a:rPr lang="en-GB" dirty="0"/>
              <a:t> </a:t>
            </a:r>
          </a:p>
          <a:p>
            <a:pPr marL="0" indent="0">
              <a:buNone/>
            </a:pPr>
            <a:endParaRPr lang="en-GB" altLang="en-US" i="1" dirty="0"/>
          </a:p>
        </p:txBody>
      </p:sp>
      <p:sp>
        <p:nvSpPr>
          <p:cNvPr id="3" name="Title 2"/>
          <p:cNvSpPr>
            <a:spLocks noGrp="1"/>
          </p:cNvSpPr>
          <p:nvPr>
            <p:ph type="title"/>
          </p:nvPr>
        </p:nvSpPr>
        <p:spPr>
          <a:xfrm>
            <a:off x="406400" y="866519"/>
            <a:ext cx="8042432" cy="962281"/>
          </a:xfrm>
        </p:spPr>
        <p:txBody>
          <a:bodyPr>
            <a:normAutofit/>
          </a:bodyPr>
          <a:lstStyle/>
          <a:p>
            <a:r>
              <a:rPr lang="en-GB" altLang="en-US" dirty="0" smtClean="0"/>
              <a:t>References</a:t>
            </a:r>
            <a:endParaRPr lang="en-GB" dirty="0"/>
          </a:p>
        </p:txBody>
      </p:sp>
    </p:spTree>
    <p:extLst>
      <p:ext uri="{BB962C8B-B14F-4D97-AF65-F5344CB8AC3E}">
        <p14:creationId xmlns:p14="http://schemas.microsoft.com/office/powerpoint/2010/main" val="27803585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01732" y="1840674"/>
            <a:ext cx="8001000" cy="1021277"/>
          </a:xfrm>
        </p:spPr>
        <p:txBody>
          <a:bodyPr>
            <a:normAutofit/>
          </a:bodyPr>
          <a:lstStyle/>
          <a:p>
            <a:pPr algn="ctr"/>
            <a:r>
              <a:rPr lang="en-GB" altLang="en-US" dirty="0" smtClean="0"/>
              <a:t>Contact details</a:t>
            </a:r>
            <a:endParaRPr lang="en-GB" dirty="0"/>
          </a:p>
        </p:txBody>
      </p:sp>
      <p:sp>
        <p:nvSpPr>
          <p:cNvPr id="2" name="Rectangle 1"/>
          <p:cNvSpPr/>
          <p:nvPr/>
        </p:nvSpPr>
        <p:spPr>
          <a:xfrm>
            <a:off x="501732" y="3569601"/>
            <a:ext cx="4572000" cy="2893100"/>
          </a:xfrm>
          <a:prstGeom prst="rect">
            <a:avLst/>
          </a:prstGeom>
        </p:spPr>
        <p:txBody>
          <a:bodyPr>
            <a:spAutoFit/>
          </a:bodyPr>
          <a:lstStyle/>
          <a:p>
            <a:r>
              <a:rPr lang="en-GB" sz="2000" b="1" dirty="0"/>
              <a:t>Dr Niamh O’Brien</a:t>
            </a:r>
          </a:p>
          <a:p>
            <a:r>
              <a:rPr lang="en-GB" b="1" dirty="0"/>
              <a:t>Senior Research Fellow</a:t>
            </a:r>
          </a:p>
          <a:p>
            <a:r>
              <a:rPr lang="en-GB" b="1" dirty="0"/>
              <a:t>Faculty of Health Social Care and Education</a:t>
            </a:r>
          </a:p>
          <a:p>
            <a:r>
              <a:rPr lang="en-GB" b="1" dirty="0"/>
              <a:t>Anglia Ruskin University</a:t>
            </a:r>
          </a:p>
          <a:p>
            <a:r>
              <a:rPr lang="en-GB" b="1" dirty="0" smtClean="0"/>
              <a:t>Chelmsford</a:t>
            </a:r>
          </a:p>
          <a:p>
            <a:r>
              <a:rPr lang="en-GB" b="1" dirty="0" smtClean="0"/>
              <a:t>CM3 3DJ</a:t>
            </a:r>
          </a:p>
          <a:p>
            <a:endParaRPr lang="en-GB" b="1" dirty="0"/>
          </a:p>
          <a:p>
            <a:r>
              <a:rPr lang="en-GB" b="1" dirty="0" smtClean="0"/>
              <a:t>Email: </a:t>
            </a:r>
            <a:r>
              <a:rPr lang="en-GB" b="1" dirty="0" smtClean="0">
                <a:hlinkClick r:id="rId3"/>
              </a:rPr>
              <a:t>Niamh.obrien@anglia.ac.uk</a:t>
            </a:r>
            <a:endParaRPr lang="en-GB" b="1" dirty="0" smtClean="0"/>
          </a:p>
          <a:p>
            <a:r>
              <a:rPr lang="en-GB" b="1" dirty="0" smtClean="0"/>
              <a:t>Phone: 0044 (0) 1245 684197</a:t>
            </a:r>
            <a:endParaRPr lang="en-GB" b="1" dirty="0"/>
          </a:p>
          <a:p>
            <a:r>
              <a:rPr lang="en-GB" b="1" dirty="0"/>
              <a:t>Twitter: @NiamhOB2</a:t>
            </a:r>
          </a:p>
        </p:txBody>
      </p:sp>
    </p:spTree>
    <p:extLst>
      <p:ext uri="{BB962C8B-B14F-4D97-AF65-F5344CB8AC3E}">
        <p14:creationId xmlns:p14="http://schemas.microsoft.com/office/powerpoint/2010/main" val="2877180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7200" indent="-457200"/>
            <a:r>
              <a:rPr lang="en-GB" dirty="0"/>
              <a:t>Based in the East of England: </a:t>
            </a:r>
            <a:r>
              <a:rPr lang="en-GB" i="1" dirty="0"/>
              <a:t>The Olive Tree School</a:t>
            </a:r>
          </a:p>
          <a:p>
            <a:pPr marL="457200" indent="-457200"/>
            <a:r>
              <a:rPr lang="en-GB" dirty="0"/>
              <a:t>Large school educating children from reception to sixth form</a:t>
            </a:r>
          </a:p>
          <a:p>
            <a:pPr marL="457200" indent="-457200"/>
            <a:r>
              <a:rPr lang="en-GB" dirty="0"/>
              <a:t>This study was located in the senior school</a:t>
            </a:r>
          </a:p>
          <a:p>
            <a:pPr marL="457200" indent="-457200"/>
            <a:r>
              <a:rPr lang="en-GB" dirty="0"/>
              <a:t>Both boarding and day school provision for boys and girls. </a:t>
            </a:r>
          </a:p>
          <a:p>
            <a:endParaRPr lang="en-GB" dirty="0"/>
          </a:p>
        </p:txBody>
      </p:sp>
      <p:sp>
        <p:nvSpPr>
          <p:cNvPr id="3" name="Title 2"/>
          <p:cNvSpPr>
            <a:spLocks noGrp="1"/>
          </p:cNvSpPr>
          <p:nvPr>
            <p:ph type="title"/>
          </p:nvPr>
        </p:nvSpPr>
        <p:spPr/>
        <p:txBody>
          <a:bodyPr/>
          <a:lstStyle/>
          <a:p>
            <a:r>
              <a:rPr lang="en-GB" b="1" dirty="0"/>
              <a:t>School context</a:t>
            </a:r>
          </a:p>
        </p:txBody>
      </p:sp>
    </p:spTree>
    <p:extLst>
      <p:ext uri="{BB962C8B-B14F-4D97-AF65-F5344CB8AC3E}">
        <p14:creationId xmlns:p14="http://schemas.microsoft.com/office/powerpoint/2010/main" val="3430021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5902" y="2339246"/>
            <a:ext cx="8179449" cy="3656106"/>
          </a:xfrm>
        </p:spPr>
        <p:txBody>
          <a:bodyPr/>
          <a:lstStyle/>
          <a:p>
            <a:pPr marL="0" indent="0">
              <a:buNone/>
            </a:pPr>
            <a:r>
              <a:rPr lang="en-GB" sz="3600" dirty="0"/>
              <a:t>What do young people in this </a:t>
            </a:r>
            <a:r>
              <a:rPr lang="en-GB" sz="3600" dirty="0" smtClean="0"/>
              <a:t>independent day </a:t>
            </a:r>
            <a:r>
              <a:rPr lang="en-GB" sz="3600" dirty="0"/>
              <a:t>and boarding school view as the core issue of bullying in the school and how do they want to address this?</a:t>
            </a:r>
          </a:p>
          <a:p>
            <a:pPr marL="0" indent="0">
              <a:buNone/>
            </a:pPr>
            <a:endParaRPr lang="en-GB" dirty="0"/>
          </a:p>
        </p:txBody>
      </p:sp>
      <p:sp>
        <p:nvSpPr>
          <p:cNvPr id="3" name="Title 2"/>
          <p:cNvSpPr>
            <a:spLocks noGrp="1"/>
          </p:cNvSpPr>
          <p:nvPr>
            <p:ph type="title"/>
          </p:nvPr>
        </p:nvSpPr>
        <p:spPr>
          <a:xfrm>
            <a:off x="335902" y="1242031"/>
            <a:ext cx="8179449" cy="962281"/>
          </a:xfrm>
        </p:spPr>
        <p:txBody>
          <a:bodyPr/>
          <a:lstStyle/>
          <a:p>
            <a:r>
              <a:rPr lang="en-GB" b="1" dirty="0" smtClean="0"/>
              <a:t>Overall Research Question</a:t>
            </a:r>
            <a:endParaRPr lang="en-GB" b="1" dirty="0"/>
          </a:p>
        </p:txBody>
      </p:sp>
    </p:spTree>
    <p:extLst>
      <p:ext uri="{BB962C8B-B14F-4D97-AF65-F5344CB8AC3E}">
        <p14:creationId xmlns:p14="http://schemas.microsoft.com/office/powerpoint/2010/main" val="3363230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1354" y="2086708"/>
            <a:ext cx="8747385" cy="4682925"/>
          </a:xfrm>
        </p:spPr>
        <p:txBody>
          <a:bodyPr>
            <a:normAutofit/>
          </a:bodyPr>
          <a:lstStyle/>
          <a:p>
            <a:pPr>
              <a:lnSpc>
                <a:spcPct val="90000"/>
              </a:lnSpc>
              <a:buFont typeface="Wingdings" panose="05000000000000000000" pitchFamily="2" charset="2"/>
              <a:buNone/>
            </a:pPr>
            <a:r>
              <a:rPr lang="en-GB" altLang="en-US" dirty="0"/>
              <a:t>What constitutes ‘participation’ by young</a:t>
            </a:r>
          </a:p>
          <a:p>
            <a:pPr>
              <a:lnSpc>
                <a:spcPct val="90000"/>
              </a:lnSpc>
              <a:buFont typeface="Wingdings" panose="05000000000000000000" pitchFamily="2" charset="2"/>
              <a:buNone/>
            </a:pPr>
            <a:r>
              <a:rPr lang="en-GB" altLang="en-US" dirty="0"/>
              <a:t>people is interpreted in many different ways</a:t>
            </a:r>
          </a:p>
          <a:p>
            <a:pPr>
              <a:lnSpc>
                <a:spcPct val="90000"/>
              </a:lnSpc>
              <a:buFont typeface="Wingdings" panose="05000000000000000000" pitchFamily="2" charset="2"/>
              <a:buNone/>
            </a:pPr>
            <a:r>
              <a:rPr lang="en-GB" altLang="en-US" dirty="0"/>
              <a:t>and often the degree to which they are</a:t>
            </a:r>
          </a:p>
          <a:p>
            <a:pPr>
              <a:lnSpc>
                <a:spcPct val="90000"/>
              </a:lnSpc>
              <a:buFont typeface="Wingdings" panose="05000000000000000000" pitchFamily="2" charset="2"/>
              <a:buNone/>
            </a:pPr>
            <a:r>
              <a:rPr lang="en-GB" altLang="en-US" dirty="0"/>
              <a:t>enabled to participate depends largely on</a:t>
            </a:r>
          </a:p>
          <a:p>
            <a:pPr>
              <a:lnSpc>
                <a:spcPct val="90000"/>
              </a:lnSpc>
              <a:buFont typeface="Wingdings" panose="05000000000000000000" pitchFamily="2" charset="2"/>
              <a:buNone/>
            </a:pPr>
            <a:r>
              <a:rPr lang="en-GB" altLang="en-US" dirty="0"/>
              <a:t>the attitude of adults around them and the</a:t>
            </a:r>
          </a:p>
          <a:p>
            <a:pPr>
              <a:lnSpc>
                <a:spcPct val="90000"/>
              </a:lnSpc>
              <a:buFont typeface="Wingdings" panose="05000000000000000000" pitchFamily="2" charset="2"/>
              <a:buNone/>
            </a:pPr>
            <a:r>
              <a:rPr lang="en-GB" altLang="en-US" dirty="0"/>
              <a:t>interpretation those adults place on</a:t>
            </a:r>
          </a:p>
          <a:p>
            <a:pPr>
              <a:lnSpc>
                <a:spcPct val="90000"/>
              </a:lnSpc>
              <a:buFont typeface="Wingdings" panose="05000000000000000000" pitchFamily="2" charset="2"/>
              <a:buNone/>
            </a:pPr>
            <a:r>
              <a:rPr lang="en-GB" altLang="en-US" dirty="0"/>
              <a:t>the term participation.</a:t>
            </a:r>
          </a:p>
          <a:p>
            <a:pPr marL="0" indent="0">
              <a:buNone/>
            </a:pPr>
            <a:endParaRPr lang="en-GB" dirty="0" smtClean="0">
              <a:solidFill>
                <a:schemeClr val="tx1"/>
              </a:solidFill>
            </a:endParaRPr>
          </a:p>
          <a:p>
            <a:pPr marL="0" indent="0">
              <a:buNone/>
            </a:pPr>
            <a:endParaRPr lang="en-GB" dirty="0"/>
          </a:p>
        </p:txBody>
      </p:sp>
      <p:sp>
        <p:nvSpPr>
          <p:cNvPr id="3" name="Title 2"/>
          <p:cNvSpPr>
            <a:spLocks noGrp="1"/>
          </p:cNvSpPr>
          <p:nvPr>
            <p:ph type="title"/>
          </p:nvPr>
        </p:nvSpPr>
        <p:spPr/>
        <p:txBody>
          <a:bodyPr/>
          <a:lstStyle/>
          <a:p>
            <a:r>
              <a:rPr lang="en-GB" b="1" dirty="0" smtClean="0"/>
              <a:t>Participation</a:t>
            </a:r>
            <a:endParaRPr lang="en-GB" b="1" dirty="0"/>
          </a:p>
        </p:txBody>
      </p:sp>
    </p:spTree>
    <p:extLst>
      <p:ext uri="{BB962C8B-B14F-4D97-AF65-F5344CB8AC3E}">
        <p14:creationId xmlns:p14="http://schemas.microsoft.com/office/powerpoint/2010/main" val="1017344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1354" y="2086708"/>
            <a:ext cx="8747385" cy="4682925"/>
          </a:xfrm>
        </p:spPr>
        <p:txBody>
          <a:bodyPr>
            <a:normAutofit fontScale="85000" lnSpcReduction="10000"/>
          </a:bodyPr>
          <a:lstStyle/>
          <a:p>
            <a:pPr>
              <a:lnSpc>
                <a:spcPct val="80000"/>
              </a:lnSpc>
            </a:pPr>
            <a:r>
              <a:rPr lang="en-GB" altLang="en-US" dirty="0"/>
              <a:t>Hart (1992) an eight-level ‘ladder participation’. </a:t>
            </a:r>
            <a:br>
              <a:rPr lang="en-GB" altLang="en-US" dirty="0"/>
            </a:br>
            <a:endParaRPr lang="en-GB" altLang="en-US" dirty="0"/>
          </a:p>
          <a:p>
            <a:pPr>
              <a:lnSpc>
                <a:spcPct val="80000"/>
              </a:lnSpc>
            </a:pPr>
            <a:r>
              <a:rPr lang="en-GB" altLang="en-US" dirty="0" err="1"/>
              <a:t>Shier’s</a:t>
            </a:r>
            <a:r>
              <a:rPr lang="en-GB" altLang="en-US" dirty="0"/>
              <a:t> (2001) ‘pathway to participation’ </a:t>
            </a:r>
            <a:br>
              <a:rPr lang="en-GB" altLang="en-US" dirty="0"/>
            </a:br>
            <a:endParaRPr lang="en-GB" altLang="en-US" dirty="0"/>
          </a:p>
          <a:p>
            <a:pPr>
              <a:lnSpc>
                <a:spcPct val="80000"/>
              </a:lnSpc>
            </a:pPr>
            <a:r>
              <a:rPr lang="en-GB" altLang="en-US" dirty="0"/>
              <a:t>Chawla (2001) 7 forms of participation </a:t>
            </a:r>
            <a:br>
              <a:rPr lang="en-GB" altLang="en-US" dirty="0"/>
            </a:br>
            <a:endParaRPr lang="en-GB" altLang="en-US" dirty="0"/>
          </a:p>
          <a:p>
            <a:pPr>
              <a:lnSpc>
                <a:spcPct val="80000"/>
              </a:lnSpc>
            </a:pPr>
            <a:r>
              <a:rPr lang="en-GB" altLang="en-US" dirty="0" err="1"/>
              <a:t>Treseder</a:t>
            </a:r>
            <a:r>
              <a:rPr lang="en-GB" altLang="en-US" dirty="0"/>
              <a:t> (1997) wheel of participation</a:t>
            </a:r>
            <a:br>
              <a:rPr lang="en-GB" altLang="en-US" dirty="0"/>
            </a:br>
            <a:endParaRPr lang="en-GB" altLang="en-US" dirty="0"/>
          </a:p>
          <a:p>
            <a:pPr marL="0" indent="0">
              <a:buNone/>
            </a:pPr>
            <a:r>
              <a:rPr lang="en-GB" dirty="0"/>
              <a:t>So participation can mean different things in different contexts and no one model or form can be applied across all settings and in all situations.  Each model has its strengths and limitations and each may be appropriate for use in different contexts and situations. </a:t>
            </a:r>
          </a:p>
          <a:p>
            <a:pPr marL="0" indent="0">
              <a:buNone/>
            </a:pPr>
            <a:endParaRPr lang="en-GB" dirty="0" smtClean="0">
              <a:solidFill>
                <a:schemeClr val="tx1"/>
              </a:solidFill>
            </a:endParaRPr>
          </a:p>
          <a:p>
            <a:pPr marL="0" indent="0">
              <a:buNone/>
            </a:pPr>
            <a:endParaRPr lang="en-GB" dirty="0"/>
          </a:p>
        </p:txBody>
      </p:sp>
      <p:sp>
        <p:nvSpPr>
          <p:cNvPr id="3" name="Title 2"/>
          <p:cNvSpPr>
            <a:spLocks noGrp="1"/>
          </p:cNvSpPr>
          <p:nvPr>
            <p:ph type="title"/>
          </p:nvPr>
        </p:nvSpPr>
        <p:spPr/>
        <p:txBody>
          <a:bodyPr/>
          <a:lstStyle/>
          <a:p>
            <a:r>
              <a:rPr lang="en-GB" b="1" dirty="0" smtClean="0"/>
              <a:t>Models of Participation</a:t>
            </a:r>
            <a:endParaRPr lang="en-GB" b="1" dirty="0"/>
          </a:p>
        </p:txBody>
      </p:sp>
    </p:spTree>
    <p:extLst>
      <p:ext uri="{BB962C8B-B14F-4D97-AF65-F5344CB8AC3E}">
        <p14:creationId xmlns:p14="http://schemas.microsoft.com/office/powerpoint/2010/main" val="2928442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Data on the process was collected at three points during the study</a:t>
            </a:r>
          </a:p>
          <a:p>
            <a:r>
              <a:rPr lang="en-GB" dirty="0" smtClean="0"/>
              <a:t>A series of questions were asked and supported by additional data</a:t>
            </a:r>
          </a:p>
          <a:p>
            <a:r>
              <a:rPr lang="en-GB" dirty="0" smtClean="0"/>
              <a:t>Built on an already existing model – The Dual Axis Model of Participation (Moules and O’Brien, 2012). </a:t>
            </a:r>
            <a:endParaRPr lang="en-GB" dirty="0"/>
          </a:p>
        </p:txBody>
      </p:sp>
      <p:sp>
        <p:nvSpPr>
          <p:cNvPr id="3" name="Title 2"/>
          <p:cNvSpPr>
            <a:spLocks noGrp="1"/>
          </p:cNvSpPr>
          <p:nvPr>
            <p:ph type="title"/>
          </p:nvPr>
        </p:nvSpPr>
        <p:spPr>
          <a:xfrm>
            <a:off x="854432" y="1242032"/>
            <a:ext cx="7933307" cy="954904"/>
          </a:xfrm>
        </p:spPr>
        <p:txBody>
          <a:bodyPr>
            <a:normAutofit/>
          </a:bodyPr>
          <a:lstStyle/>
          <a:p>
            <a:r>
              <a:rPr lang="en-GB" b="1" dirty="0" smtClean="0"/>
              <a:t>Evaluating participation</a:t>
            </a:r>
            <a:endParaRPr lang="en-GB" b="1" dirty="0"/>
          </a:p>
        </p:txBody>
      </p:sp>
    </p:spTree>
    <p:extLst>
      <p:ext uri="{BB962C8B-B14F-4D97-AF65-F5344CB8AC3E}">
        <p14:creationId xmlns:p14="http://schemas.microsoft.com/office/powerpoint/2010/main" val="395198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smtClean="0"/>
              <a:t>Recognises that participation is already happening.</a:t>
            </a:r>
          </a:p>
          <a:p>
            <a:r>
              <a:rPr lang="en-GB" dirty="0" smtClean="0"/>
              <a:t>Recognises the power differentials in the process</a:t>
            </a:r>
          </a:p>
          <a:p>
            <a:r>
              <a:rPr lang="en-GB" dirty="0"/>
              <a:t>The model focuses on </a:t>
            </a:r>
            <a:r>
              <a:rPr lang="en-GB" dirty="0" smtClean="0"/>
              <a:t>two </a:t>
            </a:r>
            <a:r>
              <a:rPr lang="en-GB" dirty="0"/>
              <a:t>dimensions of participation: ‘</a:t>
            </a:r>
            <a:r>
              <a:rPr lang="en-GB" i="1" dirty="0"/>
              <a:t>decision-making’</a:t>
            </a:r>
            <a:r>
              <a:rPr lang="en-GB" dirty="0"/>
              <a:t> and ‘</a:t>
            </a:r>
            <a:r>
              <a:rPr lang="en-GB" i="1" dirty="0"/>
              <a:t>initiation and direction’</a:t>
            </a:r>
            <a:r>
              <a:rPr lang="en-GB" dirty="0"/>
              <a:t>.  </a:t>
            </a:r>
          </a:p>
          <a:p>
            <a:r>
              <a:rPr lang="en-GB" dirty="0" smtClean="0"/>
              <a:t>Recognises that decision-making can either rest with adults, young people or it can be shared</a:t>
            </a:r>
          </a:p>
          <a:p>
            <a:endParaRPr lang="en-GB" dirty="0"/>
          </a:p>
        </p:txBody>
      </p:sp>
      <p:sp>
        <p:nvSpPr>
          <p:cNvPr id="3" name="Title 2"/>
          <p:cNvSpPr>
            <a:spLocks noGrp="1"/>
          </p:cNvSpPr>
          <p:nvPr>
            <p:ph type="title"/>
          </p:nvPr>
        </p:nvSpPr>
        <p:spPr>
          <a:xfrm>
            <a:off x="854433" y="1242031"/>
            <a:ext cx="8135188" cy="962281"/>
          </a:xfrm>
        </p:spPr>
        <p:txBody>
          <a:bodyPr>
            <a:normAutofit fontScale="90000"/>
          </a:bodyPr>
          <a:lstStyle/>
          <a:p>
            <a:r>
              <a:rPr lang="en-GB" b="1" dirty="0" smtClean="0"/>
              <a:t>The Dual Axis Model of Participation (2012)</a:t>
            </a:r>
            <a:endParaRPr lang="en-GB" b="1" dirty="0"/>
          </a:p>
        </p:txBody>
      </p:sp>
    </p:spTree>
    <p:extLst>
      <p:ext uri="{BB962C8B-B14F-4D97-AF65-F5344CB8AC3E}">
        <p14:creationId xmlns:p14="http://schemas.microsoft.com/office/powerpoint/2010/main" val="429036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GB" dirty="0"/>
          </a:p>
        </p:txBody>
      </p:sp>
      <p:sp>
        <p:nvSpPr>
          <p:cNvPr id="3" name="Title 2"/>
          <p:cNvSpPr>
            <a:spLocks noGrp="1"/>
          </p:cNvSpPr>
          <p:nvPr>
            <p:ph type="title"/>
          </p:nvPr>
        </p:nvSpPr>
        <p:spPr>
          <a:xfrm>
            <a:off x="332509" y="1242031"/>
            <a:ext cx="8182842" cy="962281"/>
          </a:xfrm>
        </p:spPr>
        <p:txBody>
          <a:bodyPr>
            <a:normAutofit fontScale="90000"/>
          </a:bodyPr>
          <a:lstStyle/>
          <a:p>
            <a:r>
              <a:rPr lang="en-GB" b="1" dirty="0" smtClean="0"/>
              <a:t>The Dual Axis Model of Participation (2012)</a:t>
            </a:r>
            <a:endParaRPr lang="en-GB" b="1" dirty="0"/>
          </a:p>
        </p:txBody>
      </p:sp>
      <p:grpSp>
        <p:nvGrpSpPr>
          <p:cNvPr id="5" name="Group 4"/>
          <p:cNvGrpSpPr>
            <a:grpSpLocks/>
          </p:cNvGrpSpPr>
          <p:nvPr/>
        </p:nvGrpSpPr>
        <p:grpSpPr bwMode="auto">
          <a:xfrm>
            <a:off x="1028700" y="2438400"/>
            <a:ext cx="7289799" cy="3691886"/>
            <a:chOff x="1354" y="1922"/>
            <a:chExt cx="8334" cy="4210"/>
          </a:xfrm>
        </p:grpSpPr>
        <p:sp>
          <p:nvSpPr>
            <p:cNvPr id="6" name="Text Box 34"/>
            <p:cNvSpPr txBox="1">
              <a:spLocks noChangeArrowheads="1"/>
            </p:cNvSpPr>
            <p:nvPr/>
          </p:nvSpPr>
          <p:spPr bwMode="auto">
            <a:xfrm>
              <a:off x="1703" y="2484"/>
              <a:ext cx="2256" cy="91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 </a:t>
              </a:r>
              <a:r>
                <a:rPr lang="en-GB" sz="1000">
                  <a:effectLst/>
                  <a:latin typeface="Arial" panose="020B0604020202020204" pitchFamily="34" charset="0"/>
                  <a:ea typeface="Calibri" panose="020F0502020204030204" pitchFamily="34" charset="0"/>
                  <a:cs typeface="Times New Roman" panose="02020603050405020304" pitchFamily="18" charset="0"/>
                </a:rPr>
                <a:t>Decision-making lies predominantly with the adults</a:t>
              </a:r>
              <a:r>
                <a:rPr lang="en-GB" sz="900">
                  <a:effectLst/>
                  <a:latin typeface="Arial" panose="020B060402020202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35"/>
            <p:cNvSpPr txBox="1">
              <a:spLocks noChangeArrowheads="1"/>
            </p:cNvSpPr>
            <p:nvPr/>
          </p:nvSpPr>
          <p:spPr bwMode="auto">
            <a:xfrm>
              <a:off x="4295" y="2484"/>
              <a:ext cx="2276" cy="91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B </a:t>
              </a:r>
              <a:r>
                <a:rPr lang="en-GB" sz="1000" dirty="0">
                  <a:effectLst/>
                  <a:latin typeface="Arial" panose="020B0604020202020204" pitchFamily="34" charset="0"/>
                  <a:ea typeface="Calibri" panose="020F0502020204030204" pitchFamily="34" charset="0"/>
                  <a:cs typeface="Times New Roman" panose="02020603050405020304" pitchFamily="18" charset="0"/>
                </a:rPr>
                <a:t>Decision-making is shared.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Box 36"/>
            <p:cNvSpPr txBox="1">
              <a:spLocks noChangeArrowheads="1"/>
            </p:cNvSpPr>
            <p:nvPr/>
          </p:nvSpPr>
          <p:spPr bwMode="auto">
            <a:xfrm>
              <a:off x="6906" y="2484"/>
              <a:ext cx="2739" cy="91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C </a:t>
              </a:r>
              <a:r>
                <a:rPr lang="en-GB" sz="1000">
                  <a:effectLst/>
                  <a:latin typeface="Arial" panose="020B0604020202020204" pitchFamily="34" charset="0"/>
                  <a:ea typeface="Calibri" panose="020F0502020204030204" pitchFamily="34" charset="0"/>
                  <a:cs typeface="Times New Roman" panose="02020603050405020304" pitchFamily="18" charset="0"/>
                </a:rPr>
                <a:t>Decision-making lies predominantly with young people.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37"/>
            <p:cNvSpPr txBox="1">
              <a:spLocks noChangeArrowheads="1"/>
            </p:cNvSpPr>
            <p:nvPr/>
          </p:nvSpPr>
          <p:spPr bwMode="auto">
            <a:xfrm>
              <a:off x="2437" y="3397"/>
              <a:ext cx="492" cy="42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38"/>
            <p:cNvSpPr txBox="1">
              <a:spLocks noChangeArrowheads="1"/>
            </p:cNvSpPr>
            <p:nvPr/>
          </p:nvSpPr>
          <p:spPr bwMode="auto">
            <a:xfrm>
              <a:off x="5019" y="3397"/>
              <a:ext cx="493" cy="42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39"/>
            <p:cNvSpPr txBox="1">
              <a:spLocks noChangeArrowheads="1"/>
            </p:cNvSpPr>
            <p:nvPr/>
          </p:nvSpPr>
          <p:spPr bwMode="auto">
            <a:xfrm>
              <a:off x="7482" y="3397"/>
              <a:ext cx="492" cy="42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2" name="AutoShape 40"/>
            <p:cNvCxnSpPr>
              <a:cxnSpLocks noChangeShapeType="1"/>
            </p:cNvCxnSpPr>
            <p:nvPr/>
          </p:nvCxnSpPr>
          <p:spPr bwMode="auto">
            <a:xfrm>
              <a:off x="1547" y="3819"/>
              <a:ext cx="7199" cy="0"/>
            </a:xfrm>
            <a:prstGeom prst="straightConnector1">
              <a:avLst/>
            </a:prstGeom>
            <a:noFill/>
            <a:ln w="19050">
              <a:solidFill>
                <a:srgbClr val="000000"/>
              </a:solidFill>
              <a:round/>
              <a:headEnd type="triangle" w="med" len="med"/>
              <a:tailEnd type="triangle" w="med" len="med"/>
            </a:ln>
            <a:extLst>
              <a:ext uri="{909E8E84-426E-40dd-AFC4-6F175D3DCCD1}"/>
            </a:extLst>
          </p:spPr>
        </p:cxnSp>
        <p:sp>
          <p:nvSpPr>
            <p:cNvPr id="13" name="Text Box 567"/>
            <p:cNvSpPr txBox="1">
              <a:spLocks noChangeArrowheads="1"/>
            </p:cNvSpPr>
            <p:nvPr/>
          </p:nvSpPr>
          <p:spPr bwMode="auto">
            <a:xfrm>
              <a:off x="1354" y="4153"/>
              <a:ext cx="4405" cy="37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just">
                <a:lnSpc>
                  <a:spcPct val="115000"/>
                </a:lnSpc>
                <a:spcAft>
                  <a:spcPts val="1000"/>
                </a:spcAft>
              </a:pPr>
              <a:r>
                <a:rPr lang="en-GB" sz="1100" b="1">
                  <a:effectLst/>
                  <a:latin typeface="Arial" panose="020B0604020202020204" pitchFamily="34" charset="0"/>
                  <a:ea typeface="Calibri" panose="020F0502020204030204" pitchFamily="34" charset="0"/>
                  <a:cs typeface="Times New Roman" panose="02020603050405020304" pitchFamily="18" charset="0"/>
                </a:rPr>
                <a:t>The initiation and direction continuum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 Box 42"/>
            <p:cNvSpPr txBox="1">
              <a:spLocks noChangeArrowheads="1"/>
            </p:cNvSpPr>
            <p:nvPr/>
          </p:nvSpPr>
          <p:spPr bwMode="auto">
            <a:xfrm>
              <a:off x="1466" y="1922"/>
              <a:ext cx="4654" cy="44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50000"/>
                </a:lnSpc>
                <a:spcAft>
                  <a:spcPts val="1000"/>
                </a:spcAft>
              </a:pPr>
              <a:r>
                <a:rPr lang="en-GB" sz="1100" b="1">
                  <a:effectLst/>
                  <a:latin typeface="Arial" panose="020B0604020202020204" pitchFamily="34" charset="0"/>
                  <a:ea typeface="Calibri" panose="020F0502020204030204" pitchFamily="34" charset="0"/>
                  <a:cs typeface="Times New Roman" panose="02020603050405020304" pitchFamily="18" charset="0"/>
                </a:rPr>
                <a:t>The decision-making continuum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100">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AutoShape 43"/>
            <p:cNvCxnSpPr>
              <a:cxnSpLocks noChangeShapeType="1"/>
            </p:cNvCxnSpPr>
            <p:nvPr/>
          </p:nvCxnSpPr>
          <p:spPr bwMode="auto">
            <a:xfrm>
              <a:off x="1734" y="6132"/>
              <a:ext cx="7200" cy="0"/>
            </a:xfrm>
            <a:prstGeom prst="straightConnector1">
              <a:avLst/>
            </a:prstGeom>
            <a:noFill/>
            <a:ln w="19050">
              <a:solidFill>
                <a:srgbClr val="000000"/>
              </a:solidFill>
              <a:round/>
              <a:headEnd type="triangle" w="med" len="med"/>
              <a:tailEnd type="triangle" w="med" len="med"/>
            </a:ln>
            <a:extLst>
              <a:ext uri="{909E8E84-426E-40dd-AFC4-6F175D3DCCD1}"/>
            </a:extLst>
          </p:spPr>
        </p:cxnSp>
        <p:sp>
          <p:nvSpPr>
            <p:cNvPr id="16" name="Text Box 44"/>
            <p:cNvSpPr txBox="1">
              <a:spLocks noChangeArrowheads="1"/>
            </p:cNvSpPr>
            <p:nvPr/>
          </p:nvSpPr>
          <p:spPr bwMode="auto">
            <a:xfrm>
              <a:off x="1435" y="4709"/>
              <a:ext cx="2493" cy="91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 </a:t>
              </a:r>
              <a:r>
                <a:rPr lang="en-GB" sz="1000">
                  <a:effectLst/>
                  <a:latin typeface="Arial" panose="020B0604020202020204" pitchFamily="34" charset="0"/>
                  <a:ea typeface="Calibri" panose="020F0502020204030204" pitchFamily="34" charset="0"/>
                  <a:cs typeface="Times New Roman" panose="02020603050405020304" pitchFamily="18" charset="0"/>
                </a:rPr>
                <a:t>Initiation and direction lies predominantly with adults.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 Box 45"/>
            <p:cNvSpPr txBox="1">
              <a:spLocks noChangeArrowheads="1"/>
            </p:cNvSpPr>
            <p:nvPr/>
          </p:nvSpPr>
          <p:spPr bwMode="auto">
            <a:xfrm>
              <a:off x="4153" y="4690"/>
              <a:ext cx="2492" cy="91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B </a:t>
              </a:r>
              <a:r>
                <a:rPr lang="en-GB" sz="1000">
                  <a:effectLst/>
                  <a:latin typeface="Arial" panose="020B0604020202020204" pitchFamily="34" charset="0"/>
                  <a:ea typeface="Calibri" panose="020F0502020204030204" pitchFamily="34" charset="0"/>
                  <a:cs typeface="Times New Roman" panose="02020603050405020304" pitchFamily="18" charset="0"/>
                </a:rPr>
                <a:t>Initiation and direction are shared.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 Box 46"/>
            <p:cNvSpPr txBox="1">
              <a:spLocks noChangeArrowheads="1"/>
            </p:cNvSpPr>
            <p:nvPr/>
          </p:nvSpPr>
          <p:spPr bwMode="auto">
            <a:xfrm>
              <a:off x="6822" y="4690"/>
              <a:ext cx="2866" cy="93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C</a:t>
              </a:r>
              <a:r>
                <a:rPr lang="en-GB" sz="1000">
                  <a:effectLst/>
                  <a:latin typeface="Arial" panose="020B0604020202020204" pitchFamily="34" charset="0"/>
                  <a:ea typeface="Calibri" panose="020F0502020204030204" pitchFamily="34" charset="0"/>
                  <a:cs typeface="Times New Roman" panose="02020603050405020304" pitchFamily="18" charset="0"/>
                </a:rPr>
                <a:t> Initiation and direction lies predominantly with young people.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 Box 47"/>
            <p:cNvSpPr txBox="1">
              <a:spLocks noChangeArrowheads="1"/>
            </p:cNvSpPr>
            <p:nvPr/>
          </p:nvSpPr>
          <p:spPr bwMode="auto">
            <a:xfrm>
              <a:off x="2188" y="5623"/>
              <a:ext cx="492" cy="49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 Box 48"/>
            <p:cNvSpPr txBox="1">
              <a:spLocks noChangeArrowheads="1"/>
            </p:cNvSpPr>
            <p:nvPr/>
          </p:nvSpPr>
          <p:spPr bwMode="auto">
            <a:xfrm>
              <a:off x="5004" y="5604"/>
              <a:ext cx="492" cy="49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Box 49"/>
            <p:cNvSpPr txBox="1">
              <a:spLocks noChangeArrowheads="1"/>
            </p:cNvSpPr>
            <p:nvPr/>
          </p:nvSpPr>
          <p:spPr bwMode="auto">
            <a:xfrm>
              <a:off x="7988" y="5623"/>
              <a:ext cx="492" cy="49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030188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aff_Blank Accessible Template.potx" id="{14A62D41-1448-416F-AF07-FCBC4F6AEB5B}" vid="{ECEF6575-A890-43BF-98F4-087014A9D1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Staff_Blank_Template</Template>
  <TotalTime>588</TotalTime>
  <Words>1567</Words>
  <Application>Microsoft Office PowerPoint</Application>
  <PresentationFormat>On-screen Show (4:3)</PresentationFormat>
  <Paragraphs>247</Paragraphs>
  <Slides>29</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ＭＳ Ｐゴシック</vt:lpstr>
      <vt:lpstr>Arial</vt:lpstr>
      <vt:lpstr>Calibri</vt:lpstr>
      <vt:lpstr>Times New Roman</vt:lpstr>
      <vt:lpstr>Wingdings</vt:lpstr>
      <vt:lpstr>2_Custom Design</vt:lpstr>
      <vt:lpstr>Developing reciprocity between adults and young people in the research process</vt:lpstr>
      <vt:lpstr>Presentation format</vt:lpstr>
      <vt:lpstr>School context</vt:lpstr>
      <vt:lpstr>Overall Research Question</vt:lpstr>
      <vt:lpstr>Participation</vt:lpstr>
      <vt:lpstr>Models of Participation</vt:lpstr>
      <vt:lpstr>Evaluating participation</vt:lpstr>
      <vt:lpstr>The Dual Axis Model of Participation (2012)</vt:lpstr>
      <vt:lpstr>The Dual Axis Model of Participation (2012)</vt:lpstr>
      <vt:lpstr>The Dual Axis Model of Participation (2012)</vt:lpstr>
      <vt:lpstr>Extending the Dual Axis Model of Participation</vt:lpstr>
      <vt:lpstr>Extending the Dual Axis Model of Participation</vt:lpstr>
      <vt:lpstr>Extending the Dual Axis Model of Participation – ‘ideas’</vt:lpstr>
      <vt:lpstr>Extending the Dual Axis Model of Participation – ‘ideas’</vt:lpstr>
      <vt:lpstr>Extending the Dual Axis Model of Participation – ‘ideas’</vt:lpstr>
      <vt:lpstr>Extending the Dual Axis Model of Participation – ‘ideas’</vt:lpstr>
      <vt:lpstr>Extending the Dual Axis Model of Participation – ‘ideas’</vt:lpstr>
      <vt:lpstr>R4U interpretations</vt:lpstr>
      <vt:lpstr>Extending the Dual Axis Model of Participation – ‘ideas’</vt:lpstr>
      <vt:lpstr>The adult role must not be forgotten</vt:lpstr>
      <vt:lpstr>The adult role must not be forgotten</vt:lpstr>
      <vt:lpstr>PowerPoint Presentation</vt:lpstr>
      <vt:lpstr>R4U critique</vt:lpstr>
      <vt:lpstr>Working together (co-production)</vt:lpstr>
      <vt:lpstr>DMP – double extension</vt:lpstr>
      <vt:lpstr>DMP – double extension</vt:lpstr>
      <vt:lpstr>DMP – double extension</vt:lpstr>
      <vt:lpstr>References</vt:lpstr>
      <vt:lpstr>Contact details</vt:lpstr>
    </vt:vector>
  </TitlesOfParts>
  <Company>Anglia Ruskin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and co-production: young people and bullying</dc:title>
  <dc:creator>O'Brien, Niamh</dc:creator>
  <cp:lastModifiedBy>O'Brien, Niamh</cp:lastModifiedBy>
  <cp:revision>56</cp:revision>
  <cp:lastPrinted>2018-07-04T14:55:08Z</cp:lastPrinted>
  <dcterms:created xsi:type="dcterms:W3CDTF">2016-11-22T11:40:42Z</dcterms:created>
  <dcterms:modified xsi:type="dcterms:W3CDTF">2018-07-30T09:27:04Z</dcterms:modified>
</cp:coreProperties>
</file>