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8"/>
  </p:notesMasterIdLst>
  <p:sldIdLst>
    <p:sldId id="256" r:id="rId2"/>
    <p:sldId id="257" r:id="rId3"/>
    <p:sldId id="259" r:id="rId4"/>
    <p:sldId id="260" r:id="rId5"/>
    <p:sldId id="262" r:id="rId6"/>
    <p:sldId id="263" r:id="rId7"/>
    <p:sldId id="290" r:id="rId8"/>
    <p:sldId id="295" r:id="rId9"/>
    <p:sldId id="288" r:id="rId10"/>
    <p:sldId id="289"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61" r:id="rId34"/>
    <p:sldId id="291" r:id="rId35"/>
    <p:sldId id="296"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3CB43D7A-2128-4979-BA6C-DD12FE60932B}">
          <p14:sldIdLst>
            <p14:sldId id="256"/>
            <p14:sldId id="257"/>
            <p14:sldId id="259"/>
            <p14:sldId id="260"/>
            <p14:sldId id="262"/>
            <p14:sldId id="263"/>
            <p14:sldId id="290"/>
            <p14:sldId id="295"/>
            <p14:sldId id="288"/>
            <p14:sldId id="289"/>
            <p14:sldId id="265"/>
            <p14:sldId id="266"/>
            <p14:sldId id="267"/>
            <p14:sldId id="268"/>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61"/>
            <p14:sldId id="291"/>
            <p14:sldId id="296"/>
            <p14:sldId id="292"/>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CC"/>
    <a:srgbClr val="0000CC"/>
    <a:srgbClr val="006699"/>
    <a:srgbClr val="003399"/>
    <a:srgbClr val="000099"/>
    <a:srgbClr val="000066"/>
    <a:srgbClr val="33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656" autoAdjust="0"/>
  </p:normalViewPr>
  <p:slideViewPr>
    <p:cSldViewPr snapToGrid="0">
      <p:cViewPr varScale="1">
        <p:scale>
          <a:sx n="47" d="100"/>
          <a:sy n="47" d="100"/>
        </p:scale>
        <p:origin x="1812" y="4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CD731-C9F1-4BFF-B86A-31626A0E2554}" type="datetimeFigureOut">
              <a:rPr lang="en-GB" smtClean="0"/>
              <a:t>31/05/2018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36AFBE-F1F1-43A9-BCC6-2E62D891AB0C}" type="slidenum">
              <a:rPr lang="en-GB" smtClean="0"/>
              <a:t>‹#›</a:t>
            </a:fld>
            <a:endParaRPr lang="en-GB"/>
          </a:p>
        </p:txBody>
      </p:sp>
    </p:spTree>
    <p:extLst>
      <p:ext uri="{BB962C8B-B14F-4D97-AF65-F5344CB8AC3E}">
        <p14:creationId xmlns:p14="http://schemas.microsoft.com/office/powerpoint/2010/main" val="1227208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a:t>
            </a:fld>
            <a:endParaRPr lang="en-GB"/>
          </a:p>
        </p:txBody>
      </p:sp>
    </p:spTree>
    <p:extLst>
      <p:ext uri="{BB962C8B-B14F-4D97-AF65-F5344CB8AC3E}">
        <p14:creationId xmlns:p14="http://schemas.microsoft.com/office/powerpoint/2010/main" val="596337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15</a:t>
            </a:fld>
            <a:endParaRPr lang="en-GB"/>
          </a:p>
        </p:txBody>
      </p:sp>
    </p:spTree>
    <p:extLst>
      <p:ext uri="{BB962C8B-B14F-4D97-AF65-F5344CB8AC3E}">
        <p14:creationId xmlns:p14="http://schemas.microsoft.com/office/powerpoint/2010/main" val="40388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16</a:t>
            </a:fld>
            <a:endParaRPr lang="en-GB"/>
          </a:p>
        </p:txBody>
      </p:sp>
    </p:spTree>
    <p:extLst>
      <p:ext uri="{BB962C8B-B14F-4D97-AF65-F5344CB8AC3E}">
        <p14:creationId xmlns:p14="http://schemas.microsoft.com/office/powerpoint/2010/main" val="2000085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17</a:t>
            </a:fld>
            <a:endParaRPr lang="en-GB"/>
          </a:p>
        </p:txBody>
      </p:sp>
    </p:spTree>
    <p:extLst>
      <p:ext uri="{BB962C8B-B14F-4D97-AF65-F5344CB8AC3E}">
        <p14:creationId xmlns:p14="http://schemas.microsoft.com/office/powerpoint/2010/main" val="2853947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18</a:t>
            </a:fld>
            <a:endParaRPr lang="en-GB"/>
          </a:p>
        </p:txBody>
      </p:sp>
    </p:spTree>
    <p:extLst>
      <p:ext uri="{BB962C8B-B14F-4D97-AF65-F5344CB8AC3E}">
        <p14:creationId xmlns:p14="http://schemas.microsoft.com/office/powerpoint/2010/main" val="1567042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19</a:t>
            </a:fld>
            <a:endParaRPr lang="en-GB"/>
          </a:p>
        </p:txBody>
      </p:sp>
    </p:spTree>
    <p:extLst>
      <p:ext uri="{BB962C8B-B14F-4D97-AF65-F5344CB8AC3E}">
        <p14:creationId xmlns:p14="http://schemas.microsoft.com/office/powerpoint/2010/main" val="904760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20</a:t>
            </a:fld>
            <a:endParaRPr lang="en-GB"/>
          </a:p>
        </p:txBody>
      </p:sp>
    </p:spTree>
    <p:extLst>
      <p:ext uri="{BB962C8B-B14F-4D97-AF65-F5344CB8AC3E}">
        <p14:creationId xmlns:p14="http://schemas.microsoft.com/office/powerpoint/2010/main" val="4058368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21</a:t>
            </a:fld>
            <a:endParaRPr lang="en-GB"/>
          </a:p>
        </p:txBody>
      </p:sp>
    </p:spTree>
    <p:extLst>
      <p:ext uri="{BB962C8B-B14F-4D97-AF65-F5344CB8AC3E}">
        <p14:creationId xmlns:p14="http://schemas.microsoft.com/office/powerpoint/2010/main" val="211669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22</a:t>
            </a:fld>
            <a:endParaRPr lang="en-GB"/>
          </a:p>
        </p:txBody>
      </p:sp>
    </p:spTree>
    <p:extLst>
      <p:ext uri="{BB962C8B-B14F-4D97-AF65-F5344CB8AC3E}">
        <p14:creationId xmlns:p14="http://schemas.microsoft.com/office/powerpoint/2010/main" val="4290752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23</a:t>
            </a:fld>
            <a:endParaRPr lang="en-GB"/>
          </a:p>
        </p:txBody>
      </p:sp>
    </p:spTree>
    <p:extLst>
      <p:ext uri="{BB962C8B-B14F-4D97-AF65-F5344CB8AC3E}">
        <p14:creationId xmlns:p14="http://schemas.microsoft.com/office/powerpoint/2010/main" val="2611251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24</a:t>
            </a:fld>
            <a:endParaRPr lang="en-GB"/>
          </a:p>
        </p:txBody>
      </p:sp>
    </p:spTree>
    <p:extLst>
      <p:ext uri="{BB962C8B-B14F-4D97-AF65-F5344CB8AC3E}">
        <p14:creationId xmlns:p14="http://schemas.microsoft.com/office/powerpoint/2010/main" val="107124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a:t>
            </a:fld>
            <a:endParaRPr lang="en-GB"/>
          </a:p>
        </p:txBody>
      </p:sp>
    </p:spTree>
    <p:extLst>
      <p:ext uri="{BB962C8B-B14F-4D97-AF65-F5344CB8AC3E}">
        <p14:creationId xmlns:p14="http://schemas.microsoft.com/office/powerpoint/2010/main" val="1209542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25</a:t>
            </a:fld>
            <a:endParaRPr lang="en-GB"/>
          </a:p>
        </p:txBody>
      </p:sp>
    </p:spTree>
    <p:extLst>
      <p:ext uri="{BB962C8B-B14F-4D97-AF65-F5344CB8AC3E}">
        <p14:creationId xmlns:p14="http://schemas.microsoft.com/office/powerpoint/2010/main" val="3384228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26</a:t>
            </a:fld>
            <a:endParaRPr lang="en-GB"/>
          </a:p>
        </p:txBody>
      </p:sp>
    </p:spTree>
    <p:extLst>
      <p:ext uri="{BB962C8B-B14F-4D97-AF65-F5344CB8AC3E}">
        <p14:creationId xmlns:p14="http://schemas.microsoft.com/office/powerpoint/2010/main" val="1563391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27</a:t>
            </a:fld>
            <a:endParaRPr lang="en-GB"/>
          </a:p>
        </p:txBody>
      </p:sp>
    </p:spTree>
    <p:extLst>
      <p:ext uri="{BB962C8B-B14F-4D97-AF65-F5344CB8AC3E}">
        <p14:creationId xmlns:p14="http://schemas.microsoft.com/office/powerpoint/2010/main" val="3039361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28</a:t>
            </a:fld>
            <a:endParaRPr lang="en-GB"/>
          </a:p>
        </p:txBody>
      </p:sp>
    </p:spTree>
    <p:extLst>
      <p:ext uri="{BB962C8B-B14F-4D97-AF65-F5344CB8AC3E}">
        <p14:creationId xmlns:p14="http://schemas.microsoft.com/office/powerpoint/2010/main" val="3096620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29</a:t>
            </a:fld>
            <a:endParaRPr lang="en-GB"/>
          </a:p>
        </p:txBody>
      </p:sp>
    </p:spTree>
    <p:extLst>
      <p:ext uri="{BB962C8B-B14F-4D97-AF65-F5344CB8AC3E}">
        <p14:creationId xmlns:p14="http://schemas.microsoft.com/office/powerpoint/2010/main" val="1481212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30</a:t>
            </a:fld>
            <a:endParaRPr lang="en-GB"/>
          </a:p>
        </p:txBody>
      </p:sp>
    </p:spTree>
    <p:extLst>
      <p:ext uri="{BB962C8B-B14F-4D97-AF65-F5344CB8AC3E}">
        <p14:creationId xmlns:p14="http://schemas.microsoft.com/office/powerpoint/2010/main" val="2114600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31</a:t>
            </a:fld>
            <a:endParaRPr lang="en-GB"/>
          </a:p>
        </p:txBody>
      </p:sp>
    </p:spTree>
    <p:extLst>
      <p:ext uri="{BB962C8B-B14F-4D97-AF65-F5344CB8AC3E}">
        <p14:creationId xmlns:p14="http://schemas.microsoft.com/office/powerpoint/2010/main" val="2845140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32</a:t>
            </a:fld>
            <a:endParaRPr lang="en-GB"/>
          </a:p>
        </p:txBody>
      </p:sp>
    </p:spTree>
    <p:extLst>
      <p:ext uri="{BB962C8B-B14F-4D97-AF65-F5344CB8AC3E}">
        <p14:creationId xmlns:p14="http://schemas.microsoft.com/office/powerpoint/2010/main" val="4230189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34</a:t>
            </a:fld>
            <a:endParaRPr lang="en-GB"/>
          </a:p>
        </p:txBody>
      </p:sp>
    </p:spTree>
    <p:extLst>
      <p:ext uri="{BB962C8B-B14F-4D97-AF65-F5344CB8AC3E}">
        <p14:creationId xmlns:p14="http://schemas.microsoft.com/office/powerpoint/2010/main" val="1160329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Truth</a:t>
            </a:r>
          </a:p>
          <a:p>
            <a:r>
              <a:rPr lang="en-GB" dirty="0" smtClean="0"/>
              <a:t>Ethics</a:t>
            </a:r>
          </a:p>
          <a:p>
            <a:r>
              <a:rPr lang="en-GB" dirty="0" smtClean="0"/>
              <a:t>Analysis</a:t>
            </a:r>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36</a:t>
            </a:fld>
            <a:endParaRPr lang="en-GB"/>
          </a:p>
        </p:txBody>
      </p:sp>
    </p:spTree>
    <p:extLst>
      <p:ext uri="{BB962C8B-B14F-4D97-AF65-F5344CB8AC3E}">
        <p14:creationId xmlns:p14="http://schemas.microsoft.com/office/powerpoint/2010/main" val="390493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7</a:t>
            </a:fld>
            <a:endParaRPr lang="en-GB"/>
          </a:p>
        </p:txBody>
      </p:sp>
    </p:spTree>
    <p:extLst>
      <p:ext uri="{BB962C8B-B14F-4D97-AF65-F5344CB8AC3E}">
        <p14:creationId xmlns:p14="http://schemas.microsoft.com/office/powerpoint/2010/main" val="2276869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8</a:t>
            </a:fld>
            <a:endParaRPr lang="en-GB"/>
          </a:p>
        </p:txBody>
      </p:sp>
    </p:spTree>
    <p:extLst>
      <p:ext uri="{BB962C8B-B14F-4D97-AF65-F5344CB8AC3E}">
        <p14:creationId xmlns:p14="http://schemas.microsoft.com/office/powerpoint/2010/main" val="1258050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10</a:t>
            </a:fld>
            <a:endParaRPr lang="en-GB"/>
          </a:p>
        </p:txBody>
      </p:sp>
    </p:spTree>
    <p:extLst>
      <p:ext uri="{BB962C8B-B14F-4D97-AF65-F5344CB8AC3E}">
        <p14:creationId xmlns:p14="http://schemas.microsoft.com/office/powerpoint/2010/main" val="874206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11</a:t>
            </a:fld>
            <a:endParaRPr lang="en-GB"/>
          </a:p>
        </p:txBody>
      </p:sp>
    </p:spTree>
    <p:extLst>
      <p:ext uri="{BB962C8B-B14F-4D97-AF65-F5344CB8AC3E}">
        <p14:creationId xmlns:p14="http://schemas.microsoft.com/office/powerpoint/2010/main" val="136865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12</a:t>
            </a:fld>
            <a:endParaRPr lang="en-GB"/>
          </a:p>
        </p:txBody>
      </p:sp>
    </p:spTree>
    <p:extLst>
      <p:ext uri="{BB962C8B-B14F-4D97-AF65-F5344CB8AC3E}">
        <p14:creationId xmlns:p14="http://schemas.microsoft.com/office/powerpoint/2010/main" val="3581219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13</a:t>
            </a:fld>
            <a:endParaRPr lang="en-GB"/>
          </a:p>
        </p:txBody>
      </p:sp>
    </p:spTree>
    <p:extLst>
      <p:ext uri="{BB962C8B-B14F-4D97-AF65-F5344CB8AC3E}">
        <p14:creationId xmlns:p14="http://schemas.microsoft.com/office/powerpoint/2010/main" val="2322917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036AFBE-F1F1-43A9-BCC6-2E62D891AB0C}" type="slidenum">
              <a:rPr lang="en-GB" smtClean="0"/>
              <a:t>14</a:t>
            </a:fld>
            <a:endParaRPr lang="en-GB"/>
          </a:p>
        </p:txBody>
      </p:sp>
    </p:spTree>
    <p:extLst>
      <p:ext uri="{BB962C8B-B14F-4D97-AF65-F5344CB8AC3E}">
        <p14:creationId xmlns:p14="http://schemas.microsoft.com/office/powerpoint/2010/main" val="346999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857447" y="6356353"/>
            <a:ext cx="998195" cy="365125"/>
          </a:xfrm>
        </p:spPr>
        <p:txBody>
          <a:bodyPr/>
          <a:lstStyle/>
          <a:p>
            <a:fld id="{509E890D-B0A2-4DD6-9D42-857405BD751E}" type="datetimeFigureOut">
              <a:rPr lang="en-GB" smtClean="0"/>
              <a:t>31/05/2018</a:t>
            </a:fld>
            <a:endParaRPr lang="en-GB"/>
          </a:p>
        </p:txBody>
      </p:sp>
      <p:sp>
        <p:nvSpPr>
          <p:cNvPr id="5" name="Footer Placeholder 4"/>
          <p:cNvSpPr>
            <a:spLocks noGrp="1"/>
          </p:cNvSpPr>
          <p:nvPr>
            <p:ph type="ftr" sz="quarter" idx="11"/>
          </p:nvPr>
        </p:nvSpPr>
        <p:spPr>
          <a:xfrm>
            <a:off x="3939410" y="6356353"/>
            <a:ext cx="3086100" cy="365125"/>
          </a:xfrm>
        </p:spPr>
        <p:txBody>
          <a:bodyPr/>
          <a:lstStyle/>
          <a:p>
            <a:endParaRPr lang="en-GB" dirty="0"/>
          </a:p>
        </p:txBody>
      </p:sp>
      <p:sp>
        <p:nvSpPr>
          <p:cNvPr id="6" name="Slide Number Placeholder 5"/>
          <p:cNvSpPr>
            <a:spLocks noGrp="1"/>
          </p:cNvSpPr>
          <p:nvPr>
            <p:ph type="sldNum" sz="quarter" idx="12"/>
          </p:nvPr>
        </p:nvSpPr>
        <p:spPr>
          <a:xfrm>
            <a:off x="7150618" y="6356353"/>
            <a:ext cx="874485" cy="365125"/>
          </a:xfrm>
        </p:spPr>
        <p:txBody>
          <a:bodyPr/>
          <a:lstStyle/>
          <a:p>
            <a:fld id="{62EB5621-A25D-4A13-8CCD-BA9CB3FA6369}" type="slidenum">
              <a:rPr lang="en-GB" smtClean="0"/>
              <a:t>‹#›</a:t>
            </a:fld>
            <a:endParaRPr lang="en-GB"/>
          </a:p>
        </p:txBody>
      </p:sp>
      <p:sp>
        <p:nvSpPr>
          <p:cNvPr id="3" name="Subtitle 2"/>
          <p:cNvSpPr>
            <a:spLocks noGrp="1"/>
          </p:cNvSpPr>
          <p:nvPr>
            <p:ph type="subTitle" idx="1"/>
          </p:nvPr>
        </p:nvSpPr>
        <p:spPr>
          <a:xfrm>
            <a:off x="1143000" y="3602038"/>
            <a:ext cx="6858000" cy="1655762"/>
          </a:xfr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GB" dirty="0"/>
          </a:p>
        </p:txBody>
      </p:sp>
      <p:sp>
        <p:nvSpPr>
          <p:cNvPr id="2" name="Title 1"/>
          <p:cNvSpPr>
            <a:spLocks noGrp="1"/>
          </p:cNvSpPr>
          <p:nvPr>
            <p:ph type="ctrTitle"/>
          </p:nvPr>
        </p:nvSpPr>
        <p:spPr>
          <a:xfrm>
            <a:off x="1143000" y="1122363"/>
            <a:ext cx="6858000" cy="2387600"/>
          </a:xfrm>
        </p:spPr>
        <p:txBody>
          <a:bodyPr anchor="b"/>
          <a:lstStyle>
            <a:lvl1pPr algn="l">
              <a:lnSpc>
                <a:spcPct val="100000"/>
              </a:lnSpc>
              <a:defRPr sz="6000"/>
            </a:lvl1pPr>
          </a:lstStyle>
          <a:p>
            <a:r>
              <a:rPr lang="en-US" smtClean="0"/>
              <a:t>Click to edit Master title style</a:t>
            </a:r>
            <a:endParaRPr lang="en-GB" dirty="0"/>
          </a:p>
        </p:txBody>
      </p:sp>
    </p:spTree>
    <p:extLst>
      <p:ext uri="{BB962C8B-B14F-4D97-AF65-F5344CB8AC3E}">
        <p14:creationId xmlns:p14="http://schemas.microsoft.com/office/powerpoint/2010/main" val="25000567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31/05/2018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122841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31/05/2018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3867387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9E890D-B0A2-4DD6-9D42-857405BD751E}" type="datetimeFigureOut">
              <a:rPr lang="en-GB" smtClean="0"/>
              <a:t>31/05/2018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4260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9E890D-B0A2-4DD6-9D42-857405BD751E}" type="datetimeFigureOut">
              <a:rPr lang="en-GB" smtClean="0"/>
              <a:t>31/05/2018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GB"/>
          </a:p>
        </p:txBody>
      </p:sp>
    </p:spTree>
    <p:extLst>
      <p:ext uri="{BB962C8B-B14F-4D97-AF65-F5344CB8AC3E}">
        <p14:creationId xmlns:p14="http://schemas.microsoft.com/office/powerpoint/2010/main" val="21034193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9E890D-B0A2-4DD6-9D42-857405BD751E}" type="datetimeFigureOut">
              <a:rPr lang="en-GB" smtClean="0"/>
              <a:t>31/05/2018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a:xfrm>
            <a:off x="628650" y="1069521"/>
            <a:ext cx="7886700" cy="756107"/>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37895839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09E890D-B0A2-4DD6-9D42-857405BD751E}" type="datetimeFigureOut">
              <a:rPr lang="en-GB" smtClean="0"/>
              <a:t>31/05/2018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B5621-A25D-4A13-8CCD-BA9CB3FA6369}" type="slidenum">
              <a:rPr lang="en-GB" smtClean="0"/>
              <a:t>‹#›</a:t>
            </a:fld>
            <a:endParaRPr lang="en-GB"/>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1" y="1690687"/>
            <a:ext cx="3887391" cy="81438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Text Placeholder 2"/>
          <p:cNvSpPr>
            <a:spLocks noGrp="1"/>
          </p:cNvSpPr>
          <p:nvPr>
            <p:ph type="body" idx="1"/>
          </p:nvPr>
        </p:nvSpPr>
        <p:spPr>
          <a:xfrm>
            <a:off x="629842" y="1690690"/>
            <a:ext cx="3868340" cy="814387"/>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2" name="Title 1"/>
          <p:cNvSpPr>
            <a:spLocks noGrp="1"/>
          </p:cNvSpPr>
          <p:nvPr>
            <p:ph type="title"/>
          </p:nvPr>
        </p:nvSpPr>
        <p:spPr>
          <a:xfrm>
            <a:off x="629841" y="1020536"/>
            <a:ext cx="7886700" cy="670155"/>
          </a:xfrm>
        </p:spPr>
        <p:txBody>
          <a:bodyPr/>
          <a:lstStyle/>
          <a:p>
            <a:r>
              <a:rPr lang="en-US" smtClean="0"/>
              <a:t>Click to edit Master title style</a:t>
            </a:r>
            <a:endParaRPr lang="en-GB"/>
          </a:p>
        </p:txBody>
      </p:sp>
    </p:spTree>
    <p:extLst>
      <p:ext uri="{BB962C8B-B14F-4D97-AF65-F5344CB8AC3E}">
        <p14:creationId xmlns:p14="http://schemas.microsoft.com/office/powerpoint/2010/main" val="28566806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9E890D-B0A2-4DD6-9D42-857405BD751E}" type="datetimeFigureOut">
              <a:rPr lang="en-GB" smtClean="0"/>
              <a:t>31/05/2018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EB5621-A25D-4A13-8CCD-BA9CB3FA6369}"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546870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E890D-B0A2-4DD6-9D42-857405BD751E}" type="datetimeFigureOut">
              <a:rPr lang="en-GB" smtClean="0"/>
              <a:t>31/05/2018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8879466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134836"/>
            <a:ext cx="2949178" cy="922564"/>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1134836"/>
            <a:ext cx="4629150" cy="47262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31/05/2018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65472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31/05/2018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22218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50000"/>
          </a:srgb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47430" y="6356353"/>
            <a:ext cx="183862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E890D-B0A2-4DD6-9D42-857405BD751E}" type="datetimeFigureOut">
              <a:rPr lang="en-GB" smtClean="0"/>
              <a:t>31/05/2018</a:t>
            </a:fld>
            <a:endParaRPr lang="en-GB"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B5621-A25D-4A13-8CCD-BA9CB3FA6369}" type="slidenum">
              <a:rPr lang="en-GB" smtClean="0"/>
              <a:t>‹#›</a:t>
            </a:fld>
            <a:endParaRPr lang="en-GB"/>
          </a:p>
        </p:txBody>
      </p:sp>
      <p:sp>
        <p:nvSpPr>
          <p:cNvPr id="3" name="Text Placeholder 2"/>
          <p:cNvSpPr>
            <a:spLocks noGrp="1"/>
          </p:cNvSpPr>
          <p:nvPr>
            <p:ph type="body" idx="1"/>
          </p:nvPr>
        </p:nvSpPr>
        <p:spPr>
          <a:xfrm>
            <a:off x="854433" y="2339246"/>
            <a:ext cx="7660918" cy="36561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Placeholder 1"/>
          <p:cNvSpPr>
            <a:spLocks noGrp="1"/>
          </p:cNvSpPr>
          <p:nvPr>
            <p:ph type="title"/>
          </p:nvPr>
        </p:nvSpPr>
        <p:spPr>
          <a:xfrm>
            <a:off x="854433" y="1242031"/>
            <a:ext cx="7660918" cy="962281"/>
          </a:xfrm>
          <a:prstGeom prst="rect">
            <a:avLst/>
          </a:prstGeom>
        </p:spPr>
        <p:txBody>
          <a:bodyPr vert="horz" lIns="91440" tIns="45720" rIns="91440" bIns="45720" rtlCol="0" anchor="ctr">
            <a:normAutofit/>
          </a:bodyPr>
          <a:lstStyle/>
          <a:p>
            <a:r>
              <a:rPr lang="en-US" smtClean="0"/>
              <a:t>Click to edit Master title style</a:t>
            </a:r>
            <a:endParaRPr lang="en-GB" dirty="0"/>
          </a:p>
        </p:txBody>
      </p:sp>
      <p:pic>
        <p:nvPicPr>
          <p:cNvPr id="9" name="Picture 8" descr="Anglia_Ruskin_Logo_RGB.png" title="Anglia Ruski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6826" y="285826"/>
            <a:ext cx="2045208" cy="679704"/>
          </a:xfrm>
          <a:prstGeom prst="rect">
            <a:avLst/>
          </a:prstGeom>
        </p:spPr>
      </p:pic>
    </p:spTree>
    <p:extLst>
      <p:ext uri="{BB962C8B-B14F-4D97-AF65-F5344CB8AC3E}">
        <p14:creationId xmlns:p14="http://schemas.microsoft.com/office/powerpoint/2010/main" val="61034331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000" kern="1200">
          <a:solidFill>
            <a:srgbClr val="003366"/>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Niamh.obrien@anglia.ac.uk"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9144000" cy="2285855"/>
          </a:xfrm>
        </p:spPr>
        <p:txBody>
          <a:bodyPr>
            <a:noAutofit/>
          </a:bodyPr>
          <a:lstStyle/>
          <a:p>
            <a:pPr algn="ctr"/>
            <a:r>
              <a:rPr lang="en-GB" sz="4800" dirty="0" smtClean="0"/>
              <a:t>Using Participatory Action Research to explore bullying with young people </a:t>
            </a:r>
            <a:endParaRPr lang="en-GB" sz="4800" dirty="0">
              <a:solidFill>
                <a:srgbClr val="003366"/>
              </a:solidFill>
            </a:endParaRPr>
          </a:p>
        </p:txBody>
      </p:sp>
      <p:sp>
        <p:nvSpPr>
          <p:cNvPr id="7" name="Subtitle 6"/>
          <p:cNvSpPr txBox="1">
            <a:spLocks/>
          </p:cNvSpPr>
          <p:nvPr/>
        </p:nvSpPr>
        <p:spPr>
          <a:xfrm>
            <a:off x="416448" y="3408218"/>
            <a:ext cx="8442544" cy="3301340"/>
          </a:xfrm>
          <a:prstGeom prst="rect">
            <a:avLst/>
          </a:prstGeom>
        </p:spPr>
        <p:txBody>
          <a:bodyPr/>
          <a:lstStyle>
            <a:lvl1pPr marL="0" indent="0" algn="ctr" rtl="0" eaLnBrk="1" fontAlgn="base" hangingPunct="1">
              <a:spcBef>
                <a:spcPct val="20000"/>
              </a:spcBef>
              <a:spcAft>
                <a:spcPct val="0"/>
              </a:spcAft>
              <a:buFont typeface="Arial" panose="020B0604020202020204" pitchFamily="34" charset="0"/>
              <a:buNone/>
              <a:defRPr sz="3200" kern="1200">
                <a:solidFill>
                  <a:schemeClr val="bg1"/>
                </a:solidFill>
                <a:latin typeface="+mn-lt"/>
                <a:ea typeface="ＭＳ Ｐゴシック" charset="0"/>
                <a:cs typeface="ＭＳ Ｐゴシック" charset="0"/>
              </a:defRPr>
            </a:lvl1pPr>
            <a:lvl2pPr marL="457200" indent="0" algn="ctr" rtl="0" eaLnBrk="1" fontAlgn="base" hangingPunct="1">
              <a:spcBef>
                <a:spcPct val="20000"/>
              </a:spcBef>
              <a:spcAft>
                <a:spcPct val="0"/>
              </a:spcAft>
              <a:buFont typeface="Arial" panose="020B0604020202020204" pitchFamily="34" charset="0"/>
              <a:buNone/>
              <a:defRPr sz="2800" kern="1200">
                <a:solidFill>
                  <a:schemeClr val="tx1">
                    <a:tint val="75000"/>
                  </a:schemeClr>
                </a:solidFill>
                <a:latin typeface="+mn-lt"/>
                <a:ea typeface="ＭＳ Ｐゴシック" charset="0"/>
                <a:cs typeface="+mn-cs"/>
              </a:defRPr>
            </a:lvl2pPr>
            <a:lvl3pPr marL="914400" indent="0" algn="ctr" rtl="0" eaLnBrk="1" fontAlgn="base" hangingPunct="1">
              <a:spcBef>
                <a:spcPct val="20000"/>
              </a:spcBef>
              <a:spcAft>
                <a:spcPct val="0"/>
              </a:spcAft>
              <a:buFont typeface="Arial" panose="020B0604020202020204" pitchFamily="34" charset="0"/>
              <a:buNone/>
              <a:defRPr sz="2400" kern="1200">
                <a:solidFill>
                  <a:schemeClr val="tx1">
                    <a:tint val="75000"/>
                  </a:schemeClr>
                </a:solidFill>
                <a:latin typeface="+mn-lt"/>
                <a:ea typeface="ＭＳ Ｐゴシック" charset="0"/>
                <a:cs typeface="+mn-cs"/>
              </a:defRPr>
            </a:lvl3pPr>
            <a:lvl4pPr marL="1371600" indent="0" algn="ctr" rtl="0" eaLnBrk="1" fontAlgn="base" hangingPunct="1">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0"/>
                <a:cs typeface="+mn-cs"/>
              </a:defRPr>
            </a:lvl4pPr>
            <a:lvl5pPr marL="1828800" indent="0" algn="ctr" rtl="0" eaLnBrk="1" fontAlgn="base" hangingPunct="1">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0"/>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GB" sz="2400" b="1" dirty="0" smtClean="0">
                <a:solidFill>
                  <a:schemeClr val="tx1"/>
                </a:solidFill>
              </a:rPr>
              <a:t>Dr Niamh O’Brien</a:t>
            </a:r>
          </a:p>
          <a:p>
            <a:pPr algn="r"/>
            <a:r>
              <a:rPr lang="en-GB" sz="2000" b="1" dirty="0" smtClean="0">
                <a:solidFill>
                  <a:schemeClr val="tx1"/>
                </a:solidFill>
              </a:rPr>
              <a:t>Senior Research Fellow</a:t>
            </a:r>
          </a:p>
          <a:p>
            <a:pPr algn="r"/>
            <a:r>
              <a:rPr lang="en-GB" sz="2000" b="1" dirty="0" smtClean="0">
                <a:solidFill>
                  <a:schemeClr val="tx1"/>
                </a:solidFill>
              </a:rPr>
              <a:t>Faculty of Health Social Care and Education</a:t>
            </a:r>
          </a:p>
          <a:p>
            <a:pPr algn="r"/>
            <a:r>
              <a:rPr lang="en-GB" sz="2000" b="1" dirty="0" smtClean="0">
                <a:solidFill>
                  <a:schemeClr val="tx1"/>
                </a:solidFill>
              </a:rPr>
              <a:t>Anglia Ruskin University</a:t>
            </a:r>
          </a:p>
          <a:p>
            <a:pPr algn="r"/>
            <a:r>
              <a:rPr lang="en-GB" sz="2000" b="1" dirty="0" smtClean="0">
                <a:solidFill>
                  <a:schemeClr val="tx1"/>
                </a:solidFill>
              </a:rPr>
              <a:t>Chelmsford</a:t>
            </a:r>
          </a:p>
          <a:p>
            <a:pPr algn="r"/>
            <a:r>
              <a:rPr lang="en-GB" sz="2000" b="1" dirty="0">
                <a:solidFill>
                  <a:schemeClr val="tx1"/>
                </a:solidFill>
              </a:rPr>
              <a:t>Twitter: @</a:t>
            </a:r>
            <a:r>
              <a:rPr lang="en-GB" sz="2000" b="1" dirty="0" smtClean="0">
                <a:solidFill>
                  <a:schemeClr val="tx1"/>
                </a:solidFill>
              </a:rPr>
              <a:t>NiamhOB2</a:t>
            </a:r>
          </a:p>
          <a:p>
            <a:pPr algn="l"/>
            <a:r>
              <a:rPr lang="en-GB" sz="2000" b="1" dirty="0" smtClean="0">
                <a:solidFill>
                  <a:schemeClr val="tx1"/>
                </a:solidFill>
              </a:rPr>
              <a:t>Presentation to the National Anti Bullying Centre</a:t>
            </a:r>
          </a:p>
          <a:p>
            <a:pPr algn="l"/>
            <a:r>
              <a:rPr lang="en-GB" sz="2000" b="1" dirty="0" smtClean="0">
                <a:solidFill>
                  <a:schemeClr val="tx1"/>
                </a:solidFill>
              </a:rPr>
              <a:t>Dublin City University</a:t>
            </a:r>
          </a:p>
          <a:p>
            <a:pPr algn="l"/>
            <a:r>
              <a:rPr lang="en-GB" sz="2000" b="1" dirty="0" smtClean="0">
                <a:solidFill>
                  <a:schemeClr val="tx1"/>
                </a:solidFill>
              </a:rPr>
              <a:t>24</a:t>
            </a:r>
            <a:r>
              <a:rPr lang="en-GB" sz="2000" b="1" baseline="30000" dirty="0" smtClean="0">
                <a:solidFill>
                  <a:schemeClr val="tx1"/>
                </a:solidFill>
              </a:rPr>
              <a:t>th</a:t>
            </a:r>
            <a:r>
              <a:rPr lang="en-GB" sz="2000" b="1" dirty="0" smtClean="0">
                <a:solidFill>
                  <a:schemeClr val="tx1"/>
                </a:solidFill>
              </a:rPr>
              <a:t> May 2018</a:t>
            </a:r>
          </a:p>
          <a:p>
            <a:pPr algn="r"/>
            <a:endParaRPr lang="en-GB" sz="2000" dirty="0" smtClean="0"/>
          </a:p>
          <a:p>
            <a:endParaRPr lang="en-GB" sz="2800" dirty="0"/>
          </a:p>
        </p:txBody>
      </p:sp>
    </p:spTree>
    <p:extLst>
      <p:ext uri="{BB962C8B-B14F-4D97-AF65-F5344CB8AC3E}">
        <p14:creationId xmlns:p14="http://schemas.microsoft.com/office/powerpoint/2010/main" val="2928474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210" y="995457"/>
            <a:ext cx="9122790" cy="481141"/>
          </a:xfrm>
        </p:spPr>
        <p:txBody>
          <a:bodyPr>
            <a:normAutofit fontScale="90000"/>
          </a:bodyPr>
          <a:lstStyle/>
          <a:p>
            <a:r>
              <a:rPr lang="en-GB" b="1" dirty="0" smtClean="0"/>
              <a:t>Research Design</a:t>
            </a:r>
            <a:endParaRPr lang="en-GB" b="1" dirty="0"/>
          </a:p>
        </p:txBody>
      </p:sp>
      <p:pic>
        <p:nvPicPr>
          <p:cNvPr id="4" name="Picture 3"/>
          <p:cNvPicPr>
            <a:picLocks noChangeAspect="1"/>
          </p:cNvPicPr>
          <p:nvPr/>
        </p:nvPicPr>
        <p:blipFill>
          <a:blip r:embed="rId3"/>
          <a:stretch>
            <a:fillRect/>
          </a:stretch>
        </p:blipFill>
        <p:spPr>
          <a:xfrm>
            <a:off x="112892" y="1476598"/>
            <a:ext cx="9144000" cy="5287618"/>
          </a:xfrm>
          <a:prstGeom prst="rect">
            <a:avLst/>
          </a:prstGeom>
        </p:spPr>
      </p:pic>
    </p:spTree>
    <p:extLst>
      <p:ext uri="{BB962C8B-B14F-4D97-AF65-F5344CB8AC3E}">
        <p14:creationId xmlns:p14="http://schemas.microsoft.com/office/powerpoint/2010/main" val="981935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Data on the process was collected at three points during the study</a:t>
            </a:r>
          </a:p>
          <a:p>
            <a:r>
              <a:rPr lang="en-GB" dirty="0" smtClean="0"/>
              <a:t>A series of questions were asked and supported by additional data</a:t>
            </a:r>
          </a:p>
          <a:p>
            <a:r>
              <a:rPr lang="en-GB" dirty="0" smtClean="0"/>
              <a:t>Built on an already existing model – The Dual Axis Model of Participation (Moules and O’Brien, 2012). </a:t>
            </a:r>
            <a:endParaRPr lang="en-GB" dirty="0"/>
          </a:p>
        </p:txBody>
      </p:sp>
      <p:sp>
        <p:nvSpPr>
          <p:cNvPr id="3" name="Title 2"/>
          <p:cNvSpPr>
            <a:spLocks noGrp="1"/>
          </p:cNvSpPr>
          <p:nvPr>
            <p:ph type="title"/>
          </p:nvPr>
        </p:nvSpPr>
        <p:spPr/>
        <p:txBody>
          <a:bodyPr>
            <a:normAutofit fontScale="90000"/>
          </a:bodyPr>
          <a:lstStyle/>
          <a:p>
            <a:r>
              <a:rPr lang="en-GB" b="1" dirty="0" smtClean="0"/>
              <a:t>How knowledge was co-produced</a:t>
            </a:r>
            <a:endParaRPr lang="en-GB" b="1" dirty="0"/>
          </a:p>
        </p:txBody>
      </p:sp>
    </p:spTree>
    <p:extLst>
      <p:ext uri="{BB962C8B-B14F-4D97-AF65-F5344CB8AC3E}">
        <p14:creationId xmlns:p14="http://schemas.microsoft.com/office/powerpoint/2010/main" val="39519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Recognises that participation is already happening.</a:t>
            </a:r>
          </a:p>
          <a:p>
            <a:r>
              <a:rPr lang="en-GB" dirty="0" smtClean="0"/>
              <a:t>Recognises the power differentials in the process</a:t>
            </a:r>
          </a:p>
          <a:p>
            <a:r>
              <a:rPr lang="en-GB" dirty="0"/>
              <a:t>The model focuses on </a:t>
            </a:r>
            <a:r>
              <a:rPr lang="en-GB" dirty="0" smtClean="0"/>
              <a:t>two </a:t>
            </a:r>
            <a:r>
              <a:rPr lang="en-GB" dirty="0"/>
              <a:t>dimensions of participation: ‘</a:t>
            </a:r>
            <a:r>
              <a:rPr lang="en-GB" i="1" dirty="0"/>
              <a:t>decision-making’</a:t>
            </a:r>
            <a:r>
              <a:rPr lang="en-GB" dirty="0"/>
              <a:t> and ‘</a:t>
            </a:r>
            <a:r>
              <a:rPr lang="en-GB" i="1" dirty="0"/>
              <a:t>initiation and direction’</a:t>
            </a:r>
            <a:r>
              <a:rPr lang="en-GB" dirty="0"/>
              <a:t>.  </a:t>
            </a:r>
          </a:p>
          <a:p>
            <a:r>
              <a:rPr lang="en-GB" dirty="0" smtClean="0"/>
              <a:t>Recognises that decision-making can either rest with adults, young people or it can be shared</a:t>
            </a:r>
          </a:p>
          <a:p>
            <a:endParaRPr lang="en-GB" dirty="0"/>
          </a:p>
        </p:txBody>
      </p:sp>
      <p:sp>
        <p:nvSpPr>
          <p:cNvPr id="3" name="Title 2"/>
          <p:cNvSpPr>
            <a:spLocks noGrp="1"/>
          </p:cNvSpPr>
          <p:nvPr>
            <p:ph type="title"/>
          </p:nvPr>
        </p:nvSpPr>
        <p:spPr>
          <a:xfrm>
            <a:off x="854433" y="1242031"/>
            <a:ext cx="8135188" cy="962281"/>
          </a:xfrm>
        </p:spPr>
        <p:txBody>
          <a:bodyPr>
            <a:normAutofit fontScale="90000"/>
          </a:bodyPr>
          <a:lstStyle/>
          <a:p>
            <a:r>
              <a:rPr lang="en-GB" b="1" dirty="0" smtClean="0"/>
              <a:t>The Dual Axis Model of Participation (2012)</a:t>
            </a:r>
            <a:endParaRPr lang="en-GB" b="1" dirty="0"/>
          </a:p>
        </p:txBody>
      </p:sp>
    </p:spTree>
    <p:extLst>
      <p:ext uri="{BB962C8B-B14F-4D97-AF65-F5344CB8AC3E}">
        <p14:creationId xmlns:p14="http://schemas.microsoft.com/office/powerpoint/2010/main" val="429036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a:p>
        </p:txBody>
      </p:sp>
      <p:sp>
        <p:nvSpPr>
          <p:cNvPr id="3" name="Title 2"/>
          <p:cNvSpPr>
            <a:spLocks noGrp="1"/>
          </p:cNvSpPr>
          <p:nvPr>
            <p:ph type="title"/>
          </p:nvPr>
        </p:nvSpPr>
        <p:spPr>
          <a:xfrm>
            <a:off x="332509" y="1242031"/>
            <a:ext cx="8182842" cy="962281"/>
          </a:xfrm>
        </p:spPr>
        <p:txBody>
          <a:bodyPr>
            <a:normAutofit fontScale="90000"/>
          </a:bodyPr>
          <a:lstStyle/>
          <a:p>
            <a:r>
              <a:rPr lang="en-GB" b="1" dirty="0" smtClean="0"/>
              <a:t>The Dual Axis Model of Participation (2012)</a:t>
            </a:r>
            <a:endParaRPr lang="en-GB" b="1" dirty="0"/>
          </a:p>
        </p:txBody>
      </p:sp>
      <p:grpSp>
        <p:nvGrpSpPr>
          <p:cNvPr id="5" name="Group 4"/>
          <p:cNvGrpSpPr>
            <a:grpSpLocks/>
          </p:cNvGrpSpPr>
          <p:nvPr/>
        </p:nvGrpSpPr>
        <p:grpSpPr bwMode="auto">
          <a:xfrm>
            <a:off x="1028700" y="2438400"/>
            <a:ext cx="7289799" cy="3691886"/>
            <a:chOff x="1354" y="1922"/>
            <a:chExt cx="8334" cy="4210"/>
          </a:xfrm>
        </p:grpSpPr>
        <p:sp>
          <p:nvSpPr>
            <p:cNvPr id="6" name="Text Box 34"/>
            <p:cNvSpPr txBox="1">
              <a:spLocks noChangeArrowheads="1"/>
            </p:cNvSpPr>
            <p:nvPr/>
          </p:nvSpPr>
          <p:spPr bwMode="auto">
            <a:xfrm>
              <a:off x="1703" y="2484"/>
              <a:ext cx="2256"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r>
                <a:rPr lang="en-GB" sz="900">
                  <a:effectLst/>
                  <a:latin typeface="Arial" panose="020B0604020202020204" pitchFamily="34" charset="0"/>
                  <a:ea typeface="Calibri" panose="020F0502020204030204" pitchFamily="34" charset="0"/>
                  <a:cs typeface="Times New Roman" panose="02020603050405020304" pitchFamily="18" charset="0"/>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35"/>
            <p:cNvSpPr txBox="1">
              <a:spLocks noChangeArrowheads="1"/>
            </p:cNvSpPr>
            <p:nvPr/>
          </p:nvSpPr>
          <p:spPr bwMode="auto">
            <a:xfrm>
              <a:off x="4295" y="2484"/>
              <a:ext cx="2276"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 </a:t>
              </a:r>
              <a:r>
                <a:rPr lang="en-GB" sz="1000" dirty="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36"/>
            <p:cNvSpPr txBox="1">
              <a:spLocks noChangeArrowheads="1"/>
            </p:cNvSpPr>
            <p:nvPr/>
          </p:nvSpPr>
          <p:spPr bwMode="auto">
            <a:xfrm>
              <a:off x="6906" y="2484"/>
              <a:ext cx="2739" cy="91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37"/>
            <p:cNvSpPr txBox="1">
              <a:spLocks noChangeArrowheads="1"/>
            </p:cNvSpPr>
            <p:nvPr/>
          </p:nvSpPr>
          <p:spPr bwMode="auto">
            <a:xfrm>
              <a:off x="2437" y="3397"/>
              <a:ext cx="492"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38"/>
            <p:cNvSpPr txBox="1">
              <a:spLocks noChangeArrowheads="1"/>
            </p:cNvSpPr>
            <p:nvPr/>
          </p:nvSpPr>
          <p:spPr bwMode="auto">
            <a:xfrm>
              <a:off x="5019" y="3397"/>
              <a:ext cx="493"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39"/>
            <p:cNvSpPr txBox="1">
              <a:spLocks noChangeArrowheads="1"/>
            </p:cNvSpPr>
            <p:nvPr/>
          </p:nvSpPr>
          <p:spPr bwMode="auto">
            <a:xfrm>
              <a:off x="7482" y="3397"/>
              <a:ext cx="492" cy="4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AutoShape 40"/>
            <p:cNvCxnSpPr>
              <a:cxnSpLocks noChangeShapeType="1"/>
            </p:cNvCxnSpPr>
            <p:nvPr/>
          </p:nvCxnSpPr>
          <p:spPr bwMode="auto">
            <a:xfrm>
              <a:off x="1547" y="3819"/>
              <a:ext cx="7199" cy="0"/>
            </a:xfrm>
            <a:prstGeom prst="straightConnector1">
              <a:avLst/>
            </a:prstGeom>
            <a:noFill/>
            <a:ln w="19050">
              <a:solidFill>
                <a:srgbClr val="000000"/>
              </a:solidFill>
              <a:round/>
              <a:headEnd type="triangle" w="med" len="med"/>
              <a:tailEnd type="triangle" w="med" len="med"/>
            </a:ln>
            <a:extLst>
              <a:ext uri="{909E8E84-426E-40dd-AFC4-6F175D3DCCD1}"/>
            </a:extLst>
          </p:spPr>
        </p:cxnSp>
        <p:sp>
          <p:nvSpPr>
            <p:cNvPr id="13" name="Text Box 567"/>
            <p:cNvSpPr txBox="1">
              <a:spLocks noChangeArrowheads="1"/>
            </p:cNvSpPr>
            <p:nvPr/>
          </p:nvSpPr>
          <p:spPr bwMode="auto">
            <a:xfrm>
              <a:off x="1354" y="4153"/>
              <a:ext cx="4405" cy="3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15000"/>
                </a:lnSpc>
                <a:spcAft>
                  <a:spcPts val="10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The initiation and direction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42"/>
            <p:cNvSpPr txBox="1">
              <a:spLocks noChangeArrowheads="1"/>
            </p:cNvSpPr>
            <p:nvPr/>
          </p:nvSpPr>
          <p:spPr bwMode="auto">
            <a:xfrm>
              <a:off x="1466" y="1922"/>
              <a:ext cx="4654" cy="4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50000"/>
                </a:lnSpc>
                <a:spcAft>
                  <a:spcPts val="10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AutoShape 43"/>
            <p:cNvCxnSpPr>
              <a:cxnSpLocks noChangeShapeType="1"/>
            </p:cNvCxnSpPr>
            <p:nvPr/>
          </p:nvCxnSpPr>
          <p:spPr bwMode="auto">
            <a:xfrm>
              <a:off x="1734" y="6132"/>
              <a:ext cx="7200" cy="0"/>
            </a:xfrm>
            <a:prstGeom prst="straightConnector1">
              <a:avLst/>
            </a:prstGeom>
            <a:noFill/>
            <a:ln w="19050">
              <a:solidFill>
                <a:srgbClr val="000000"/>
              </a:solidFill>
              <a:round/>
              <a:headEnd type="triangle" w="med" len="med"/>
              <a:tailEnd type="triangle" w="med" len="med"/>
            </a:ln>
            <a:extLst>
              <a:ext uri="{909E8E84-426E-40dd-AFC4-6F175D3DCCD1}"/>
            </a:extLst>
          </p:spPr>
        </p:cxnSp>
        <p:sp>
          <p:nvSpPr>
            <p:cNvPr id="16" name="Text Box 44"/>
            <p:cNvSpPr txBox="1">
              <a:spLocks noChangeArrowheads="1"/>
            </p:cNvSpPr>
            <p:nvPr/>
          </p:nvSpPr>
          <p:spPr bwMode="auto">
            <a:xfrm>
              <a:off x="1435" y="4709"/>
              <a:ext cx="2493" cy="9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Initiation and direction lies predominantly with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45"/>
            <p:cNvSpPr txBox="1">
              <a:spLocks noChangeArrowheads="1"/>
            </p:cNvSpPr>
            <p:nvPr/>
          </p:nvSpPr>
          <p:spPr bwMode="auto">
            <a:xfrm>
              <a:off x="4153" y="4690"/>
              <a:ext cx="2492" cy="9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Initiation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46"/>
            <p:cNvSpPr txBox="1">
              <a:spLocks noChangeArrowheads="1"/>
            </p:cNvSpPr>
            <p:nvPr/>
          </p:nvSpPr>
          <p:spPr bwMode="auto">
            <a:xfrm>
              <a:off x="6822" y="4690"/>
              <a:ext cx="2866" cy="9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Initiation and direction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47"/>
            <p:cNvSpPr txBox="1">
              <a:spLocks noChangeArrowheads="1"/>
            </p:cNvSpPr>
            <p:nvPr/>
          </p:nvSpPr>
          <p:spPr bwMode="auto">
            <a:xfrm>
              <a:off x="2188" y="5623"/>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48"/>
            <p:cNvSpPr txBox="1">
              <a:spLocks noChangeArrowheads="1"/>
            </p:cNvSpPr>
            <p:nvPr/>
          </p:nvSpPr>
          <p:spPr bwMode="auto">
            <a:xfrm>
              <a:off x="5004" y="5604"/>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49"/>
            <p:cNvSpPr txBox="1">
              <a:spLocks noChangeArrowheads="1"/>
            </p:cNvSpPr>
            <p:nvPr/>
          </p:nvSpPr>
          <p:spPr bwMode="auto">
            <a:xfrm>
              <a:off x="7988" y="5623"/>
              <a:ext cx="492" cy="49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030188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a:p>
        </p:txBody>
      </p:sp>
      <p:sp>
        <p:nvSpPr>
          <p:cNvPr id="3" name="Title 2"/>
          <p:cNvSpPr>
            <a:spLocks noGrp="1"/>
          </p:cNvSpPr>
          <p:nvPr>
            <p:ph type="title"/>
          </p:nvPr>
        </p:nvSpPr>
        <p:spPr>
          <a:xfrm>
            <a:off x="308758" y="1242031"/>
            <a:ext cx="8206593" cy="962281"/>
          </a:xfrm>
        </p:spPr>
        <p:txBody>
          <a:bodyPr>
            <a:normAutofit fontScale="90000"/>
          </a:bodyPr>
          <a:lstStyle/>
          <a:p>
            <a:r>
              <a:rPr lang="en-GB" b="1" dirty="0" smtClean="0"/>
              <a:t>The Dual Axis Model of Participation (2012)</a:t>
            </a:r>
            <a:endParaRPr lang="en-GB" b="1" dirty="0"/>
          </a:p>
        </p:txBody>
      </p:sp>
      <p:pic>
        <p:nvPicPr>
          <p:cNvPr id="22" name="Picture 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00" y="2339246"/>
            <a:ext cx="7854951" cy="3656106"/>
          </a:xfrm>
          <a:prstGeom prst="rect">
            <a:avLst/>
          </a:prstGeom>
          <a:noFill/>
          <a:ln>
            <a:noFill/>
          </a:ln>
        </p:spPr>
      </p:pic>
    </p:spTree>
    <p:extLst>
      <p:ext uri="{BB962C8B-B14F-4D97-AF65-F5344CB8AC3E}">
        <p14:creationId xmlns:p14="http://schemas.microsoft.com/office/powerpoint/2010/main" val="2417361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4314467" cy="3656106"/>
          </a:xfrm>
        </p:spPr>
        <p:txBody>
          <a:bodyPr>
            <a:normAutofit fontScale="92500" lnSpcReduction="10000"/>
          </a:bodyPr>
          <a:lstStyle/>
          <a:p>
            <a:r>
              <a:rPr lang="en-GB" dirty="0" smtClean="0"/>
              <a:t>Evaluation one: six months into the project:</a:t>
            </a:r>
          </a:p>
          <a:p>
            <a:r>
              <a:rPr lang="en-GB" dirty="0" smtClean="0"/>
              <a:t>A series of questions and young researchers were asked to ‘plot’ on a continuum their views</a:t>
            </a:r>
          </a:p>
          <a:p>
            <a:endParaRPr lang="en-GB" dirty="0"/>
          </a:p>
        </p:txBody>
      </p:sp>
      <p:sp>
        <p:nvSpPr>
          <p:cNvPr id="3" name="Title 2"/>
          <p:cNvSpPr>
            <a:spLocks noGrp="1"/>
          </p:cNvSpPr>
          <p:nvPr>
            <p:ph type="title"/>
          </p:nvPr>
        </p:nvSpPr>
        <p:spPr>
          <a:xfrm>
            <a:off x="558140" y="1242031"/>
            <a:ext cx="7957211" cy="962281"/>
          </a:xfrm>
        </p:spPr>
        <p:txBody>
          <a:bodyPr>
            <a:normAutofit fontScale="90000"/>
          </a:bodyPr>
          <a:lstStyle/>
          <a:p>
            <a:r>
              <a:rPr lang="en-GB" b="1" dirty="0" smtClean="0"/>
              <a:t>Extending </a:t>
            </a:r>
            <a:r>
              <a:rPr lang="en-GB" b="1" dirty="0"/>
              <a:t>t</a:t>
            </a:r>
            <a:r>
              <a:rPr lang="en-GB" b="1" dirty="0" smtClean="0"/>
              <a:t>he Dual Axis Model of Participation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3100" y="2339246"/>
            <a:ext cx="3302000" cy="4125054"/>
          </a:xfrm>
          <a:prstGeom prst="rect">
            <a:avLst/>
          </a:prstGeom>
          <a:noFill/>
          <a:ln>
            <a:noFill/>
          </a:ln>
        </p:spPr>
      </p:pic>
    </p:spTree>
    <p:extLst>
      <p:ext uri="{BB962C8B-B14F-4D97-AF65-F5344CB8AC3E}">
        <p14:creationId xmlns:p14="http://schemas.microsoft.com/office/powerpoint/2010/main" val="122107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lnSpcReduction="10000"/>
          </a:bodyPr>
          <a:lstStyle/>
          <a:p>
            <a:r>
              <a:rPr lang="en-GB" dirty="0" smtClean="0"/>
              <a:t>The need to revisit what participation and involvement means</a:t>
            </a:r>
          </a:p>
          <a:p>
            <a:r>
              <a:rPr lang="en-GB" dirty="0" smtClean="0"/>
              <a:t>The sense of reciprocity – recognising that the young researchers needed a sense of belonging on the project.</a:t>
            </a:r>
          </a:p>
          <a:p>
            <a:r>
              <a:rPr lang="en-GB" dirty="0" smtClean="0"/>
              <a:t>Sometimes not all ideas turn into decisions </a:t>
            </a:r>
          </a:p>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43956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a:bodyPr>
          <a:lstStyle/>
          <a:p>
            <a:r>
              <a:rPr lang="en-GB" dirty="0" smtClean="0"/>
              <a:t>Following on from evaluation one – ‘ideas’ was explored in evaluation two.</a:t>
            </a:r>
          </a:p>
          <a:p>
            <a:r>
              <a:rPr lang="en-GB" dirty="0" smtClean="0"/>
              <a:t>Approximately 18 months after the project started.</a:t>
            </a:r>
          </a:p>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42401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4433" y="2339246"/>
            <a:ext cx="8099067" cy="3656106"/>
          </a:xfrm>
        </p:spPr>
        <p:txBody>
          <a:bodyPr>
            <a:normAutofit/>
          </a:bodyPr>
          <a:lstStyle/>
          <a:p>
            <a:endParaRPr lang="en-GB" dirty="0"/>
          </a:p>
        </p:txBody>
      </p:sp>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pSp>
        <p:nvGrpSpPr>
          <p:cNvPr id="6" name="Group 5"/>
          <p:cNvGrpSpPr>
            <a:grpSpLocks/>
          </p:cNvGrpSpPr>
          <p:nvPr/>
        </p:nvGrpSpPr>
        <p:grpSpPr>
          <a:xfrm>
            <a:off x="1092200" y="2204312"/>
            <a:ext cx="7569199" cy="4336188"/>
            <a:chOff x="0" y="0"/>
            <a:chExt cx="5055870" cy="3491899"/>
          </a:xfrm>
        </p:grpSpPr>
        <p:sp>
          <p:nvSpPr>
            <p:cNvPr id="7" name="Text Box 2"/>
            <p:cNvSpPr txBox="1">
              <a:spLocks noChangeArrowheads="1"/>
            </p:cNvSpPr>
            <p:nvPr/>
          </p:nvSpPr>
          <p:spPr bwMode="auto">
            <a:xfrm>
              <a:off x="0" y="0"/>
              <a:ext cx="4935220" cy="241300"/>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
            <p:cNvSpPr txBox="1">
              <a:spLocks noChangeArrowheads="1"/>
            </p:cNvSpPr>
            <p:nvPr/>
          </p:nvSpPr>
          <p:spPr bwMode="auto">
            <a:xfrm>
              <a:off x="152400" y="228600"/>
              <a:ext cx="1268730" cy="5270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1670050" y="228600"/>
              <a:ext cx="1337945" cy="5118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p:cNvSpPr txBox="1">
              <a:spLocks noChangeArrowheads="1"/>
            </p:cNvSpPr>
            <p:nvPr/>
          </p:nvSpPr>
          <p:spPr bwMode="auto">
            <a:xfrm>
              <a:off x="3251200" y="228600"/>
              <a:ext cx="1641475" cy="5778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539750" y="762000"/>
              <a:ext cx="292988" cy="279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2152650" y="740411"/>
              <a:ext cx="314325" cy="29532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3816350" y="800100"/>
              <a:ext cx="313951" cy="23495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AutoShape 9"/>
            <p:cNvCxnSpPr>
              <a:cxnSpLocks noChangeShapeType="1"/>
            </p:cNvCxnSpPr>
            <p:nvPr/>
          </p:nvCxnSpPr>
          <p:spPr bwMode="auto">
            <a:xfrm>
              <a:off x="107950" y="1035050"/>
              <a:ext cx="4593590"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 name="Text Box 2"/>
            <p:cNvSpPr txBox="1">
              <a:spLocks noChangeArrowheads="1"/>
            </p:cNvSpPr>
            <p:nvPr/>
          </p:nvSpPr>
          <p:spPr bwMode="auto">
            <a:xfrm>
              <a:off x="95250" y="1244600"/>
              <a:ext cx="4909820" cy="219887"/>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control and direction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p:cNvSpPr txBox="1">
              <a:spLocks noChangeArrowheads="1"/>
            </p:cNvSpPr>
            <p:nvPr/>
          </p:nvSpPr>
          <p:spPr bwMode="auto">
            <a:xfrm>
              <a:off x="209550" y="1455945"/>
              <a:ext cx="1461135" cy="56462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determined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3359150" y="1466850"/>
              <a:ext cx="1590262" cy="5651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Control and direction are determined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1765300" y="1466850"/>
              <a:ext cx="1362075" cy="5778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546100" y="2020570"/>
              <a:ext cx="313951" cy="2717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p:cNvSpPr txBox="1">
              <a:spLocks noChangeArrowheads="1"/>
            </p:cNvSpPr>
            <p:nvPr/>
          </p:nvSpPr>
          <p:spPr bwMode="auto">
            <a:xfrm>
              <a:off x="2235200" y="2031999"/>
              <a:ext cx="313690" cy="2673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p:cNvSpPr txBox="1">
              <a:spLocks noChangeArrowheads="1"/>
            </p:cNvSpPr>
            <p:nvPr/>
          </p:nvSpPr>
          <p:spPr bwMode="auto">
            <a:xfrm>
              <a:off x="3975100" y="2020570"/>
              <a:ext cx="313690" cy="2787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AutoShape 12"/>
            <p:cNvCxnSpPr>
              <a:cxnSpLocks noChangeShapeType="1"/>
            </p:cNvCxnSpPr>
            <p:nvPr/>
          </p:nvCxnSpPr>
          <p:spPr bwMode="auto">
            <a:xfrm>
              <a:off x="133350" y="2298700"/>
              <a:ext cx="4594407"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3" name="Text Box 4"/>
            <p:cNvSpPr txBox="1">
              <a:spLocks noChangeArrowheads="1"/>
            </p:cNvSpPr>
            <p:nvPr/>
          </p:nvSpPr>
          <p:spPr bwMode="auto">
            <a:xfrm>
              <a:off x="222250" y="2717800"/>
              <a:ext cx="1439581" cy="4751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517"/>
            <p:cNvSpPr txBox="1">
              <a:spLocks noChangeArrowheads="1"/>
            </p:cNvSpPr>
            <p:nvPr/>
          </p:nvSpPr>
          <p:spPr bwMode="auto">
            <a:xfrm>
              <a:off x="1866900" y="2736850"/>
              <a:ext cx="1271440" cy="5354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371850" y="2724150"/>
              <a:ext cx="1623923" cy="4751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552450" y="3200400"/>
              <a:ext cx="313951" cy="29091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p:cNvSpPr txBox="1">
              <a:spLocks noChangeArrowheads="1"/>
            </p:cNvSpPr>
            <p:nvPr/>
          </p:nvSpPr>
          <p:spPr bwMode="auto">
            <a:xfrm>
              <a:off x="2241550" y="3272285"/>
              <a:ext cx="314589" cy="2196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127000" y="2495550"/>
              <a:ext cx="4928870" cy="230505"/>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ideas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9" name="Text Box 2"/>
            <p:cNvSpPr txBox="1">
              <a:spLocks noChangeArrowheads="1"/>
            </p:cNvSpPr>
            <p:nvPr/>
          </p:nvSpPr>
          <p:spPr bwMode="auto">
            <a:xfrm>
              <a:off x="3981450" y="3199861"/>
              <a:ext cx="313951" cy="2914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12215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43" name="Content Placeholder 42"/>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31800" y="2204313"/>
            <a:ext cx="8401687" cy="3452966"/>
          </a:xfrm>
          <a:prstGeom prst="rect">
            <a:avLst/>
          </a:prstGeom>
          <a:noFill/>
          <a:ln>
            <a:noFill/>
          </a:ln>
        </p:spPr>
      </p:pic>
    </p:spTree>
    <p:extLst>
      <p:ext uri="{BB962C8B-B14F-4D97-AF65-F5344CB8AC3E}">
        <p14:creationId xmlns:p14="http://schemas.microsoft.com/office/powerpoint/2010/main" val="3366316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Why involve young people in research</a:t>
            </a:r>
          </a:p>
          <a:p>
            <a:r>
              <a:rPr lang="en-GB" dirty="0" smtClean="0"/>
              <a:t>Example from two research projects: young people as commissioners and young people as co-researchers.</a:t>
            </a:r>
          </a:p>
          <a:p>
            <a:r>
              <a:rPr lang="en-GB" dirty="0" smtClean="0"/>
              <a:t>Using the ‘axis model of participation’. </a:t>
            </a:r>
          </a:p>
          <a:p>
            <a:r>
              <a:rPr lang="en-GB" dirty="0" smtClean="0"/>
              <a:t>Some ‘hands-on’ examples of research training. </a:t>
            </a:r>
            <a:endParaRPr lang="en-GB" dirty="0"/>
          </a:p>
        </p:txBody>
      </p:sp>
      <p:sp>
        <p:nvSpPr>
          <p:cNvPr id="3" name="Title 2"/>
          <p:cNvSpPr>
            <a:spLocks noGrp="1"/>
          </p:cNvSpPr>
          <p:nvPr>
            <p:ph type="title"/>
          </p:nvPr>
        </p:nvSpPr>
        <p:spPr/>
        <p:txBody>
          <a:bodyPr>
            <a:normAutofit/>
          </a:bodyPr>
          <a:lstStyle/>
          <a:p>
            <a:r>
              <a:rPr lang="en-GB" b="1" dirty="0" smtClean="0"/>
              <a:t>Presentation format</a:t>
            </a:r>
            <a:endParaRPr lang="en-GB" b="1" dirty="0"/>
          </a:p>
        </p:txBody>
      </p:sp>
    </p:spTree>
    <p:extLst>
      <p:ext uri="{BB962C8B-B14F-4D97-AF65-F5344CB8AC3E}">
        <p14:creationId xmlns:p14="http://schemas.microsoft.com/office/powerpoint/2010/main" val="228696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600866"/>
              </p:ext>
            </p:extLst>
          </p:nvPr>
        </p:nvGraphicFramePr>
        <p:xfrm>
          <a:off x="854433" y="2204312"/>
          <a:ext cx="7660919" cy="4247289"/>
        </p:xfrm>
        <a:graphic>
          <a:graphicData uri="http://schemas.openxmlformats.org/drawingml/2006/table">
            <a:tbl>
              <a:tblPr firstRow="1" firstCol="1" bandRow="1">
                <a:tableStyleId>{5C22544A-7EE6-4342-B048-85BDC9FD1C3A}</a:tableStyleId>
              </a:tblPr>
              <a:tblGrid>
                <a:gridCol w="1412371">
                  <a:extLst>
                    <a:ext uri="{9D8B030D-6E8A-4147-A177-3AD203B41FA5}">
                      <a16:colId xmlns:a16="http://schemas.microsoft.com/office/drawing/2014/main" val="20000"/>
                    </a:ext>
                  </a:extLst>
                </a:gridCol>
                <a:gridCol w="2408170">
                  <a:extLst>
                    <a:ext uri="{9D8B030D-6E8A-4147-A177-3AD203B41FA5}">
                      <a16:colId xmlns:a16="http://schemas.microsoft.com/office/drawing/2014/main" val="20001"/>
                    </a:ext>
                  </a:extLst>
                </a:gridCol>
                <a:gridCol w="1920189">
                  <a:extLst>
                    <a:ext uri="{9D8B030D-6E8A-4147-A177-3AD203B41FA5}">
                      <a16:colId xmlns:a16="http://schemas.microsoft.com/office/drawing/2014/main" val="20002"/>
                    </a:ext>
                  </a:extLst>
                </a:gridCol>
                <a:gridCol w="1920189">
                  <a:extLst>
                    <a:ext uri="{9D8B030D-6E8A-4147-A177-3AD203B41FA5}">
                      <a16:colId xmlns:a16="http://schemas.microsoft.com/office/drawing/2014/main" val="20003"/>
                    </a:ext>
                  </a:extLst>
                </a:gridCol>
              </a:tblGrid>
              <a:tr h="272031">
                <a:tc>
                  <a:txBody>
                    <a:bodyPr/>
                    <a:lstStyle/>
                    <a:p>
                      <a:pPr algn="l">
                        <a:lnSpc>
                          <a:spcPct val="115000"/>
                        </a:lnSpc>
                        <a:spcAft>
                          <a:spcPts val="0"/>
                        </a:spcAft>
                      </a:pPr>
                      <a:r>
                        <a:rPr lang="en-GB" sz="900">
                          <a:effectLst/>
                        </a:rPr>
                        <a:t>Quadrant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2031">
                <a:tc>
                  <a:txBody>
                    <a:bodyPr/>
                    <a:lstStyle/>
                    <a:p>
                      <a:pPr algn="l">
                        <a:lnSpc>
                          <a:spcPct val="115000"/>
                        </a:lnSpc>
                        <a:spcAft>
                          <a:spcPts val="0"/>
                        </a:spcAft>
                      </a:pPr>
                      <a:r>
                        <a:rPr lang="en-GB" sz="900">
                          <a:effectLst/>
                        </a:rPr>
                        <a:t>Quadrant 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Adults control/direct the activity and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764180">
                <a:tc rowSpan="2">
                  <a:txBody>
                    <a:bodyPr/>
                    <a:lstStyle/>
                    <a:p>
                      <a:pPr algn="l">
                        <a:lnSpc>
                          <a:spcPct val="115000"/>
                        </a:lnSpc>
                        <a:spcAft>
                          <a:spcPts val="0"/>
                        </a:spcAft>
                      </a:pPr>
                      <a:r>
                        <a:rPr lang="en-GB" sz="900">
                          <a:effectLst/>
                        </a:rPr>
                        <a:t>Quadrant B</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rowSpan="2">
                  <a:txBody>
                    <a:bodyPr/>
                    <a:lstStyle/>
                    <a:p>
                      <a:pPr algn="l">
                        <a:lnSpc>
                          <a:spcPct val="115000"/>
                        </a:lnSpc>
                        <a:spcAft>
                          <a:spcPts val="0"/>
                        </a:spcAft>
                      </a:pPr>
                      <a:r>
                        <a:rPr lang="en-GB" sz="900">
                          <a:effectLst/>
                        </a:rPr>
                        <a:t>Young researchers have the ideas and they control/direct the activity while adults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Quadrant B1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Young Researchers have the ideas while adults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2"/>
                  </a:ext>
                </a:extLst>
              </a:tr>
              <a:tr h="76418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900">
                          <a:effectLst/>
                        </a:rPr>
                        <a:t>Quadrant B2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Young Researchers have the ideas and they control/direct the 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3"/>
                  </a:ext>
                </a:extLst>
              </a:tr>
              <a:tr h="573135">
                <a:tc rowSpan="2">
                  <a:txBody>
                    <a:bodyPr/>
                    <a:lstStyle/>
                    <a:p>
                      <a:pPr algn="l">
                        <a:lnSpc>
                          <a:spcPct val="115000"/>
                        </a:lnSpc>
                        <a:spcAft>
                          <a:spcPts val="0"/>
                        </a:spcAft>
                      </a:pPr>
                      <a:r>
                        <a:rPr lang="en-GB" sz="900">
                          <a:effectLst/>
                        </a:rPr>
                        <a:t>Quadrant C</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rowSpan="2">
                  <a:txBody>
                    <a:bodyPr/>
                    <a:lstStyle/>
                    <a:p>
                      <a:pPr algn="l">
                        <a:lnSpc>
                          <a:spcPct val="115000"/>
                        </a:lnSpc>
                        <a:spcAft>
                          <a:spcPts val="0"/>
                        </a:spcAft>
                      </a:pPr>
                      <a:r>
                        <a:rPr lang="en-GB" sz="900">
                          <a:effectLst/>
                        </a:rPr>
                        <a:t>Adults have the ideas and they control/direct the activity while young researchers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Quadrant C1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Adults have the ideas and they control/direct the activity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4"/>
                  </a:ext>
                </a:extLst>
              </a:tr>
              <a:tr h="764180">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900">
                          <a:effectLst/>
                        </a:rPr>
                        <a:t>Quadrant C2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a:txBody>
                    <a:bodyPr/>
                    <a:lstStyle/>
                    <a:p>
                      <a:pPr algn="l">
                        <a:lnSpc>
                          <a:spcPct val="115000"/>
                        </a:lnSpc>
                        <a:spcAft>
                          <a:spcPts val="0"/>
                        </a:spcAft>
                      </a:pPr>
                      <a:r>
                        <a:rPr lang="en-GB" sz="900">
                          <a:effectLst/>
                        </a:rPr>
                        <a:t>Adults have the ideas while young researchers make the decisions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extLst>
                  <a:ext uri="{0D108BD9-81ED-4DB2-BD59-A6C34878D82A}">
                    <a16:rowId xmlns:a16="http://schemas.microsoft.com/office/drawing/2014/main" val="10005"/>
                  </a:ext>
                </a:extLst>
              </a:tr>
              <a:tr h="418776">
                <a:tc>
                  <a:txBody>
                    <a:bodyPr/>
                    <a:lstStyle/>
                    <a:p>
                      <a:pPr algn="l">
                        <a:lnSpc>
                          <a:spcPct val="115000"/>
                        </a:lnSpc>
                        <a:spcAft>
                          <a:spcPts val="0"/>
                        </a:spcAft>
                      </a:pPr>
                      <a:r>
                        <a:rPr lang="en-GB" sz="900">
                          <a:effectLst/>
                        </a:rPr>
                        <a:t>Quadrant 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a:effectLst/>
                        </a:rPr>
                        <a:t>Young researchers control/direct the activity and make the decisions. They may require support from adults.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18776">
                <a:tc>
                  <a:txBody>
                    <a:bodyPr/>
                    <a:lstStyle/>
                    <a:p>
                      <a:pPr algn="l">
                        <a:lnSpc>
                          <a:spcPct val="115000"/>
                        </a:lnSpc>
                        <a:spcAft>
                          <a:spcPts val="0"/>
                        </a:spcAft>
                      </a:pPr>
                      <a:r>
                        <a:rPr lang="en-GB" sz="900">
                          <a:effectLst/>
                        </a:rPr>
                        <a:t>Shared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gridSpan="3">
                  <a:txBody>
                    <a:bodyPr/>
                    <a:lstStyle/>
                    <a:p>
                      <a:pPr algn="l">
                        <a:lnSpc>
                          <a:spcPct val="115000"/>
                        </a:lnSpc>
                        <a:spcAft>
                          <a:spcPts val="0"/>
                        </a:spcAft>
                      </a:pPr>
                      <a:r>
                        <a:rPr lang="en-GB" sz="900" dirty="0">
                          <a:effectLst/>
                        </a:rPr>
                        <a:t>Decision-making, ideas and control/direction are shared between the young researchers and the adult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350" marR="643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13136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Content Placeholder 5"/>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854433" y="2339246"/>
            <a:ext cx="7660918" cy="3656106"/>
          </a:xfrm>
          <a:prstGeom prst="rect">
            <a:avLst/>
          </a:prstGeom>
        </p:spPr>
      </p:pic>
    </p:spTree>
    <p:extLst>
      <p:ext uri="{BB962C8B-B14F-4D97-AF65-F5344CB8AC3E}">
        <p14:creationId xmlns:p14="http://schemas.microsoft.com/office/powerpoint/2010/main" val="2780054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dirty="0" smtClean="0"/>
              <a:t>R4U interpretations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a:xfrm>
            <a:off x="304800" y="2044700"/>
            <a:ext cx="8699500" cy="4584700"/>
          </a:xfrm>
        </p:spPr>
        <p:txBody>
          <a:bodyPr>
            <a:normAutofit/>
          </a:bodyPr>
          <a:lstStyle/>
          <a:p>
            <a:r>
              <a:rPr lang="en-GB" dirty="0"/>
              <a:t>“</a:t>
            </a:r>
            <a:r>
              <a:rPr lang="en-GB" i="1" dirty="0"/>
              <a:t>I felt I had an equal influence throughout all parts.”</a:t>
            </a:r>
            <a:r>
              <a:rPr lang="en-GB" dirty="0"/>
              <a:t> (Taha</a:t>
            </a:r>
            <a:r>
              <a:rPr lang="en-GB" dirty="0" smtClean="0"/>
              <a:t>)</a:t>
            </a:r>
          </a:p>
          <a:p>
            <a:r>
              <a:rPr lang="en-GB" dirty="0"/>
              <a:t>“</a:t>
            </a:r>
            <a:r>
              <a:rPr lang="en-GB" i="1" dirty="0"/>
              <a:t>Since I’ve been at every meeting, I understand nearly all the aspects</a:t>
            </a:r>
            <a:r>
              <a:rPr lang="en-GB" dirty="0"/>
              <a:t>” (Hanik</a:t>
            </a:r>
            <a:r>
              <a:rPr lang="en-GB" dirty="0" smtClean="0"/>
              <a:t>)</a:t>
            </a:r>
          </a:p>
          <a:p>
            <a:r>
              <a:rPr lang="en-GB" i="1" dirty="0"/>
              <a:t>“…how data was arranged and the focus groups and expressing my opinions” </a:t>
            </a:r>
            <a:r>
              <a:rPr lang="en-GB" dirty="0"/>
              <a:t>(Hope</a:t>
            </a:r>
            <a:r>
              <a:rPr lang="en-GB" dirty="0" smtClean="0"/>
              <a:t>)</a:t>
            </a:r>
            <a:endParaRPr lang="en-GB" dirty="0"/>
          </a:p>
          <a:p>
            <a:r>
              <a:rPr lang="en-GB" i="1" dirty="0"/>
              <a:t>“The focus group and the analysis” </a:t>
            </a:r>
            <a:r>
              <a:rPr lang="en-GB" dirty="0"/>
              <a:t>(Amy</a:t>
            </a:r>
            <a:r>
              <a:rPr lang="en-GB" dirty="0" smtClean="0"/>
              <a:t>)</a:t>
            </a:r>
          </a:p>
          <a:p>
            <a:endParaRPr lang="en-GB" dirty="0">
              <a:solidFill>
                <a:schemeClr val="tx1"/>
              </a:solidFill>
            </a:endParaRPr>
          </a:p>
          <a:p>
            <a:endParaRPr lang="en-GB" dirty="0">
              <a:solidFill>
                <a:schemeClr val="tx1"/>
              </a:solidFill>
            </a:endParaRPr>
          </a:p>
          <a:p>
            <a:endParaRPr lang="en-GB" dirty="0"/>
          </a:p>
          <a:p>
            <a:endParaRPr lang="en-GB" dirty="0"/>
          </a:p>
        </p:txBody>
      </p:sp>
    </p:spTree>
    <p:extLst>
      <p:ext uri="{BB962C8B-B14F-4D97-AF65-F5344CB8AC3E}">
        <p14:creationId xmlns:p14="http://schemas.microsoft.com/office/powerpoint/2010/main" val="1304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Extending </a:t>
            </a:r>
            <a:r>
              <a:rPr lang="en-GB" b="1" dirty="0"/>
              <a:t>t</a:t>
            </a:r>
            <a:r>
              <a:rPr lang="en-GB" b="1" dirty="0" smtClean="0"/>
              <a:t>he Dual Axis Model of Participation – ‘ideas’</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lnSpcReduction="10000"/>
          </a:bodyPr>
          <a:lstStyle/>
          <a:p>
            <a:r>
              <a:rPr lang="en-GB" dirty="0" smtClean="0"/>
              <a:t>Participation was different for all team members</a:t>
            </a:r>
          </a:p>
          <a:p>
            <a:r>
              <a:rPr lang="en-GB" dirty="0" smtClean="0"/>
              <a:t>All members had a different agenda for involvement</a:t>
            </a:r>
          </a:p>
          <a:p>
            <a:r>
              <a:rPr lang="en-GB" dirty="0" smtClean="0"/>
              <a:t>A power shift occurred</a:t>
            </a:r>
          </a:p>
          <a:p>
            <a:r>
              <a:rPr lang="en-GB" dirty="0" smtClean="0"/>
              <a:t>Dialogue was encouraged which enabled change as the project evolved. </a:t>
            </a:r>
            <a:endParaRPr lang="en-GB" dirty="0"/>
          </a:p>
        </p:txBody>
      </p:sp>
    </p:spTree>
    <p:extLst>
      <p:ext uri="{BB962C8B-B14F-4D97-AF65-F5344CB8AC3E}">
        <p14:creationId xmlns:p14="http://schemas.microsoft.com/office/powerpoint/2010/main" val="45388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6894" y="1242031"/>
            <a:ext cx="8193973" cy="962281"/>
          </a:xfrm>
        </p:spPr>
        <p:txBody>
          <a:bodyPr>
            <a:normAutofit fontScale="90000"/>
          </a:bodyPr>
          <a:lstStyle/>
          <a:p>
            <a:r>
              <a:rPr lang="en-GB" b="1" dirty="0" smtClean="0"/>
              <a:t>The adult role must not be forgotten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r>
              <a:rPr lang="en-GB" dirty="0"/>
              <a:t>“….a research agenda dedicated to listening to children’s voices alone will not suffice to help us understand these processes which are as much about adults as they are about children.” (Mannion, 2007:414).</a:t>
            </a:r>
          </a:p>
          <a:p>
            <a:endParaRPr lang="en-GB" dirty="0"/>
          </a:p>
        </p:txBody>
      </p:sp>
    </p:spTree>
    <p:extLst>
      <p:ext uri="{BB962C8B-B14F-4D97-AF65-F5344CB8AC3E}">
        <p14:creationId xmlns:p14="http://schemas.microsoft.com/office/powerpoint/2010/main" val="5727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adult role must not be forgotten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8800" y="3111500"/>
            <a:ext cx="7661899" cy="1577734"/>
          </a:xfrm>
          <a:prstGeom prst="rect">
            <a:avLst/>
          </a:prstGeom>
          <a:noFill/>
        </p:spPr>
      </p:pic>
    </p:spTree>
    <p:extLst>
      <p:ext uri="{BB962C8B-B14F-4D97-AF65-F5344CB8AC3E}">
        <p14:creationId xmlns:p14="http://schemas.microsoft.com/office/powerpoint/2010/main" val="2871827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a:xfrm>
            <a:off x="139700" y="965200"/>
            <a:ext cx="9004300" cy="5892800"/>
          </a:xfrm>
        </p:spPr>
        <p:txBody>
          <a:bodyPr/>
          <a:lstStyle/>
          <a:p>
            <a:endParaRPr lang="en-GB"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2000" y="965200"/>
            <a:ext cx="5397500" cy="5892800"/>
          </a:xfrm>
          <a:prstGeom prst="rect">
            <a:avLst/>
          </a:prstGeom>
          <a:noFill/>
          <a:ln>
            <a:noFill/>
          </a:ln>
        </p:spPr>
      </p:pic>
    </p:spTree>
    <p:extLst>
      <p:ext uri="{BB962C8B-B14F-4D97-AF65-F5344CB8AC3E}">
        <p14:creationId xmlns:p14="http://schemas.microsoft.com/office/powerpoint/2010/main" val="922387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dirty="0" smtClean="0"/>
              <a:t>R4U critique</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fontScale="92500" lnSpcReduction="20000"/>
          </a:bodyPr>
          <a:lstStyle/>
          <a:p>
            <a:pPr marL="0" indent="0">
              <a:buNone/>
            </a:pPr>
            <a:r>
              <a:rPr lang="en-GB" i="1" dirty="0"/>
              <a:t>“I think its perfect – with the ethics though, I think that was more you telling us. More related to you than with us in terms of what you had to do” </a:t>
            </a:r>
            <a:r>
              <a:rPr lang="en-GB" i="1" dirty="0" smtClean="0"/>
              <a:t>(Taha)</a:t>
            </a:r>
          </a:p>
          <a:p>
            <a:pPr marL="0" indent="0">
              <a:buNone/>
            </a:pPr>
            <a:r>
              <a:rPr lang="en-GB" dirty="0"/>
              <a:t>“</a:t>
            </a:r>
            <a:r>
              <a:rPr lang="en-GB" i="1" dirty="0"/>
              <a:t>I think the interviews weren’t entirely us but you as well</a:t>
            </a:r>
            <a:r>
              <a:rPr lang="en-GB" dirty="0"/>
              <a:t>” (Hanik)</a:t>
            </a:r>
          </a:p>
          <a:p>
            <a:pPr marL="0" indent="0">
              <a:buNone/>
            </a:pPr>
            <a:r>
              <a:rPr lang="en-GB" i="1" dirty="0"/>
              <a:t>“I agree with that but I also think the first focus group was half and half not just you”</a:t>
            </a:r>
            <a:r>
              <a:rPr lang="en-GB" dirty="0"/>
              <a:t> (Amy)</a:t>
            </a:r>
          </a:p>
          <a:p>
            <a:pPr marL="0" indent="0">
              <a:buNone/>
            </a:pPr>
            <a:endParaRPr lang="en-GB" dirty="0"/>
          </a:p>
        </p:txBody>
      </p:sp>
    </p:spTree>
    <p:extLst>
      <p:ext uri="{BB962C8B-B14F-4D97-AF65-F5344CB8AC3E}">
        <p14:creationId xmlns:p14="http://schemas.microsoft.com/office/powerpoint/2010/main" val="375061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smtClean="0"/>
              <a:t>Working together (co-production)</a:t>
            </a:r>
            <a:endParaRPr lang="en-GB" b="1"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r>
              <a:rPr lang="en-GB" i="1" dirty="0"/>
              <a:t>“It’s like we’re a cricket team with 11 players and the coach. The coach helps and supports the team but the team plays the game. Everyone has to work together if you want to win the game. You’re like the coach and we’re like the team.”</a:t>
            </a:r>
            <a:r>
              <a:rPr lang="en-GB" dirty="0"/>
              <a:t> (Taha)</a:t>
            </a:r>
          </a:p>
          <a:p>
            <a:pPr marL="0" indent="0">
              <a:buNone/>
            </a:pPr>
            <a:endParaRPr lang="en-GB" dirty="0"/>
          </a:p>
        </p:txBody>
      </p:sp>
    </p:spTree>
    <p:extLst>
      <p:ext uri="{BB962C8B-B14F-4D97-AF65-F5344CB8AC3E}">
        <p14:creationId xmlns:p14="http://schemas.microsoft.com/office/powerpoint/2010/main" val="165200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Content Placeholder 1"/>
          <p:cNvSpPr>
            <a:spLocks noGrp="1"/>
          </p:cNvSpPr>
          <p:nvPr>
            <p:ph idx="1"/>
          </p:nvPr>
        </p:nvSpPr>
        <p:spPr/>
        <p:txBody>
          <a:bodyPr>
            <a:normAutofit/>
          </a:bodyPr>
          <a:lstStyle/>
          <a:p>
            <a:pPr marL="0" indent="0">
              <a:buNone/>
            </a:pPr>
            <a:endParaRPr lang="en-GB" dirty="0"/>
          </a:p>
        </p:txBody>
      </p:sp>
      <p:grpSp>
        <p:nvGrpSpPr>
          <p:cNvPr id="6" name="Group 5"/>
          <p:cNvGrpSpPr>
            <a:grpSpLocks/>
          </p:cNvGrpSpPr>
          <p:nvPr/>
        </p:nvGrpSpPr>
        <p:grpSpPr>
          <a:xfrm>
            <a:off x="1028700" y="1752599"/>
            <a:ext cx="7380109" cy="4164971"/>
            <a:chOff x="0" y="0"/>
            <a:chExt cx="4979670" cy="4977400"/>
          </a:xfrm>
        </p:grpSpPr>
        <p:sp>
          <p:nvSpPr>
            <p:cNvPr id="7" name="Text Box 2"/>
            <p:cNvSpPr txBox="1">
              <a:spLocks noChangeArrowheads="1"/>
            </p:cNvSpPr>
            <p:nvPr/>
          </p:nvSpPr>
          <p:spPr bwMode="auto">
            <a:xfrm>
              <a:off x="0" y="0"/>
              <a:ext cx="4935220" cy="315582"/>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decision-making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
            <p:cNvSpPr txBox="1">
              <a:spLocks noChangeArrowheads="1"/>
            </p:cNvSpPr>
            <p:nvPr/>
          </p:nvSpPr>
          <p:spPr bwMode="auto">
            <a:xfrm>
              <a:off x="152400" y="298450"/>
              <a:ext cx="1268730" cy="57097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the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1670050" y="298450"/>
              <a:ext cx="1337945" cy="53922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p:cNvSpPr txBox="1">
              <a:spLocks noChangeArrowheads="1"/>
            </p:cNvSpPr>
            <p:nvPr/>
          </p:nvSpPr>
          <p:spPr bwMode="auto">
            <a:xfrm>
              <a:off x="3251200" y="298450"/>
              <a:ext cx="1641475" cy="5773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Decision-making lies predominantly with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558800" y="876300"/>
              <a:ext cx="292988" cy="247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2165350" y="838200"/>
              <a:ext cx="314325" cy="28575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3873500" y="876300"/>
              <a:ext cx="313951" cy="2426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AutoShape 9"/>
            <p:cNvCxnSpPr>
              <a:cxnSpLocks noChangeShapeType="1"/>
            </p:cNvCxnSpPr>
            <p:nvPr/>
          </p:nvCxnSpPr>
          <p:spPr bwMode="auto">
            <a:xfrm>
              <a:off x="101600" y="1130300"/>
              <a:ext cx="4593590"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5" name="Text Box 2"/>
            <p:cNvSpPr txBox="1">
              <a:spLocks noChangeArrowheads="1"/>
            </p:cNvSpPr>
            <p:nvPr/>
          </p:nvSpPr>
          <p:spPr bwMode="auto">
            <a:xfrm>
              <a:off x="6350" y="1365250"/>
              <a:ext cx="4909820" cy="287578"/>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control and direction continuum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2"/>
            <p:cNvSpPr txBox="1">
              <a:spLocks noChangeArrowheads="1"/>
            </p:cNvSpPr>
            <p:nvPr/>
          </p:nvSpPr>
          <p:spPr bwMode="auto">
            <a:xfrm>
              <a:off x="139700" y="1670050"/>
              <a:ext cx="1461135" cy="5922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determined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3295650" y="1670050"/>
              <a:ext cx="1590262" cy="6303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000">
                  <a:effectLst/>
                  <a:latin typeface="Arial" panose="020B0604020202020204" pitchFamily="34" charset="0"/>
                  <a:ea typeface="Calibri" panose="020F0502020204030204" pitchFamily="34" charset="0"/>
                  <a:cs typeface="Times New Roman" panose="02020603050405020304" pitchFamily="18" charset="0"/>
                </a:rPr>
                <a:t> Control and direction are determined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1758950" y="1657350"/>
              <a:ext cx="1362075" cy="5611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 </a:t>
              </a:r>
              <a:r>
                <a:rPr lang="en-GB" sz="1000">
                  <a:effectLst/>
                  <a:latin typeface="Arial" panose="020B0604020202020204" pitchFamily="34" charset="0"/>
                  <a:ea typeface="Calibri" panose="020F0502020204030204" pitchFamily="34" charset="0"/>
                  <a:cs typeface="Times New Roman" panose="02020603050405020304" pitchFamily="18" charset="0"/>
                </a:rPr>
                <a:t>Control and direction are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
            <p:cNvSpPr txBox="1">
              <a:spLocks noChangeArrowheads="1"/>
            </p:cNvSpPr>
            <p:nvPr/>
          </p:nvSpPr>
          <p:spPr bwMode="auto">
            <a:xfrm>
              <a:off x="2216150" y="2222500"/>
              <a:ext cx="313690" cy="3431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p:cNvSpPr txBox="1">
              <a:spLocks noChangeArrowheads="1"/>
            </p:cNvSpPr>
            <p:nvPr/>
          </p:nvSpPr>
          <p:spPr bwMode="auto">
            <a:xfrm>
              <a:off x="527050" y="2273300"/>
              <a:ext cx="313951" cy="27718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 Box 2"/>
            <p:cNvSpPr txBox="1">
              <a:spLocks noChangeArrowheads="1"/>
            </p:cNvSpPr>
            <p:nvPr/>
          </p:nvSpPr>
          <p:spPr bwMode="auto">
            <a:xfrm>
              <a:off x="3937000" y="2305050"/>
              <a:ext cx="313690" cy="24588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2" name="AutoShape 12"/>
            <p:cNvCxnSpPr>
              <a:cxnSpLocks noChangeShapeType="1"/>
            </p:cNvCxnSpPr>
            <p:nvPr/>
          </p:nvCxnSpPr>
          <p:spPr bwMode="auto">
            <a:xfrm>
              <a:off x="57150" y="2565400"/>
              <a:ext cx="4594407" cy="0"/>
            </a:xfrm>
            <a:prstGeom prst="straightConnector1">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3" name="Text Box 4"/>
            <p:cNvSpPr txBox="1">
              <a:spLocks noChangeArrowheads="1"/>
            </p:cNvSpPr>
            <p:nvPr/>
          </p:nvSpPr>
          <p:spPr bwMode="auto">
            <a:xfrm>
              <a:off x="101600" y="31051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adults.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549"/>
            <p:cNvSpPr txBox="1">
              <a:spLocks noChangeArrowheads="1"/>
            </p:cNvSpPr>
            <p:nvPr/>
          </p:nvSpPr>
          <p:spPr bwMode="auto">
            <a:xfrm>
              <a:off x="1797050" y="3105150"/>
              <a:ext cx="1271440" cy="45383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Ideas generated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295650" y="3098800"/>
              <a:ext cx="1623923" cy="4635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 </a:t>
              </a:r>
              <a:r>
                <a:rPr lang="en-GB" sz="1000">
                  <a:effectLst/>
                  <a:latin typeface="Arial" panose="020B0604020202020204" pitchFamily="34" charset="0"/>
                  <a:ea typeface="Calibri" panose="020F0502020204030204" pitchFamily="34" charset="0"/>
                  <a:cs typeface="Times New Roman" panose="02020603050405020304" pitchFamily="18" charset="0"/>
                </a:rPr>
                <a:t>Ideas are generated by young people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p:cNvSpPr txBox="1">
              <a:spLocks noChangeArrowheads="1"/>
            </p:cNvSpPr>
            <p:nvPr/>
          </p:nvSpPr>
          <p:spPr bwMode="auto">
            <a:xfrm>
              <a:off x="31750" y="2806700"/>
              <a:ext cx="4928870" cy="301464"/>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ideas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7" name="Text Box 2"/>
            <p:cNvSpPr txBox="1">
              <a:spLocks noChangeArrowheads="1"/>
            </p:cNvSpPr>
            <p:nvPr/>
          </p:nvSpPr>
          <p:spPr bwMode="auto">
            <a:xfrm>
              <a:off x="495300" y="3543300"/>
              <a:ext cx="313951" cy="2593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
            <p:cNvSpPr txBox="1">
              <a:spLocks noChangeArrowheads="1"/>
            </p:cNvSpPr>
            <p:nvPr/>
          </p:nvSpPr>
          <p:spPr bwMode="auto">
            <a:xfrm>
              <a:off x="2203450" y="3568700"/>
              <a:ext cx="314589" cy="2364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4000500" y="3568700"/>
              <a:ext cx="313951" cy="23590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2"/>
            <p:cNvSpPr txBox="1">
              <a:spLocks noChangeArrowheads="1"/>
            </p:cNvSpPr>
            <p:nvPr/>
          </p:nvSpPr>
          <p:spPr bwMode="auto">
            <a:xfrm>
              <a:off x="50800" y="4000500"/>
              <a:ext cx="4928870" cy="301464"/>
            </a:xfrm>
            <a:prstGeom prst="rect">
              <a:avLst/>
            </a:prstGeom>
            <a:solidFill>
              <a:srgbClr val="1F497D"/>
            </a:solidFill>
            <a:ln w="9525">
              <a:solidFill>
                <a:srgbClr val="1F497D"/>
              </a:solidFill>
              <a:miter lim="800000"/>
              <a:headEnd/>
              <a:tailEnd/>
            </a:ln>
          </p:spPr>
          <p:txBody>
            <a:bodyPr rot="0" vert="horz" wrap="square" lIns="91440" tIns="45720" rIns="91440" bIns="45720" anchor="t" anchorCtr="0" upright="1">
              <a:noAutofit/>
            </a:bodyPr>
            <a:lstStyle/>
            <a:p>
              <a:pPr algn="ctr">
                <a:lnSpc>
                  <a:spcPct val="150000"/>
                </a:lnSpc>
                <a:spcAft>
                  <a:spcPts val="1000"/>
                </a:spcAft>
              </a:pPr>
              <a:r>
                <a:rPr lang="en-GB" sz="11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The knowledge continuum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1" name="Text Box 4"/>
            <p:cNvSpPr txBox="1">
              <a:spLocks noChangeArrowheads="1"/>
            </p:cNvSpPr>
            <p:nvPr/>
          </p:nvSpPr>
          <p:spPr bwMode="auto">
            <a:xfrm>
              <a:off x="82550" y="42989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A</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Adults have the knowledge.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4"/>
            <p:cNvSpPr txBox="1">
              <a:spLocks noChangeArrowheads="1"/>
            </p:cNvSpPr>
            <p:nvPr/>
          </p:nvSpPr>
          <p:spPr bwMode="auto">
            <a:xfrm>
              <a:off x="1841500" y="4298950"/>
              <a:ext cx="1331595"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B</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Knowledge is shared.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4"/>
            <p:cNvSpPr txBox="1">
              <a:spLocks noChangeArrowheads="1"/>
            </p:cNvSpPr>
            <p:nvPr/>
          </p:nvSpPr>
          <p:spPr bwMode="auto">
            <a:xfrm>
              <a:off x="3473450" y="4286250"/>
              <a:ext cx="1439581" cy="4225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b="1">
                  <a:effectLst/>
                  <a:latin typeface="Arial" panose="020B0604020202020204" pitchFamily="34" charset="0"/>
                  <a:ea typeface="Calibri" panose="020F0502020204030204" pitchFamily="34" charset="0"/>
                  <a:cs typeface="Times New Roman" panose="02020603050405020304" pitchFamily="18" charset="0"/>
                </a:rPr>
                <a:t>C</a:t>
              </a: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000">
                  <a:effectLst/>
                  <a:latin typeface="Arial" panose="020B0604020202020204" pitchFamily="34" charset="0"/>
                  <a:ea typeface="Calibri" panose="020F0502020204030204" pitchFamily="34" charset="0"/>
                  <a:cs typeface="Times New Roman" panose="02020603050405020304" pitchFamily="18" charset="0"/>
                </a:rPr>
                <a:t>Young people have the knowledge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2"/>
            <p:cNvSpPr txBox="1">
              <a:spLocks noChangeArrowheads="1"/>
            </p:cNvSpPr>
            <p:nvPr/>
          </p:nvSpPr>
          <p:spPr bwMode="auto">
            <a:xfrm>
              <a:off x="527050" y="4718050"/>
              <a:ext cx="313951" cy="2593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 Box 2"/>
            <p:cNvSpPr txBox="1">
              <a:spLocks noChangeArrowheads="1"/>
            </p:cNvSpPr>
            <p:nvPr/>
          </p:nvSpPr>
          <p:spPr bwMode="auto">
            <a:xfrm>
              <a:off x="2292350" y="4718050"/>
              <a:ext cx="313690" cy="254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
            <p:cNvSpPr txBox="1">
              <a:spLocks noChangeArrowheads="1"/>
            </p:cNvSpPr>
            <p:nvPr/>
          </p:nvSpPr>
          <p:spPr bwMode="auto">
            <a:xfrm>
              <a:off x="4032250" y="4705350"/>
              <a:ext cx="313690" cy="2717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000">
                  <a:effectLst/>
                  <a:latin typeface="Arial" panose="020B0604020202020204" pitchFamily="34" charset="0"/>
                  <a:ea typeface="Calibri" panose="020F0502020204030204" pitchFamily="34" charset="0"/>
                  <a:cs typeface="Times New Roman" panose="02020603050405020304" pitchFamily="18" charset="0"/>
                </a:rPr>
                <a: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204065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altLang="en-US" dirty="0"/>
              <a:t>Children and young people are social actors with valuable contributions to make – New Sociology of Childhood.</a:t>
            </a:r>
          </a:p>
          <a:p>
            <a:r>
              <a:rPr lang="en-GB" altLang="en-US" dirty="0"/>
              <a:t>Article 12 – UNCRC – Children have a right to be consulted in all areas affecting their lives.</a:t>
            </a:r>
          </a:p>
          <a:p>
            <a:r>
              <a:rPr lang="en-GB" altLang="en-US" dirty="0"/>
              <a:t>UK developments – most recently </a:t>
            </a:r>
            <a:r>
              <a:rPr lang="en-GB" altLang="en-US" i="1" dirty="0"/>
              <a:t>Positive for youth: a new approach to cross government policy for young people aged 13-19</a:t>
            </a:r>
            <a:r>
              <a:rPr lang="en-GB" altLang="en-US" dirty="0"/>
              <a:t> (</a:t>
            </a:r>
            <a:r>
              <a:rPr lang="en-GB" altLang="en-US" dirty="0" err="1"/>
              <a:t>DfE</a:t>
            </a:r>
            <a:r>
              <a:rPr lang="en-GB" altLang="en-US" dirty="0"/>
              <a:t>, 2011). </a:t>
            </a:r>
          </a:p>
          <a:p>
            <a:pPr marL="0" indent="0">
              <a:buNone/>
            </a:pPr>
            <a:r>
              <a:rPr lang="en-GB" altLang="en-US" i="1" dirty="0"/>
              <a:t>“…..if we support young people and give them the appropriate tools, they can innovate, they can collaborate and they can have an impact.” </a:t>
            </a:r>
          </a:p>
        </p:txBody>
      </p:sp>
      <p:sp>
        <p:nvSpPr>
          <p:cNvPr id="3" name="Title 2"/>
          <p:cNvSpPr>
            <a:spLocks noGrp="1"/>
          </p:cNvSpPr>
          <p:nvPr>
            <p:ph type="title"/>
          </p:nvPr>
        </p:nvSpPr>
        <p:spPr/>
        <p:txBody>
          <a:bodyPr>
            <a:normAutofit fontScale="90000"/>
          </a:bodyPr>
          <a:lstStyle/>
          <a:p>
            <a:r>
              <a:rPr lang="en-GB" b="1" dirty="0"/>
              <a:t>Why involve young people in </a:t>
            </a:r>
            <a:r>
              <a:rPr lang="en-GB" b="1" dirty="0" smtClean="0"/>
              <a:t>research</a:t>
            </a:r>
            <a:endParaRPr lang="en-GB" b="1" dirty="0"/>
          </a:p>
        </p:txBody>
      </p:sp>
    </p:spTree>
    <p:extLst>
      <p:ext uri="{BB962C8B-B14F-4D97-AF65-F5344CB8AC3E}">
        <p14:creationId xmlns:p14="http://schemas.microsoft.com/office/powerpoint/2010/main" val="323141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37" name="Content Placeholder 36"/>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628772" y="1850415"/>
            <a:ext cx="7660918" cy="4397985"/>
          </a:xfrm>
          <a:prstGeom prst="rect">
            <a:avLst/>
          </a:prstGeom>
        </p:spPr>
      </p:pic>
    </p:spTree>
    <p:extLst>
      <p:ext uri="{BB962C8B-B14F-4D97-AF65-F5344CB8AC3E}">
        <p14:creationId xmlns:p14="http://schemas.microsoft.com/office/powerpoint/2010/main" val="3742501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a:bodyPr>
          <a:lstStyle/>
          <a:p>
            <a:r>
              <a:rPr lang="en-GB" dirty="0" smtClean="0"/>
              <a:t>DMP – double extension</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1849077"/>
              </p:ext>
            </p:extLst>
          </p:nvPr>
        </p:nvGraphicFramePr>
        <p:xfrm>
          <a:off x="628771" y="1689100"/>
          <a:ext cx="7854828" cy="4686299"/>
        </p:xfrm>
        <a:graphic>
          <a:graphicData uri="http://schemas.openxmlformats.org/drawingml/2006/table">
            <a:tbl>
              <a:tblPr firstRow="1" firstCol="1" bandRow="1">
                <a:tableStyleId>{5C22544A-7EE6-4342-B048-85BDC9FD1C3A}</a:tableStyleId>
              </a:tblPr>
              <a:tblGrid>
                <a:gridCol w="955994">
                  <a:extLst>
                    <a:ext uri="{9D8B030D-6E8A-4147-A177-3AD203B41FA5}">
                      <a16:colId xmlns:a16="http://schemas.microsoft.com/office/drawing/2014/main" val="20000"/>
                    </a:ext>
                  </a:extLst>
                </a:gridCol>
                <a:gridCol w="1791642">
                  <a:extLst>
                    <a:ext uri="{9D8B030D-6E8A-4147-A177-3AD203B41FA5}">
                      <a16:colId xmlns:a16="http://schemas.microsoft.com/office/drawing/2014/main" val="20001"/>
                    </a:ext>
                  </a:extLst>
                </a:gridCol>
                <a:gridCol w="2553596">
                  <a:extLst>
                    <a:ext uri="{9D8B030D-6E8A-4147-A177-3AD203B41FA5}">
                      <a16:colId xmlns:a16="http://schemas.microsoft.com/office/drawing/2014/main" val="20002"/>
                    </a:ext>
                  </a:extLst>
                </a:gridCol>
                <a:gridCol w="2553596">
                  <a:extLst>
                    <a:ext uri="{9D8B030D-6E8A-4147-A177-3AD203B41FA5}">
                      <a16:colId xmlns:a16="http://schemas.microsoft.com/office/drawing/2014/main" val="20003"/>
                    </a:ext>
                  </a:extLst>
                </a:gridCol>
              </a:tblGrid>
              <a:tr h="360484">
                <a:tc>
                  <a:txBody>
                    <a:bodyPr/>
                    <a:lstStyle/>
                    <a:p>
                      <a:pPr algn="ctr">
                        <a:lnSpc>
                          <a:spcPct val="115000"/>
                        </a:lnSpc>
                        <a:spcAft>
                          <a:spcPts val="0"/>
                        </a:spcAft>
                      </a:pPr>
                      <a:r>
                        <a:rPr lang="en-GB" sz="800">
                          <a:effectLst/>
                        </a:rPr>
                        <a:t>Quadrant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gridSpan="3">
                  <a:txBody>
                    <a:bodyPr/>
                    <a:lstStyle/>
                    <a:p>
                      <a:pPr algn="ctr">
                        <a:lnSpc>
                          <a:spcPct val="115000"/>
                        </a:lnSpc>
                        <a:spcAft>
                          <a:spcPts val="0"/>
                        </a:spcAft>
                      </a:pPr>
                      <a:r>
                        <a:rPr lang="en-GB" sz="800">
                          <a:effectLst/>
                        </a:rPr>
                        <a:t>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40727">
                <a:tc rowSpan="2">
                  <a:txBody>
                    <a:bodyPr/>
                    <a:lstStyle/>
                    <a:p>
                      <a:pPr algn="ctr">
                        <a:lnSpc>
                          <a:spcPct val="115000"/>
                        </a:lnSpc>
                        <a:spcAft>
                          <a:spcPts val="0"/>
                        </a:spcAft>
                      </a:pPr>
                      <a:r>
                        <a:rPr lang="en-GB" sz="800">
                          <a:effectLst/>
                        </a:rPr>
                        <a:t>Quadrant 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Adults are the experts who initiate the activity and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A1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initiate the activity and adults are viewed as the experts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1"/>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A2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are viewed as the expert and adults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2"/>
                  </a:ext>
                </a:extLst>
              </a:tr>
              <a:tr h="540727">
                <a:tc rowSpan="2">
                  <a:txBody>
                    <a:bodyPr/>
                    <a:lstStyle/>
                    <a:p>
                      <a:pPr algn="ctr">
                        <a:lnSpc>
                          <a:spcPct val="115000"/>
                        </a:lnSpc>
                        <a:spcAft>
                          <a:spcPts val="0"/>
                        </a:spcAft>
                      </a:pPr>
                      <a:r>
                        <a:rPr lang="en-GB" sz="800">
                          <a:effectLst/>
                        </a:rPr>
                        <a:t>Quadrant B</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dirty="0">
                          <a:effectLst/>
                        </a:rPr>
                        <a:t>Young researchers have the ideas and they initiate the activity while adults make the decisions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B1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have the ideas while adults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3"/>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B2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have the ideas and they initiate the 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4"/>
                  </a:ext>
                </a:extLst>
              </a:tr>
              <a:tr h="360484">
                <a:tc rowSpan="2">
                  <a:txBody>
                    <a:bodyPr/>
                    <a:lstStyle/>
                    <a:p>
                      <a:pPr algn="ctr">
                        <a:lnSpc>
                          <a:spcPct val="115000"/>
                        </a:lnSpc>
                        <a:spcAft>
                          <a:spcPts val="0"/>
                        </a:spcAft>
                      </a:pPr>
                      <a:r>
                        <a:rPr lang="en-GB" sz="800">
                          <a:effectLst/>
                        </a:rPr>
                        <a:t>Quadrant C</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Adults have the ideas and they initiate the activity while young researchers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C1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have the ideas and they initiate the 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5"/>
                  </a:ext>
                </a:extLst>
              </a:tr>
              <a:tr h="720969">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C2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Adults have the ideas while young researchers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6"/>
                  </a:ext>
                </a:extLst>
              </a:tr>
              <a:tr h="540727">
                <a:tc rowSpan="2">
                  <a:txBody>
                    <a:bodyPr/>
                    <a:lstStyle/>
                    <a:p>
                      <a:pPr algn="ctr">
                        <a:lnSpc>
                          <a:spcPct val="115000"/>
                        </a:lnSpc>
                        <a:spcAft>
                          <a:spcPts val="0"/>
                        </a:spcAft>
                      </a:pPr>
                      <a:r>
                        <a:rPr lang="en-GB" sz="800">
                          <a:effectLst/>
                        </a:rPr>
                        <a:t>Quadrant 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rowSpan="2">
                  <a:txBody>
                    <a:bodyPr/>
                    <a:lstStyle/>
                    <a:p>
                      <a:pPr algn="l">
                        <a:lnSpc>
                          <a:spcPct val="115000"/>
                        </a:lnSpc>
                        <a:spcAft>
                          <a:spcPts val="0"/>
                        </a:spcAft>
                      </a:pPr>
                      <a:r>
                        <a:rPr lang="en-GB" sz="800">
                          <a:effectLst/>
                        </a:rPr>
                        <a:t>Young researchers are the experts who initiate the activity and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Quadrant D1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a:effectLst/>
                        </a:rPr>
                        <a:t>Young researchers are viewed as the experts and they make the decisions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7"/>
                  </a:ext>
                </a:extLst>
              </a:tr>
              <a:tr h="540727">
                <a:tc vMerge="1">
                  <a:txBody>
                    <a:bodyPr/>
                    <a:lstStyle/>
                    <a:p>
                      <a:endParaRPr lang="en-GB"/>
                    </a:p>
                  </a:txBody>
                  <a:tcPr/>
                </a:tc>
                <a:tc vMerge="1">
                  <a:txBody>
                    <a:bodyPr/>
                    <a:lstStyle/>
                    <a:p>
                      <a:endParaRPr lang="en-GB"/>
                    </a:p>
                  </a:txBody>
                  <a:tcPr/>
                </a:tc>
                <a:tc>
                  <a:txBody>
                    <a:bodyPr/>
                    <a:lstStyle/>
                    <a:p>
                      <a:pPr algn="l">
                        <a:lnSpc>
                          <a:spcPct val="115000"/>
                        </a:lnSpc>
                        <a:spcAft>
                          <a:spcPts val="0"/>
                        </a:spcAft>
                      </a:pPr>
                      <a:r>
                        <a:rPr lang="en-GB" sz="800">
                          <a:effectLst/>
                        </a:rPr>
                        <a:t>Quadrant D2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tc>
                  <a:txBody>
                    <a:bodyPr/>
                    <a:lstStyle/>
                    <a:p>
                      <a:pPr algn="l">
                        <a:lnSpc>
                          <a:spcPct val="115000"/>
                        </a:lnSpc>
                        <a:spcAft>
                          <a:spcPts val="0"/>
                        </a:spcAft>
                      </a:pPr>
                      <a:r>
                        <a:rPr lang="en-GB" sz="800" dirty="0">
                          <a:effectLst/>
                        </a:rPr>
                        <a:t>Young researchers initiate the activity and they are viewed as the experts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021" marR="50021"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3651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772" y="888134"/>
            <a:ext cx="7660918" cy="962281"/>
          </a:xfrm>
        </p:spPr>
        <p:txBody>
          <a:bodyPr>
            <a:normAutofit fontScale="90000"/>
          </a:bodyPr>
          <a:lstStyle/>
          <a:p>
            <a:r>
              <a:rPr lang="en-GB" dirty="0" smtClean="0"/>
              <a:t>Co-Produced Anti-Bullying Strategy</a:t>
            </a:r>
            <a:endParaRPr lang="en-GB" dirty="0"/>
          </a:p>
        </p:txBody>
      </p:sp>
      <p:sp>
        <p:nvSpPr>
          <p:cNvPr id="5" name="Content Placeholder 1"/>
          <p:cNvSpPr txBox="1">
            <a:spLocks/>
          </p:cNvSpPr>
          <p:nvPr/>
        </p:nvSpPr>
        <p:spPr>
          <a:xfrm>
            <a:off x="4829533" y="2339246"/>
            <a:ext cx="4314467" cy="3656106"/>
          </a:xfrm>
          <a:prstGeom prst="rect">
            <a:avLst/>
          </a:prstGeom>
        </p:spPr>
        <p:txBody>
          <a:bodyPr vert="horz" lIns="91440" tIns="45720" rIns="91440" bIns="45720" rtlCol="0">
            <a:normAutofit/>
          </a:bodyPr>
          <a:lstStyle>
            <a:lvl1pPr marL="228594" indent="-228594" algn="l" defTabSz="914377" rtl="0" eaLnBrk="1" latinLnBrk="0" hangingPunct="1">
              <a:lnSpc>
                <a:spcPct val="100000"/>
              </a:lnSpc>
              <a:spcBef>
                <a:spcPts val="6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100000"/>
              </a:lnSpc>
              <a:spcBef>
                <a:spcPts val="500"/>
              </a:spcBef>
              <a:buFont typeface="Arial" panose="020B0604020202020204" pitchFamily="34" charset="0"/>
              <a:buChar char="•"/>
              <a:defRPr sz="3000" kern="1200">
                <a:solidFill>
                  <a:srgbClr val="003366"/>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100000"/>
              </a:lnSpc>
              <a:spcBef>
                <a:spcPts val="500"/>
              </a:spcBef>
              <a:buFont typeface="Arial" panose="020B0604020202020204" pitchFamily="34" charset="0"/>
              <a:buChar char="•"/>
              <a:defRPr sz="2600" kern="1200">
                <a:solidFill>
                  <a:srgbClr val="003366"/>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100000"/>
              </a:lnSpc>
              <a:spcBef>
                <a:spcPts val="500"/>
              </a:spcBef>
              <a:buFont typeface="Arial" panose="020B0604020202020204" pitchFamily="34" charset="0"/>
              <a:buChar char="•"/>
              <a:defRPr sz="2200" kern="1200">
                <a:solidFill>
                  <a:srgbClr val="003366"/>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10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pic>
        <p:nvPicPr>
          <p:cNvPr id="6" name="Content Placeholder 5"/>
          <p:cNvPicPr>
            <a:picLocks noGrp="1" noChangeAspect="1"/>
          </p:cNvPicPr>
          <p:nvPr>
            <p:ph idx="1"/>
          </p:nvPr>
        </p:nvPicPr>
        <p:blipFill>
          <a:blip r:embed="rId3"/>
          <a:stretch>
            <a:fillRect/>
          </a:stretch>
        </p:blipFill>
        <p:spPr>
          <a:xfrm>
            <a:off x="459019" y="2070100"/>
            <a:ext cx="8544116" cy="4241799"/>
          </a:xfrm>
          <a:prstGeom prst="rect">
            <a:avLst/>
          </a:prstGeom>
        </p:spPr>
      </p:pic>
    </p:spTree>
    <p:extLst>
      <p:ext uri="{BB962C8B-B14F-4D97-AF65-F5344CB8AC3E}">
        <p14:creationId xmlns:p14="http://schemas.microsoft.com/office/powerpoint/2010/main" val="3024075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altLang="en-US" i="1" dirty="0"/>
              <a:t>The only people who can tell you what it’s like to be a child or young person is us so listen to what we have to say.” </a:t>
            </a:r>
            <a:r>
              <a:rPr lang="en-GB" altLang="en-US" dirty="0"/>
              <a:t>(R.TYP).</a:t>
            </a:r>
          </a:p>
          <a:p>
            <a:r>
              <a:rPr lang="en-GB" altLang="en-US" i="1" dirty="0"/>
              <a:t>“We have learnt lots of new skills—not only research skills and data collection methods but understanding that everybody can join in even if they have a disability</a:t>
            </a:r>
            <a:r>
              <a:rPr lang="en-GB" altLang="en-US" dirty="0"/>
              <a:t>.” (R.TYP)</a:t>
            </a:r>
          </a:p>
          <a:p>
            <a:r>
              <a:rPr lang="en-GB" altLang="en-US" i="1" dirty="0"/>
              <a:t>“We were given lots of opportunities to give our input but sometimes we chose not to because we </a:t>
            </a:r>
            <a:r>
              <a:rPr lang="en-GB" altLang="en-US" i="1" dirty="0" err="1"/>
              <a:t>didn‟t</a:t>
            </a:r>
            <a:r>
              <a:rPr lang="en-GB" altLang="en-US" i="1" dirty="0"/>
              <a:t> have the time</a:t>
            </a:r>
            <a:r>
              <a:rPr lang="en-GB" altLang="en-US" dirty="0"/>
              <a:t>. (PEAR)</a:t>
            </a:r>
          </a:p>
          <a:p>
            <a:r>
              <a:rPr lang="en-GB" altLang="en-US" dirty="0"/>
              <a:t>“</a:t>
            </a:r>
            <a:r>
              <a:rPr lang="en-GB" altLang="en-US" i="1" dirty="0"/>
              <a:t>I’ve learnt a lot about research. I’ve also learnt to respect researchers and the work they do. It’s so difficult to get people to participate in things like questionnaires</a:t>
            </a:r>
            <a:r>
              <a:rPr lang="en-GB" altLang="en-US" dirty="0"/>
              <a:t>” (R4U)</a:t>
            </a:r>
          </a:p>
          <a:p>
            <a:endParaRPr lang="en-GB" altLang="en-US" i="1" dirty="0"/>
          </a:p>
        </p:txBody>
      </p:sp>
      <p:sp>
        <p:nvSpPr>
          <p:cNvPr id="3" name="Title 2"/>
          <p:cNvSpPr>
            <a:spLocks noGrp="1"/>
          </p:cNvSpPr>
          <p:nvPr>
            <p:ph type="title"/>
          </p:nvPr>
        </p:nvSpPr>
        <p:spPr>
          <a:xfrm>
            <a:off x="854433" y="1242031"/>
            <a:ext cx="8042432" cy="962281"/>
          </a:xfrm>
        </p:spPr>
        <p:txBody>
          <a:bodyPr>
            <a:normAutofit fontScale="90000"/>
          </a:bodyPr>
          <a:lstStyle/>
          <a:p>
            <a:r>
              <a:rPr lang="en-GB" altLang="en-US" dirty="0"/>
              <a:t>Outcomes as reported by young people themselves</a:t>
            </a:r>
            <a:endParaRPr lang="en-GB" dirty="0"/>
          </a:p>
        </p:txBody>
      </p:sp>
    </p:spTree>
    <p:extLst>
      <p:ext uri="{BB962C8B-B14F-4D97-AF65-F5344CB8AC3E}">
        <p14:creationId xmlns:p14="http://schemas.microsoft.com/office/powerpoint/2010/main" val="17035219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63138" y="2440524"/>
            <a:ext cx="8383979" cy="2387600"/>
          </a:xfrm>
        </p:spPr>
        <p:txBody>
          <a:bodyPr>
            <a:normAutofit fontScale="90000"/>
          </a:bodyPr>
          <a:lstStyle/>
          <a:p>
            <a:pPr algn="ctr"/>
            <a:r>
              <a:rPr lang="en-GB" altLang="en-US" dirty="0" smtClean="0"/>
              <a:t>Some ‘hands-on’ examples from our training</a:t>
            </a:r>
            <a:endParaRPr lang="en-GB" dirty="0"/>
          </a:p>
        </p:txBody>
      </p:sp>
    </p:spTree>
    <p:extLst>
      <p:ext uri="{BB962C8B-B14F-4D97-AF65-F5344CB8AC3E}">
        <p14:creationId xmlns:p14="http://schemas.microsoft.com/office/powerpoint/2010/main" val="2516704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383" y="1666240"/>
            <a:ext cx="8758417" cy="5191760"/>
          </a:xfrm>
        </p:spPr>
        <p:txBody>
          <a:bodyPr>
            <a:normAutofit fontScale="47500" lnSpcReduction="20000"/>
          </a:bodyPr>
          <a:lstStyle/>
          <a:p>
            <a:pPr marL="0" indent="0">
              <a:buNone/>
            </a:pPr>
            <a:r>
              <a:rPr lang="en-GB" dirty="0"/>
              <a:t>Burr, V., 2003. </a:t>
            </a:r>
            <a:r>
              <a:rPr lang="en-GB" i="1" dirty="0"/>
              <a:t>Social Constructionism</a:t>
            </a:r>
            <a:r>
              <a:rPr lang="en-GB" dirty="0"/>
              <a:t>, 2</a:t>
            </a:r>
            <a:r>
              <a:rPr lang="en-GB" baseline="30000" dirty="0"/>
              <a:t>nd</a:t>
            </a:r>
            <a:r>
              <a:rPr lang="en-GB" dirty="0"/>
              <a:t> ed. London: Routledge. </a:t>
            </a:r>
          </a:p>
          <a:p>
            <a:pPr marL="0" indent="0">
              <a:buNone/>
            </a:pPr>
            <a:r>
              <a:rPr lang="en-GB" dirty="0" err="1"/>
              <a:t>Gergen</a:t>
            </a:r>
            <a:r>
              <a:rPr lang="en-GB" dirty="0"/>
              <a:t>, K.J., and </a:t>
            </a:r>
            <a:r>
              <a:rPr lang="en-GB" dirty="0" err="1"/>
              <a:t>Gergen</a:t>
            </a:r>
            <a:r>
              <a:rPr lang="en-GB" dirty="0"/>
              <a:t>, M.M., 2008. Social Construction and Research as Action. In: P. Reason, and H. Bradbury, 2</a:t>
            </a:r>
            <a:r>
              <a:rPr lang="en-GB" baseline="30000" dirty="0"/>
              <a:t>nd</a:t>
            </a:r>
            <a:r>
              <a:rPr lang="en-GB" dirty="0"/>
              <a:t> ed. </a:t>
            </a:r>
            <a:r>
              <a:rPr lang="en-GB" i="1" dirty="0"/>
              <a:t>The Sage Handbook of Action Research: Participative Inquiry and Practice</a:t>
            </a:r>
            <a:r>
              <a:rPr lang="en-GB" dirty="0"/>
              <a:t>. London: Sage, pp.159-171</a:t>
            </a:r>
          </a:p>
          <a:p>
            <a:pPr marL="0" indent="0">
              <a:buNone/>
            </a:pPr>
            <a:r>
              <a:rPr lang="en-GB" dirty="0"/>
              <a:t>Horton, P., 2011. School Bullying and Social and Moral Orders. </a:t>
            </a:r>
            <a:r>
              <a:rPr lang="en-GB" i="1" dirty="0"/>
              <a:t>Children and Society</a:t>
            </a:r>
            <a:r>
              <a:rPr lang="en-GB" dirty="0"/>
              <a:t>, 25, pp. 268-277.</a:t>
            </a:r>
          </a:p>
          <a:p>
            <a:pPr marL="0" indent="0">
              <a:buNone/>
            </a:pPr>
            <a:r>
              <a:rPr lang="en-GB" dirty="0"/>
              <a:t>Mannion, G., 2007. Going Spatial, Going Relational: Why ‘‘listening to children’’ and children’s participation needs reframing. </a:t>
            </a:r>
            <a:r>
              <a:rPr lang="en-GB" i="1" dirty="0"/>
              <a:t>Discourse: studies in the cultural politics of education,</a:t>
            </a:r>
            <a:r>
              <a:rPr lang="en-GB" dirty="0"/>
              <a:t> 28(3), pp. 405-420. </a:t>
            </a:r>
          </a:p>
          <a:p>
            <a:pPr marL="0" indent="0">
              <a:buNone/>
            </a:pPr>
            <a:r>
              <a:rPr lang="en-GB" dirty="0"/>
              <a:t>Moules, T., and O'Brien, N., 2012. Participation in perspective: reflections from research projects. </a:t>
            </a:r>
            <a:r>
              <a:rPr lang="en-GB" i="1" dirty="0"/>
              <a:t>Nurse Researcher, </a:t>
            </a:r>
            <a:r>
              <a:rPr lang="en-GB" dirty="0"/>
              <a:t>19(2), pp.17-22.</a:t>
            </a:r>
          </a:p>
          <a:p>
            <a:pPr marL="0" indent="0">
              <a:buNone/>
            </a:pPr>
            <a:r>
              <a:rPr lang="en-GB" dirty="0"/>
              <a:t>O’Brien, N., Moules, T., and Munn-Giddings, C. 2018. Negotiating the research space between young people and adults in a PAR study exploring school bullying. In M. Torronen., C. Munn-Giddings, C., and L. Tarkiainen (</a:t>
            </a:r>
            <a:r>
              <a:rPr lang="en-GB" dirty="0" err="1"/>
              <a:t>eds</a:t>
            </a:r>
            <a:r>
              <a:rPr lang="en-GB" dirty="0"/>
              <a:t>), </a:t>
            </a:r>
            <a:r>
              <a:rPr lang="en-GB" i="1" dirty="0"/>
              <a:t>Reciprocal Relationships and Well-Being: Implications for Social Work and Social Policy.</a:t>
            </a:r>
            <a:r>
              <a:rPr lang="en-GB" dirty="0"/>
              <a:t> Oxon: Routledge. Pp. 160-175.</a:t>
            </a:r>
          </a:p>
          <a:p>
            <a:pPr marL="0" indent="0">
              <a:buNone/>
            </a:pPr>
            <a:r>
              <a:rPr lang="en-GB" dirty="0"/>
              <a:t>O’Brien, N., Munn-Giddings, C. and Moules, T., 2018. The repercussions of reporting bullying: some experiences of students at an independent secondary school. </a:t>
            </a:r>
            <a:r>
              <a:rPr lang="en-GB" i="1" dirty="0"/>
              <a:t>Pastoral Care in Education</a:t>
            </a:r>
            <a:r>
              <a:rPr lang="en-GB" dirty="0"/>
              <a:t>, pp.1-15.</a:t>
            </a:r>
          </a:p>
          <a:p>
            <a:pPr marL="0" indent="0">
              <a:buNone/>
            </a:pPr>
            <a:r>
              <a:rPr lang="en-GB" dirty="0"/>
              <a:t>Reason, P., and Bradbury, H., 2008. Concluding Reflections: Whither Action Research? In: P. Reason, and H. Bradbury, eds. </a:t>
            </a:r>
            <a:r>
              <a:rPr lang="en-GB" i="1" dirty="0"/>
              <a:t>The Sage Handbook of Action Research: Participative Inquiry and Practice</a:t>
            </a:r>
            <a:r>
              <a:rPr lang="en-GB" dirty="0"/>
              <a:t>. 2</a:t>
            </a:r>
            <a:r>
              <a:rPr lang="en-GB" baseline="30000" dirty="0"/>
              <a:t>nd</a:t>
            </a:r>
            <a:r>
              <a:rPr lang="en-GB" dirty="0"/>
              <a:t> ed. Thousand Oaks, CA: Sage, pp. 695-707.</a:t>
            </a:r>
          </a:p>
          <a:p>
            <a:pPr marL="0" indent="0">
              <a:buNone/>
            </a:pPr>
            <a:r>
              <a:rPr lang="en-GB" dirty="0"/>
              <a:t>Schott, R.M and </a:t>
            </a:r>
            <a:r>
              <a:rPr lang="en-GB" dirty="0" err="1"/>
              <a:t>Sondergaard</a:t>
            </a:r>
            <a:r>
              <a:rPr lang="en-GB" dirty="0"/>
              <a:t>, D.M. 2014. Introduction: new approaches to school bullying. In R.M. Schott, and D.M. </a:t>
            </a:r>
            <a:r>
              <a:rPr lang="en-GB" dirty="0" err="1"/>
              <a:t>Sondergaard</a:t>
            </a:r>
            <a:r>
              <a:rPr lang="en-GB" dirty="0"/>
              <a:t>, </a:t>
            </a:r>
            <a:r>
              <a:rPr lang="en-GB" dirty="0" err="1"/>
              <a:t>eds</a:t>
            </a:r>
            <a:r>
              <a:rPr lang="en-GB" dirty="0"/>
              <a:t>, </a:t>
            </a:r>
            <a:r>
              <a:rPr lang="en-GB" i="1" dirty="0"/>
              <a:t>School Bullying: New Theories in Context</a:t>
            </a:r>
            <a:r>
              <a:rPr lang="en-GB" dirty="0"/>
              <a:t>, Massachusetts: Cambridge University Press, pp. 1-17.</a:t>
            </a:r>
          </a:p>
          <a:p>
            <a:pPr marL="0" indent="0">
              <a:buNone/>
            </a:pPr>
            <a:r>
              <a:rPr lang="en-GB" dirty="0"/>
              <a:t> </a:t>
            </a:r>
          </a:p>
          <a:p>
            <a:pPr marL="0" indent="0">
              <a:buNone/>
            </a:pPr>
            <a:endParaRPr lang="en-GB" altLang="en-US" i="1" dirty="0"/>
          </a:p>
        </p:txBody>
      </p:sp>
      <p:sp>
        <p:nvSpPr>
          <p:cNvPr id="3" name="Title 2"/>
          <p:cNvSpPr>
            <a:spLocks noGrp="1"/>
          </p:cNvSpPr>
          <p:nvPr>
            <p:ph type="title"/>
          </p:nvPr>
        </p:nvSpPr>
        <p:spPr>
          <a:xfrm>
            <a:off x="406400" y="866519"/>
            <a:ext cx="8042432" cy="962281"/>
          </a:xfrm>
        </p:spPr>
        <p:txBody>
          <a:bodyPr>
            <a:normAutofit/>
          </a:bodyPr>
          <a:lstStyle/>
          <a:p>
            <a:r>
              <a:rPr lang="en-GB" altLang="en-US" dirty="0" smtClean="0"/>
              <a:t>References</a:t>
            </a:r>
            <a:endParaRPr lang="en-GB" dirty="0"/>
          </a:p>
        </p:txBody>
      </p:sp>
    </p:spTree>
    <p:extLst>
      <p:ext uri="{BB962C8B-B14F-4D97-AF65-F5344CB8AC3E}">
        <p14:creationId xmlns:p14="http://schemas.microsoft.com/office/powerpoint/2010/main" val="2643133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01732" y="1840674"/>
            <a:ext cx="8001000" cy="1021277"/>
          </a:xfrm>
        </p:spPr>
        <p:txBody>
          <a:bodyPr>
            <a:normAutofit/>
          </a:bodyPr>
          <a:lstStyle/>
          <a:p>
            <a:pPr algn="ctr"/>
            <a:r>
              <a:rPr lang="en-GB" altLang="en-US" dirty="0" smtClean="0"/>
              <a:t>Contact details</a:t>
            </a:r>
            <a:endParaRPr lang="en-GB" dirty="0"/>
          </a:p>
        </p:txBody>
      </p:sp>
      <p:sp>
        <p:nvSpPr>
          <p:cNvPr id="2" name="Rectangle 1"/>
          <p:cNvSpPr/>
          <p:nvPr/>
        </p:nvSpPr>
        <p:spPr>
          <a:xfrm>
            <a:off x="501732" y="3569601"/>
            <a:ext cx="4572000" cy="2893100"/>
          </a:xfrm>
          <a:prstGeom prst="rect">
            <a:avLst/>
          </a:prstGeom>
        </p:spPr>
        <p:txBody>
          <a:bodyPr>
            <a:spAutoFit/>
          </a:bodyPr>
          <a:lstStyle/>
          <a:p>
            <a:r>
              <a:rPr lang="en-GB" sz="2000" b="1" dirty="0"/>
              <a:t>Dr Niamh O’Brien</a:t>
            </a:r>
          </a:p>
          <a:p>
            <a:r>
              <a:rPr lang="en-GB" b="1" dirty="0"/>
              <a:t>Senior Research Fellow</a:t>
            </a:r>
          </a:p>
          <a:p>
            <a:r>
              <a:rPr lang="en-GB" b="1" dirty="0"/>
              <a:t>Faculty of Health Social Care and Education</a:t>
            </a:r>
          </a:p>
          <a:p>
            <a:r>
              <a:rPr lang="en-GB" b="1" dirty="0"/>
              <a:t>Anglia Ruskin University</a:t>
            </a:r>
          </a:p>
          <a:p>
            <a:r>
              <a:rPr lang="en-GB" b="1" dirty="0" smtClean="0"/>
              <a:t>Chelmsford</a:t>
            </a:r>
          </a:p>
          <a:p>
            <a:r>
              <a:rPr lang="en-GB" b="1" dirty="0" smtClean="0"/>
              <a:t>CM3 3DJ</a:t>
            </a:r>
          </a:p>
          <a:p>
            <a:endParaRPr lang="en-GB" b="1" dirty="0"/>
          </a:p>
          <a:p>
            <a:r>
              <a:rPr lang="en-GB" b="1" dirty="0" smtClean="0"/>
              <a:t>Email: </a:t>
            </a:r>
            <a:r>
              <a:rPr lang="en-GB" b="1" dirty="0" smtClean="0">
                <a:hlinkClick r:id="rId3"/>
              </a:rPr>
              <a:t>Niamh.obrien@anglia.ac.uk</a:t>
            </a:r>
            <a:endParaRPr lang="en-GB" b="1" dirty="0" smtClean="0"/>
          </a:p>
          <a:p>
            <a:r>
              <a:rPr lang="en-GB" b="1" dirty="0" smtClean="0"/>
              <a:t>Phone: 0044 (0) 1245 684197</a:t>
            </a:r>
            <a:endParaRPr lang="en-GB" b="1" dirty="0"/>
          </a:p>
          <a:p>
            <a:r>
              <a:rPr lang="en-GB" b="1" dirty="0"/>
              <a:t>Twitter: @NiamhOB2</a:t>
            </a:r>
          </a:p>
        </p:txBody>
      </p:sp>
    </p:spTree>
    <p:extLst>
      <p:ext uri="{BB962C8B-B14F-4D97-AF65-F5344CB8AC3E}">
        <p14:creationId xmlns:p14="http://schemas.microsoft.com/office/powerpoint/2010/main" val="2877180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defRPr/>
            </a:pPr>
            <a:r>
              <a:rPr lang="en-GB" dirty="0" smtClean="0"/>
              <a:t>Young people </a:t>
            </a:r>
            <a:r>
              <a:rPr lang="en-GB" dirty="0"/>
              <a:t>as commissioners </a:t>
            </a:r>
            <a:r>
              <a:rPr lang="en-GB" dirty="0" smtClean="0"/>
              <a:t>–PEAR project</a:t>
            </a:r>
            <a:endParaRPr lang="en-GB" dirty="0"/>
          </a:p>
          <a:p>
            <a:pPr marL="0" indent="0">
              <a:buNone/>
              <a:defRPr/>
            </a:pPr>
            <a:endParaRPr lang="en-GB" altLang="en-US" dirty="0"/>
          </a:p>
          <a:p>
            <a:pPr>
              <a:defRPr/>
            </a:pPr>
            <a:r>
              <a:rPr lang="en-GB" dirty="0"/>
              <a:t>Young people as </a:t>
            </a:r>
            <a:r>
              <a:rPr lang="en-GB" dirty="0" smtClean="0"/>
              <a:t>co-researchers </a:t>
            </a:r>
            <a:r>
              <a:rPr lang="en-GB" dirty="0"/>
              <a:t>– </a:t>
            </a:r>
            <a:r>
              <a:rPr lang="en-GB" dirty="0" smtClean="0"/>
              <a:t>Exploring bullying at their school</a:t>
            </a:r>
            <a:endParaRPr lang="en-GB" dirty="0"/>
          </a:p>
          <a:p>
            <a:pPr marL="0" indent="0">
              <a:buNone/>
              <a:defRPr/>
            </a:pPr>
            <a:endParaRPr lang="en-GB" dirty="0"/>
          </a:p>
          <a:p>
            <a:pPr>
              <a:defRPr/>
            </a:pPr>
            <a:r>
              <a:rPr lang="en-GB" dirty="0"/>
              <a:t>Young people</a:t>
            </a:r>
            <a:r>
              <a:rPr lang="en-GB" altLang="en-US" dirty="0" smtClean="0"/>
              <a:t> </a:t>
            </a:r>
            <a:r>
              <a:rPr lang="en-GB" altLang="en-US" dirty="0"/>
              <a:t>as data sources – Young </a:t>
            </a:r>
            <a:r>
              <a:rPr lang="en-GB" altLang="en-US" dirty="0" smtClean="0"/>
              <a:t>people who self-exclude from school due to severe bullying </a:t>
            </a:r>
            <a:endParaRPr lang="en-GB" altLang="en-US" dirty="0"/>
          </a:p>
          <a:p>
            <a:pPr>
              <a:defRPr/>
            </a:pPr>
            <a:endParaRPr lang="en-GB" dirty="0"/>
          </a:p>
          <a:p>
            <a:endParaRPr lang="en-GB" altLang="en-US" i="1" dirty="0"/>
          </a:p>
        </p:txBody>
      </p:sp>
      <p:sp>
        <p:nvSpPr>
          <p:cNvPr id="3" name="Title 2"/>
          <p:cNvSpPr>
            <a:spLocks noGrp="1"/>
          </p:cNvSpPr>
          <p:nvPr>
            <p:ph type="title"/>
          </p:nvPr>
        </p:nvSpPr>
        <p:spPr>
          <a:xfrm>
            <a:off x="854433" y="1242031"/>
            <a:ext cx="8042432" cy="962281"/>
          </a:xfrm>
        </p:spPr>
        <p:txBody>
          <a:bodyPr>
            <a:normAutofit/>
          </a:bodyPr>
          <a:lstStyle/>
          <a:p>
            <a:r>
              <a:rPr lang="en-GB" altLang="en-US" b="1" dirty="0" smtClean="0"/>
              <a:t>Young </a:t>
            </a:r>
            <a:r>
              <a:rPr lang="en-GB" altLang="en-US" b="1" dirty="0"/>
              <a:t>People and Research </a:t>
            </a:r>
            <a:endParaRPr lang="en-GB" b="1" dirty="0"/>
          </a:p>
        </p:txBody>
      </p:sp>
    </p:spTree>
    <p:extLst>
      <p:ext uri="{BB962C8B-B14F-4D97-AF65-F5344CB8AC3E}">
        <p14:creationId xmlns:p14="http://schemas.microsoft.com/office/powerpoint/2010/main" val="249986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subTitle" idx="1"/>
          </p:nvPr>
        </p:nvSpPr>
        <p:spPr/>
        <p:txBody>
          <a:bodyPr>
            <a:normAutofit/>
          </a:bodyPr>
          <a:lstStyle/>
          <a:p>
            <a:r>
              <a:rPr lang="en-GB" dirty="0" smtClean="0"/>
              <a:t>Co-Producing knowledge with young people through Participatory Action Research (PAR)</a:t>
            </a:r>
            <a:endParaRPr lang="en-GB" altLang="en-US" i="1" dirty="0"/>
          </a:p>
        </p:txBody>
      </p:sp>
      <p:sp>
        <p:nvSpPr>
          <p:cNvPr id="4" name="Title 3"/>
          <p:cNvSpPr>
            <a:spLocks noGrp="1"/>
          </p:cNvSpPr>
          <p:nvPr>
            <p:ph type="ctrTitle"/>
          </p:nvPr>
        </p:nvSpPr>
        <p:spPr/>
        <p:txBody>
          <a:bodyPr>
            <a:normAutofit fontScale="90000"/>
          </a:bodyPr>
          <a:lstStyle/>
          <a:p>
            <a:pPr marL="0" indent="0"/>
            <a:r>
              <a:rPr lang="en-GB" dirty="0" smtClean="0"/>
              <a:t>Exploring </a:t>
            </a:r>
            <a:r>
              <a:rPr lang="en-GB" dirty="0"/>
              <a:t>bullying in a private day and boarding school</a:t>
            </a:r>
          </a:p>
        </p:txBody>
      </p:sp>
    </p:spTree>
    <p:extLst>
      <p:ext uri="{BB962C8B-B14F-4D97-AF65-F5344CB8AC3E}">
        <p14:creationId xmlns:p14="http://schemas.microsoft.com/office/powerpoint/2010/main" val="942783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r>
              <a:rPr lang="en-GB" dirty="0"/>
              <a:t>Based in the East of England: </a:t>
            </a:r>
            <a:r>
              <a:rPr lang="en-GB" i="1" dirty="0"/>
              <a:t>The Olive Tree School</a:t>
            </a:r>
          </a:p>
          <a:p>
            <a:pPr marL="457200" indent="-457200"/>
            <a:r>
              <a:rPr lang="en-GB" dirty="0"/>
              <a:t>Large school educating children from reception to sixth form</a:t>
            </a:r>
          </a:p>
          <a:p>
            <a:pPr marL="457200" indent="-457200"/>
            <a:r>
              <a:rPr lang="en-GB" dirty="0"/>
              <a:t>This study was located in the senior school</a:t>
            </a:r>
          </a:p>
          <a:p>
            <a:pPr marL="457200" indent="-457200"/>
            <a:r>
              <a:rPr lang="en-GB" dirty="0"/>
              <a:t>Both boarding and day school provision for boys and girls. </a:t>
            </a:r>
          </a:p>
          <a:p>
            <a:endParaRPr lang="en-GB" dirty="0"/>
          </a:p>
        </p:txBody>
      </p:sp>
      <p:sp>
        <p:nvSpPr>
          <p:cNvPr id="3" name="Title 2"/>
          <p:cNvSpPr>
            <a:spLocks noGrp="1"/>
          </p:cNvSpPr>
          <p:nvPr>
            <p:ph type="title"/>
          </p:nvPr>
        </p:nvSpPr>
        <p:spPr/>
        <p:txBody>
          <a:bodyPr/>
          <a:lstStyle/>
          <a:p>
            <a:r>
              <a:rPr lang="en-GB" b="1" dirty="0"/>
              <a:t>School context</a:t>
            </a:r>
          </a:p>
        </p:txBody>
      </p:sp>
    </p:spTree>
    <p:extLst>
      <p:ext uri="{BB962C8B-B14F-4D97-AF65-F5344CB8AC3E}">
        <p14:creationId xmlns:p14="http://schemas.microsoft.com/office/powerpoint/2010/main" val="343002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354" y="2086709"/>
            <a:ext cx="8393723" cy="4302368"/>
          </a:xfrm>
        </p:spPr>
        <p:txBody>
          <a:bodyPr>
            <a:normAutofit fontScale="92500" lnSpcReduction="20000"/>
          </a:bodyPr>
          <a:lstStyle/>
          <a:p>
            <a:pPr>
              <a:buClr>
                <a:srgbClr val="003366"/>
              </a:buClr>
            </a:pPr>
            <a:r>
              <a:rPr lang="en-GB" dirty="0"/>
              <a:t>Participatory Action Research (PAR) framework rooted in the philosophy of social constructionism. </a:t>
            </a:r>
          </a:p>
          <a:p>
            <a:pPr>
              <a:buClr>
                <a:srgbClr val="003366"/>
              </a:buClr>
            </a:pPr>
            <a:r>
              <a:rPr lang="en-GB" b="1" dirty="0"/>
              <a:t>Social constructionism: </a:t>
            </a:r>
            <a:r>
              <a:rPr lang="en-GB" dirty="0"/>
              <a:t>recognises that knowledge is formed through human relationships rather than individuals on their own </a:t>
            </a:r>
            <a:r>
              <a:rPr lang="en-GB" sz="2400" dirty="0"/>
              <a:t>(Burr, </a:t>
            </a:r>
            <a:r>
              <a:rPr lang="en-GB" sz="2400" dirty="0" smtClean="0"/>
              <a:t>2003</a:t>
            </a:r>
            <a:r>
              <a:rPr lang="en-GB" sz="2400" dirty="0" smtClean="0"/>
              <a:t>; </a:t>
            </a:r>
            <a:r>
              <a:rPr lang="en-GB" sz="2400" dirty="0"/>
              <a:t>Gergen and Gergen, 2008). </a:t>
            </a:r>
          </a:p>
          <a:p>
            <a:pPr>
              <a:buClr>
                <a:srgbClr val="003366"/>
              </a:buClr>
            </a:pPr>
            <a:r>
              <a:rPr lang="en-GB" b="1" dirty="0"/>
              <a:t>PAR: </a:t>
            </a:r>
            <a:r>
              <a:rPr lang="en-GB" dirty="0"/>
              <a:t>“a participatory, democratic process concerned with developing practical knowing in the pursuit of worthwhile human purposes” </a:t>
            </a:r>
            <a:r>
              <a:rPr lang="en-GB" sz="2400" dirty="0"/>
              <a:t>(Reason and Bradbury, 2001:1) </a:t>
            </a:r>
          </a:p>
          <a:p>
            <a:pPr marL="0" indent="0">
              <a:buNone/>
            </a:pPr>
            <a:endParaRPr lang="en-GB" dirty="0"/>
          </a:p>
        </p:txBody>
      </p:sp>
      <p:sp>
        <p:nvSpPr>
          <p:cNvPr id="3" name="Title 2"/>
          <p:cNvSpPr>
            <a:spLocks noGrp="1"/>
          </p:cNvSpPr>
          <p:nvPr>
            <p:ph type="title"/>
          </p:nvPr>
        </p:nvSpPr>
        <p:spPr/>
        <p:txBody>
          <a:bodyPr/>
          <a:lstStyle/>
          <a:p>
            <a:r>
              <a:rPr lang="en-GB" b="1" dirty="0" smtClean="0"/>
              <a:t>Methodology</a:t>
            </a:r>
            <a:endParaRPr lang="en-GB" b="1" dirty="0"/>
          </a:p>
        </p:txBody>
      </p:sp>
    </p:spTree>
    <p:extLst>
      <p:ext uri="{BB962C8B-B14F-4D97-AF65-F5344CB8AC3E}">
        <p14:creationId xmlns:p14="http://schemas.microsoft.com/office/powerpoint/2010/main" val="50590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354" y="2086708"/>
            <a:ext cx="8747385" cy="4682925"/>
          </a:xfrm>
        </p:spPr>
        <p:txBody>
          <a:bodyPr>
            <a:normAutofit fontScale="92500" lnSpcReduction="20000"/>
          </a:bodyPr>
          <a:lstStyle/>
          <a:p>
            <a:r>
              <a:rPr lang="en-GB" dirty="0"/>
              <a:t>S</a:t>
            </a:r>
            <a:r>
              <a:rPr lang="en-GB" dirty="0" smtClean="0"/>
              <a:t>ocial </a:t>
            </a:r>
            <a:r>
              <a:rPr lang="en-GB" dirty="0"/>
              <a:t>construction of bullying and it’s manifestation in groups (Horton, 2011; Schott &amp; </a:t>
            </a:r>
            <a:r>
              <a:rPr lang="en-GB" dirty="0" err="1"/>
              <a:t>Sondergaard</a:t>
            </a:r>
            <a:r>
              <a:rPr lang="en-GB" dirty="0"/>
              <a:t>, 2014</a:t>
            </a:r>
            <a:r>
              <a:rPr lang="en-GB" dirty="0" smtClean="0"/>
              <a:t>)</a:t>
            </a:r>
          </a:p>
          <a:p>
            <a:r>
              <a:rPr lang="en-GB" dirty="0"/>
              <a:t>B</a:t>
            </a:r>
            <a:r>
              <a:rPr lang="en-GB" dirty="0" smtClean="0"/>
              <a:t>ullying </a:t>
            </a:r>
            <a:r>
              <a:rPr lang="en-GB" dirty="0"/>
              <a:t>might be more usefully understood as: </a:t>
            </a:r>
          </a:p>
          <a:p>
            <a:pPr marL="0" indent="0" algn="ctr">
              <a:buNone/>
            </a:pPr>
            <a:r>
              <a:rPr lang="en-GB" i="1" dirty="0" smtClean="0"/>
              <a:t>“…</a:t>
            </a:r>
            <a:r>
              <a:rPr lang="en-GB" i="1" dirty="0"/>
              <a:t>a social phenomenon involving ordinary children in particular situations</a:t>
            </a:r>
            <a:r>
              <a:rPr lang="en-GB" i="1" dirty="0" smtClean="0"/>
              <a:t>.” </a:t>
            </a:r>
            <a:r>
              <a:rPr lang="en-GB" dirty="0"/>
              <a:t>(Horton, </a:t>
            </a:r>
            <a:r>
              <a:rPr lang="en-GB" dirty="0" smtClean="0"/>
              <a:t>2011:269</a:t>
            </a:r>
            <a:r>
              <a:rPr lang="en-GB" dirty="0"/>
              <a:t>)” </a:t>
            </a:r>
            <a:endParaRPr lang="en-GB" dirty="0" smtClean="0"/>
          </a:p>
          <a:p>
            <a:r>
              <a:rPr lang="en-GB" dirty="0"/>
              <a:t>T</a:t>
            </a:r>
            <a:r>
              <a:rPr lang="en-GB" dirty="0" smtClean="0"/>
              <a:t>o </a:t>
            </a:r>
            <a:r>
              <a:rPr lang="en-GB" dirty="0"/>
              <a:t>understand more about bullying as a social construct, there is a need to listen to young people and consider the context in which the bullying has occurred</a:t>
            </a:r>
          </a:p>
          <a:p>
            <a:pPr marL="0" indent="0">
              <a:buNone/>
            </a:pPr>
            <a:endParaRPr lang="en-GB" dirty="0" smtClean="0">
              <a:solidFill>
                <a:schemeClr val="tx1"/>
              </a:solidFill>
            </a:endParaRPr>
          </a:p>
          <a:p>
            <a:pPr marL="0" indent="0">
              <a:buNone/>
            </a:pPr>
            <a:endParaRPr lang="en-GB" dirty="0"/>
          </a:p>
        </p:txBody>
      </p:sp>
      <p:sp>
        <p:nvSpPr>
          <p:cNvPr id="3" name="Title 2"/>
          <p:cNvSpPr>
            <a:spLocks noGrp="1"/>
          </p:cNvSpPr>
          <p:nvPr>
            <p:ph type="title"/>
          </p:nvPr>
        </p:nvSpPr>
        <p:spPr/>
        <p:txBody>
          <a:bodyPr/>
          <a:lstStyle/>
          <a:p>
            <a:r>
              <a:rPr lang="en-GB" b="1" dirty="0" smtClean="0"/>
              <a:t>Theoretical position</a:t>
            </a:r>
            <a:endParaRPr lang="en-GB" b="1" dirty="0"/>
          </a:p>
        </p:txBody>
      </p:sp>
    </p:spTree>
    <p:extLst>
      <p:ext uri="{BB962C8B-B14F-4D97-AF65-F5344CB8AC3E}">
        <p14:creationId xmlns:p14="http://schemas.microsoft.com/office/powerpoint/2010/main" val="55851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902" y="2339246"/>
            <a:ext cx="8179449" cy="3656106"/>
          </a:xfrm>
        </p:spPr>
        <p:txBody>
          <a:bodyPr/>
          <a:lstStyle/>
          <a:p>
            <a:pPr marL="0" indent="0">
              <a:buNone/>
            </a:pPr>
            <a:r>
              <a:rPr lang="en-GB" sz="3600" dirty="0"/>
              <a:t>What do young people in this </a:t>
            </a:r>
            <a:r>
              <a:rPr lang="en-GB" sz="3600" dirty="0" smtClean="0"/>
              <a:t>independent day </a:t>
            </a:r>
            <a:r>
              <a:rPr lang="en-GB" sz="3600" dirty="0"/>
              <a:t>and boarding school view as the core issue of bullying in the school and how do they want to address this?</a:t>
            </a:r>
          </a:p>
          <a:p>
            <a:pPr marL="0" indent="0">
              <a:buNone/>
            </a:pPr>
            <a:endParaRPr lang="en-GB" dirty="0"/>
          </a:p>
        </p:txBody>
      </p:sp>
      <p:sp>
        <p:nvSpPr>
          <p:cNvPr id="3" name="Title 2"/>
          <p:cNvSpPr>
            <a:spLocks noGrp="1"/>
          </p:cNvSpPr>
          <p:nvPr>
            <p:ph type="title"/>
          </p:nvPr>
        </p:nvSpPr>
        <p:spPr>
          <a:xfrm>
            <a:off x="335902" y="1242031"/>
            <a:ext cx="8179449" cy="962281"/>
          </a:xfrm>
        </p:spPr>
        <p:txBody>
          <a:bodyPr/>
          <a:lstStyle/>
          <a:p>
            <a:r>
              <a:rPr lang="en-GB" b="1" dirty="0" smtClean="0"/>
              <a:t>Overall Research Question</a:t>
            </a:r>
            <a:endParaRPr lang="en-GB" b="1" dirty="0"/>
          </a:p>
        </p:txBody>
      </p:sp>
    </p:spTree>
    <p:extLst>
      <p:ext uri="{BB962C8B-B14F-4D97-AF65-F5344CB8AC3E}">
        <p14:creationId xmlns:p14="http://schemas.microsoft.com/office/powerpoint/2010/main" val="3363230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ff_Blank Accessible Template.potx" id="{14A62D41-1448-416F-AF07-FCBC4F6AEB5B}" vid="{ECEF6575-A890-43BF-98F4-087014A9D1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Staff_Blank_Template</Template>
  <TotalTime>514</TotalTime>
  <Words>2175</Words>
  <Application>Microsoft Office PowerPoint</Application>
  <PresentationFormat>On-screen Show (4:3)</PresentationFormat>
  <Paragraphs>270</Paragraphs>
  <Slides>36</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ＭＳ Ｐゴシック</vt:lpstr>
      <vt:lpstr>Arial</vt:lpstr>
      <vt:lpstr>Calibri</vt:lpstr>
      <vt:lpstr>Times New Roman</vt:lpstr>
      <vt:lpstr>2_Custom Design</vt:lpstr>
      <vt:lpstr>Using Participatory Action Research to explore bullying with young people </vt:lpstr>
      <vt:lpstr>Presentation format</vt:lpstr>
      <vt:lpstr>Why involve young people in research</vt:lpstr>
      <vt:lpstr>Young People and Research </vt:lpstr>
      <vt:lpstr>Exploring bullying in a private day and boarding school</vt:lpstr>
      <vt:lpstr>School context</vt:lpstr>
      <vt:lpstr>Methodology</vt:lpstr>
      <vt:lpstr>Theoretical position</vt:lpstr>
      <vt:lpstr>Overall Research Question</vt:lpstr>
      <vt:lpstr>Research Design</vt:lpstr>
      <vt:lpstr>How knowledge was co-produced</vt:lpstr>
      <vt:lpstr>The Dual Axis Model of Participation (2012)</vt:lpstr>
      <vt:lpstr>The Dual Axis Model of Participation (2012)</vt:lpstr>
      <vt:lpstr>The Dual Axis Model of Participation (2012)</vt:lpstr>
      <vt:lpstr>Extending the Dual Axis Model of Participation</vt:lpstr>
      <vt:lpstr>Extending the Dual Axis Model of Participation</vt:lpstr>
      <vt:lpstr>Extending the Dual Axis Model of Participation – ‘ideas’</vt:lpstr>
      <vt:lpstr>Extending the Dual Axis Model of Participation – ‘ideas’</vt:lpstr>
      <vt:lpstr>Extending the Dual Axis Model of Participation – ‘ideas’</vt:lpstr>
      <vt:lpstr>Extending the Dual Axis Model of Participation – ‘ideas’</vt:lpstr>
      <vt:lpstr>Extending the Dual Axis Model of Participation – ‘ideas’</vt:lpstr>
      <vt:lpstr>R4U interpretations</vt:lpstr>
      <vt:lpstr>Extending the Dual Axis Model of Participation – ‘ideas’</vt:lpstr>
      <vt:lpstr>The adult role must not be forgotten</vt:lpstr>
      <vt:lpstr>The adult role must not be forgotten</vt:lpstr>
      <vt:lpstr>PowerPoint Presentation</vt:lpstr>
      <vt:lpstr>R4U critique</vt:lpstr>
      <vt:lpstr>Working together (co-production)</vt:lpstr>
      <vt:lpstr>DMP – double extension</vt:lpstr>
      <vt:lpstr>DMP – double extension</vt:lpstr>
      <vt:lpstr>DMP – double extension</vt:lpstr>
      <vt:lpstr>Co-Produced Anti-Bullying Strategy</vt:lpstr>
      <vt:lpstr>Outcomes as reported by young people themselves</vt:lpstr>
      <vt:lpstr>Some ‘hands-on’ examples from our training</vt:lpstr>
      <vt:lpstr>References</vt:lpstr>
      <vt:lpstr>Contact details</vt:lpstr>
    </vt:vector>
  </TitlesOfParts>
  <Company>Anglia Ruskin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co-production: young people and bullying</dc:title>
  <dc:creator>O'Brien, Niamh</dc:creator>
  <cp:lastModifiedBy>O'Brien, Niamh</cp:lastModifiedBy>
  <cp:revision>49</cp:revision>
  <dcterms:created xsi:type="dcterms:W3CDTF">2016-11-22T11:40:42Z</dcterms:created>
  <dcterms:modified xsi:type="dcterms:W3CDTF">2018-05-31T14:07:38Z</dcterms:modified>
</cp:coreProperties>
</file>