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3"/>
  </p:notesMasterIdLst>
  <p:handoutMasterIdLst>
    <p:handoutMasterId r:id="rId34"/>
  </p:handoutMasterIdLst>
  <p:sldIdLst>
    <p:sldId id="256" r:id="rId3"/>
    <p:sldId id="258" r:id="rId4"/>
    <p:sldId id="259" r:id="rId5"/>
    <p:sldId id="280" r:id="rId6"/>
    <p:sldId id="263" r:id="rId7"/>
    <p:sldId id="260" r:id="rId8"/>
    <p:sldId id="265" r:id="rId9"/>
    <p:sldId id="267" r:id="rId10"/>
    <p:sldId id="266" r:id="rId11"/>
    <p:sldId id="269" r:id="rId12"/>
    <p:sldId id="271" r:id="rId13"/>
    <p:sldId id="270" r:id="rId14"/>
    <p:sldId id="272" r:id="rId15"/>
    <p:sldId id="273" r:id="rId16"/>
    <p:sldId id="274" r:id="rId17"/>
    <p:sldId id="275" r:id="rId18"/>
    <p:sldId id="276" r:id="rId19"/>
    <p:sldId id="277" r:id="rId20"/>
    <p:sldId id="278" r:id="rId21"/>
    <p:sldId id="279" r:id="rId22"/>
    <p:sldId id="281" r:id="rId23"/>
    <p:sldId id="287" r:id="rId24"/>
    <p:sldId id="286" r:id="rId25"/>
    <p:sldId id="285" r:id="rId26"/>
    <p:sldId id="284" r:id="rId27"/>
    <p:sldId id="282" r:id="rId28"/>
    <p:sldId id="283" r:id="rId29"/>
    <p:sldId id="264" r:id="rId30"/>
    <p:sldId id="288" r:id="rId31"/>
    <p:sldId id="261" r:id="rId3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0">
          <p15:clr>
            <a:srgbClr val="A4A3A4"/>
          </p15:clr>
        </p15:guide>
        <p15:guide id="2" orient="horz" pos="2504">
          <p15:clr>
            <a:srgbClr val="A4A3A4"/>
          </p15:clr>
        </p15:guide>
        <p15:guide id="3" pos="3264">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B6E6"/>
    <a:srgbClr val="A6BBC8"/>
    <a:srgbClr val="00BFB3"/>
    <a:srgbClr val="CE0037"/>
    <a:srgbClr val="00A9E0"/>
    <a:srgbClr val="F1B434"/>
    <a:srgbClr val="9FAEE5"/>
    <a:srgbClr val="B5BD00"/>
    <a:srgbClr val="702F8A"/>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7"/>
    <p:restoredTop sz="73993" autoAdjust="0"/>
  </p:normalViewPr>
  <p:slideViewPr>
    <p:cSldViewPr snapToGrid="0" snapToObjects="1" showGuides="1">
      <p:cViewPr varScale="1">
        <p:scale>
          <a:sx n="85" d="100"/>
          <a:sy n="85" d="100"/>
        </p:scale>
        <p:origin x="1458" y="84"/>
      </p:cViewPr>
      <p:guideLst>
        <p:guide orient="horz" pos="3640"/>
        <p:guide orient="horz" pos="2504"/>
        <p:guide pos="3264"/>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Source Sans Pro"/>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C040536-42AE-0940-B1D8-28D002B9A2FA}" type="datetimeFigureOut">
              <a:rPr lang="en-US" smtClean="0">
                <a:latin typeface="Source Sans Pro"/>
              </a:rPr>
              <a:t>7/30/2018</a:t>
            </a:fld>
            <a:endParaRPr lang="en-US" dirty="0">
              <a:latin typeface="Source Sans Pro"/>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Source Sans Pro"/>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FC4C26B-855F-CF4A-A252-EF83F4FD0F28}" type="slidenum">
              <a:rPr lang="en-US" smtClean="0">
                <a:latin typeface="Source Sans Pro"/>
              </a:rPr>
              <a:t>‹#›</a:t>
            </a:fld>
            <a:endParaRPr lang="en-US" dirty="0">
              <a:latin typeface="Source Sans Pro"/>
            </a:endParaRPr>
          </a:p>
        </p:txBody>
      </p:sp>
    </p:spTree>
    <p:extLst>
      <p:ext uri="{BB962C8B-B14F-4D97-AF65-F5344CB8AC3E}">
        <p14:creationId xmlns:p14="http://schemas.microsoft.com/office/powerpoint/2010/main" val="70323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11B09E3-DCE4-4B4B-925B-6DDD2B9FA581}" type="datetimeFigureOut">
              <a:rPr lang="en-US" smtClean="0"/>
              <a:t>7/30/2018</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70D1A3-0CD6-CA47-8662-F58402F7DBEE}" type="slidenum">
              <a:rPr lang="en-US" smtClean="0"/>
              <a:t>‹#›</a:t>
            </a:fld>
            <a:endParaRPr lang="en-US"/>
          </a:p>
        </p:txBody>
      </p:sp>
    </p:spTree>
    <p:extLst>
      <p:ext uri="{BB962C8B-B14F-4D97-AF65-F5344CB8AC3E}">
        <p14:creationId xmlns:p14="http://schemas.microsoft.com/office/powerpoint/2010/main" val="40133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a:t>
            </a:fld>
            <a:endParaRPr lang="en-US"/>
          </a:p>
        </p:txBody>
      </p:sp>
    </p:spTree>
    <p:extLst>
      <p:ext uri="{BB962C8B-B14F-4D97-AF65-F5344CB8AC3E}">
        <p14:creationId xmlns:p14="http://schemas.microsoft.com/office/powerpoint/2010/main" val="2125782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10</a:t>
            </a:fld>
            <a:endParaRPr lang="en-US"/>
          </a:p>
        </p:txBody>
      </p:sp>
    </p:spTree>
    <p:extLst>
      <p:ext uri="{BB962C8B-B14F-4D97-AF65-F5344CB8AC3E}">
        <p14:creationId xmlns:p14="http://schemas.microsoft.com/office/powerpoint/2010/main" val="390759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11</a:t>
            </a:fld>
            <a:endParaRPr lang="en-US"/>
          </a:p>
        </p:txBody>
      </p:sp>
    </p:spTree>
    <p:extLst>
      <p:ext uri="{BB962C8B-B14F-4D97-AF65-F5344CB8AC3E}">
        <p14:creationId xmlns:p14="http://schemas.microsoft.com/office/powerpoint/2010/main" val="9186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12</a:t>
            </a:fld>
            <a:endParaRPr lang="en-US"/>
          </a:p>
        </p:txBody>
      </p:sp>
    </p:spTree>
    <p:extLst>
      <p:ext uri="{BB962C8B-B14F-4D97-AF65-F5344CB8AC3E}">
        <p14:creationId xmlns:p14="http://schemas.microsoft.com/office/powerpoint/2010/main" val="29246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13</a:t>
            </a:fld>
            <a:endParaRPr lang="en-US"/>
          </a:p>
        </p:txBody>
      </p:sp>
    </p:spTree>
    <p:extLst>
      <p:ext uri="{BB962C8B-B14F-4D97-AF65-F5344CB8AC3E}">
        <p14:creationId xmlns:p14="http://schemas.microsoft.com/office/powerpoint/2010/main" val="4081670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14</a:t>
            </a:fld>
            <a:endParaRPr lang="en-US"/>
          </a:p>
        </p:txBody>
      </p:sp>
    </p:spTree>
    <p:extLst>
      <p:ext uri="{BB962C8B-B14F-4D97-AF65-F5344CB8AC3E}">
        <p14:creationId xmlns:p14="http://schemas.microsoft.com/office/powerpoint/2010/main" val="3911833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15</a:t>
            </a:fld>
            <a:endParaRPr lang="en-US"/>
          </a:p>
        </p:txBody>
      </p:sp>
    </p:spTree>
    <p:extLst>
      <p:ext uri="{BB962C8B-B14F-4D97-AF65-F5344CB8AC3E}">
        <p14:creationId xmlns:p14="http://schemas.microsoft.com/office/powerpoint/2010/main" val="1928405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16</a:t>
            </a:fld>
            <a:endParaRPr lang="en-US"/>
          </a:p>
        </p:txBody>
      </p:sp>
    </p:spTree>
    <p:extLst>
      <p:ext uri="{BB962C8B-B14F-4D97-AF65-F5344CB8AC3E}">
        <p14:creationId xmlns:p14="http://schemas.microsoft.com/office/powerpoint/2010/main" val="368027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17</a:t>
            </a:fld>
            <a:endParaRPr lang="en-US"/>
          </a:p>
        </p:txBody>
      </p:sp>
    </p:spTree>
    <p:extLst>
      <p:ext uri="{BB962C8B-B14F-4D97-AF65-F5344CB8AC3E}">
        <p14:creationId xmlns:p14="http://schemas.microsoft.com/office/powerpoint/2010/main" val="902348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18</a:t>
            </a:fld>
            <a:endParaRPr lang="en-US"/>
          </a:p>
        </p:txBody>
      </p:sp>
    </p:spTree>
    <p:extLst>
      <p:ext uri="{BB962C8B-B14F-4D97-AF65-F5344CB8AC3E}">
        <p14:creationId xmlns:p14="http://schemas.microsoft.com/office/powerpoint/2010/main" val="281498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19</a:t>
            </a:fld>
            <a:endParaRPr lang="en-US"/>
          </a:p>
        </p:txBody>
      </p:sp>
    </p:spTree>
    <p:extLst>
      <p:ext uri="{BB962C8B-B14F-4D97-AF65-F5344CB8AC3E}">
        <p14:creationId xmlns:p14="http://schemas.microsoft.com/office/powerpoint/2010/main" val="380444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70D1A3-0CD6-CA47-8662-F58402F7DBEE}" type="slidenum">
              <a:rPr lang="en-US" smtClean="0"/>
              <a:t>2</a:t>
            </a:fld>
            <a:endParaRPr lang="en-US"/>
          </a:p>
        </p:txBody>
      </p:sp>
    </p:spTree>
    <p:extLst>
      <p:ext uri="{BB962C8B-B14F-4D97-AF65-F5344CB8AC3E}">
        <p14:creationId xmlns:p14="http://schemas.microsoft.com/office/powerpoint/2010/main" val="1423429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20</a:t>
            </a:fld>
            <a:endParaRPr lang="en-US"/>
          </a:p>
        </p:txBody>
      </p:sp>
    </p:spTree>
    <p:extLst>
      <p:ext uri="{BB962C8B-B14F-4D97-AF65-F5344CB8AC3E}">
        <p14:creationId xmlns:p14="http://schemas.microsoft.com/office/powerpoint/2010/main" val="2234180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370D1A3-0CD6-CA47-8662-F58402F7DBEE}" type="slidenum">
              <a:rPr lang="en-US" smtClean="0"/>
              <a:t>21</a:t>
            </a:fld>
            <a:endParaRPr lang="en-US"/>
          </a:p>
        </p:txBody>
      </p:sp>
    </p:spTree>
    <p:extLst>
      <p:ext uri="{BB962C8B-B14F-4D97-AF65-F5344CB8AC3E}">
        <p14:creationId xmlns:p14="http://schemas.microsoft.com/office/powerpoint/2010/main" val="501374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70D1A3-0CD6-CA47-8662-F58402F7DBEE}" type="slidenum">
              <a:rPr lang="en-US" smtClean="0"/>
              <a:t>22</a:t>
            </a:fld>
            <a:endParaRPr lang="en-US"/>
          </a:p>
        </p:txBody>
      </p:sp>
    </p:spTree>
    <p:extLst>
      <p:ext uri="{BB962C8B-B14F-4D97-AF65-F5344CB8AC3E}">
        <p14:creationId xmlns:p14="http://schemas.microsoft.com/office/powerpoint/2010/main" val="1707866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23</a:t>
            </a:fld>
            <a:endParaRPr lang="en-US"/>
          </a:p>
        </p:txBody>
      </p:sp>
    </p:spTree>
    <p:extLst>
      <p:ext uri="{BB962C8B-B14F-4D97-AF65-F5344CB8AC3E}">
        <p14:creationId xmlns:p14="http://schemas.microsoft.com/office/powerpoint/2010/main" val="3782278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24</a:t>
            </a:fld>
            <a:endParaRPr lang="en-US"/>
          </a:p>
        </p:txBody>
      </p:sp>
    </p:spTree>
    <p:extLst>
      <p:ext uri="{BB962C8B-B14F-4D97-AF65-F5344CB8AC3E}">
        <p14:creationId xmlns:p14="http://schemas.microsoft.com/office/powerpoint/2010/main" val="2897520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25</a:t>
            </a:fld>
            <a:endParaRPr lang="en-US"/>
          </a:p>
        </p:txBody>
      </p:sp>
    </p:spTree>
    <p:extLst>
      <p:ext uri="{BB962C8B-B14F-4D97-AF65-F5344CB8AC3E}">
        <p14:creationId xmlns:p14="http://schemas.microsoft.com/office/powerpoint/2010/main" val="1913631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26</a:t>
            </a:fld>
            <a:endParaRPr lang="en-US"/>
          </a:p>
        </p:txBody>
      </p:sp>
    </p:spTree>
    <p:extLst>
      <p:ext uri="{BB962C8B-B14F-4D97-AF65-F5344CB8AC3E}">
        <p14:creationId xmlns:p14="http://schemas.microsoft.com/office/powerpoint/2010/main" val="997587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27</a:t>
            </a:fld>
            <a:endParaRPr lang="en-US"/>
          </a:p>
        </p:txBody>
      </p:sp>
    </p:spTree>
    <p:extLst>
      <p:ext uri="{BB962C8B-B14F-4D97-AF65-F5344CB8AC3E}">
        <p14:creationId xmlns:p14="http://schemas.microsoft.com/office/powerpoint/2010/main" val="2309264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28</a:t>
            </a:fld>
            <a:endParaRPr lang="en-US"/>
          </a:p>
        </p:txBody>
      </p:sp>
    </p:spTree>
    <p:extLst>
      <p:ext uri="{BB962C8B-B14F-4D97-AF65-F5344CB8AC3E}">
        <p14:creationId xmlns:p14="http://schemas.microsoft.com/office/powerpoint/2010/main" val="3970119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29</a:t>
            </a:fld>
            <a:endParaRPr lang="en-US"/>
          </a:p>
        </p:txBody>
      </p:sp>
    </p:spTree>
    <p:extLst>
      <p:ext uri="{BB962C8B-B14F-4D97-AF65-F5344CB8AC3E}">
        <p14:creationId xmlns:p14="http://schemas.microsoft.com/office/powerpoint/2010/main" val="177649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baseline="0" dirty="0" smtClean="0"/>
          </a:p>
        </p:txBody>
      </p:sp>
      <p:sp>
        <p:nvSpPr>
          <p:cNvPr id="4" name="Slide Number Placeholder 3"/>
          <p:cNvSpPr>
            <a:spLocks noGrp="1"/>
          </p:cNvSpPr>
          <p:nvPr>
            <p:ph type="sldNum" sz="quarter" idx="10"/>
          </p:nvPr>
        </p:nvSpPr>
        <p:spPr/>
        <p:txBody>
          <a:bodyPr/>
          <a:lstStyle/>
          <a:p>
            <a:fld id="{7370D1A3-0CD6-CA47-8662-F58402F7DBEE}" type="slidenum">
              <a:rPr lang="en-US" smtClean="0"/>
              <a:t>3</a:t>
            </a:fld>
            <a:endParaRPr lang="en-US"/>
          </a:p>
        </p:txBody>
      </p:sp>
    </p:spTree>
    <p:extLst>
      <p:ext uri="{BB962C8B-B14F-4D97-AF65-F5344CB8AC3E}">
        <p14:creationId xmlns:p14="http://schemas.microsoft.com/office/powerpoint/2010/main" val="1628118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0D1A3-0CD6-CA47-8662-F58402F7DBEE}" type="slidenum">
              <a:rPr lang="en-US" smtClean="0"/>
              <a:t>30</a:t>
            </a:fld>
            <a:endParaRPr lang="en-US"/>
          </a:p>
        </p:txBody>
      </p:sp>
    </p:spTree>
    <p:extLst>
      <p:ext uri="{BB962C8B-B14F-4D97-AF65-F5344CB8AC3E}">
        <p14:creationId xmlns:p14="http://schemas.microsoft.com/office/powerpoint/2010/main" val="370789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4</a:t>
            </a:fld>
            <a:endParaRPr lang="en-US"/>
          </a:p>
        </p:txBody>
      </p:sp>
    </p:spTree>
    <p:extLst>
      <p:ext uri="{BB962C8B-B14F-4D97-AF65-F5344CB8AC3E}">
        <p14:creationId xmlns:p14="http://schemas.microsoft.com/office/powerpoint/2010/main" val="217119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0D1A3-0CD6-CA47-8662-F58402F7DBEE}" type="slidenum">
              <a:rPr lang="en-US" smtClean="0"/>
              <a:t>5</a:t>
            </a:fld>
            <a:endParaRPr lang="en-US"/>
          </a:p>
        </p:txBody>
      </p:sp>
    </p:spTree>
    <p:extLst>
      <p:ext uri="{BB962C8B-B14F-4D97-AF65-F5344CB8AC3E}">
        <p14:creationId xmlns:p14="http://schemas.microsoft.com/office/powerpoint/2010/main" val="53782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0D1A3-0CD6-CA47-8662-F58402F7DBEE}" type="slidenum">
              <a:rPr lang="en-US" smtClean="0"/>
              <a:t>6</a:t>
            </a:fld>
            <a:endParaRPr lang="en-US"/>
          </a:p>
        </p:txBody>
      </p:sp>
    </p:spTree>
    <p:extLst>
      <p:ext uri="{BB962C8B-B14F-4D97-AF65-F5344CB8AC3E}">
        <p14:creationId xmlns:p14="http://schemas.microsoft.com/office/powerpoint/2010/main" val="164857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7</a:t>
            </a:fld>
            <a:endParaRPr lang="en-US"/>
          </a:p>
        </p:txBody>
      </p:sp>
    </p:spTree>
    <p:extLst>
      <p:ext uri="{BB962C8B-B14F-4D97-AF65-F5344CB8AC3E}">
        <p14:creationId xmlns:p14="http://schemas.microsoft.com/office/powerpoint/2010/main" val="265580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8</a:t>
            </a:fld>
            <a:endParaRPr lang="en-US"/>
          </a:p>
        </p:txBody>
      </p:sp>
    </p:spTree>
    <p:extLst>
      <p:ext uri="{BB962C8B-B14F-4D97-AF65-F5344CB8AC3E}">
        <p14:creationId xmlns:p14="http://schemas.microsoft.com/office/powerpoint/2010/main" val="4145246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9</a:t>
            </a:fld>
            <a:endParaRPr lang="en-US"/>
          </a:p>
        </p:txBody>
      </p:sp>
    </p:spTree>
    <p:extLst>
      <p:ext uri="{BB962C8B-B14F-4D97-AF65-F5344CB8AC3E}">
        <p14:creationId xmlns:p14="http://schemas.microsoft.com/office/powerpoint/2010/main" val="299705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3200"/>
            <a:ext cx="7772400" cy="857250"/>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672840"/>
            <a:ext cx="6400800" cy="635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8B1DCE-078B-9B45-8AF1-08EF51FD2ECA}"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228503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B1DCE-078B-9B45-8AF1-08EF51FD2ECA}"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197509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8B1DCE-078B-9B45-8AF1-08EF51FD2ECA}" type="datetimeFigureOut">
              <a:rPr lang="en-US" smtClean="0"/>
              <a:t>7/30/2018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408255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B1DCE-078B-9B45-8AF1-08EF51FD2ECA}" type="datetimeFigureOut">
              <a:rPr lang="en-US" smtClean="0"/>
              <a:t>7/30/2018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117200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3200"/>
            <a:ext cx="7772400" cy="857250"/>
          </a:xfrm>
        </p:spPr>
        <p:txBody>
          <a:bodyPr/>
          <a:lstStyle>
            <a:lvl1pPr algn="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457200" y="3672840"/>
            <a:ext cx="6400800" cy="635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938B1DCE-078B-9B45-8AF1-08EF51FD2ECA}"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384770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38B1DCE-078B-9B45-8AF1-08EF51FD2ECA}" type="datetimeFigureOut">
              <a:rPr lang="en-US" smtClean="0"/>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214451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38B1DCE-078B-9B45-8AF1-08EF51FD2ECA}" type="datetimeFigureOut">
              <a:rPr lang="en-US" smtClean="0"/>
              <a:t>7/30/2018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284844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B1DCE-078B-9B45-8AF1-08EF51FD2ECA}" type="datetimeFigureOut">
              <a:rPr lang="en-US" smtClean="0"/>
              <a:t>7/30/2018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129973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60686"/>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608900"/>
            <a:ext cx="8229600" cy="35172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Source Sans Pro"/>
                <a:cs typeface="Source Sans Pro"/>
              </a:defRPr>
            </a:lvl1pPr>
          </a:lstStyle>
          <a:p>
            <a:fld id="{938B1DCE-078B-9B45-8AF1-08EF51FD2ECA}" type="datetimeFigureOut">
              <a:rPr lang="en-US" smtClean="0"/>
              <a:pPr/>
              <a:t>7/30/2018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Source Sans Pro"/>
                <a:cs typeface="Source Sans Pro"/>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Source Sans Pro"/>
                <a:cs typeface="Source Sans Pro"/>
              </a:defRPr>
            </a:lvl1pPr>
          </a:lstStyle>
          <a:p>
            <a:fld id="{CC2035AD-ED86-F747-91EE-6D9099079B32}" type="slidenum">
              <a:rPr lang="en-US" smtClean="0"/>
              <a:pPr/>
              <a:t>‹#›</a:t>
            </a:fld>
            <a:endParaRPr lang="en-US" dirty="0"/>
          </a:p>
        </p:txBody>
      </p:sp>
      <p:grpSp>
        <p:nvGrpSpPr>
          <p:cNvPr id="28" name="Group 27"/>
          <p:cNvGrpSpPr/>
          <p:nvPr userDrawn="1"/>
        </p:nvGrpSpPr>
        <p:grpSpPr>
          <a:xfrm>
            <a:off x="9602301" y="373598"/>
            <a:ext cx="2176315" cy="962352"/>
            <a:chOff x="7550001" y="1111278"/>
            <a:chExt cx="962352" cy="962352"/>
          </a:xfrm>
        </p:grpSpPr>
        <p:sp>
          <p:nvSpPr>
            <p:cNvPr id="29" name="Rectangle 28"/>
            <p:cNvSpPr/>
            <p:nvPr userDrawn="1"/>
          </p:nvSpPr>
          <p:spPr>
            <a:xfrm>
              <a:off x="7550001" y="1111278"/>
              <a:ext cx="962352" cy="962352"/>
            </a:xfrm>
            <a:prstGeom prst="rect">
              <a:avLst/>
            </a:prstGeom>
            <a:solidFill>
              <a:srgbClr val="702F8A"/>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30" name="TextBox 29"/>
            <p:cNvSpPr txBox="1"/>
            <p:nvPr userDrawn="1"/>
          </p:nvSpPr>
          <p:spPr>
            <a:xfrm>
              <a:off x="7604840" y="1315455"/>
              <a:ext cx="783499"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112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47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138</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31" name="Group 30"/>
          <p:cNvGrpSpPr/>
          <p:nvPr userDrawn="1"/>
        </p:nvGrpSpPr>
        <p:grpSpPr>
          <a:xfrm>
            <a:off x="9602302" y="3256124"/>
            <a:ext cx="962352" cy="962352"/>
            <a:chOff x="7550001" y="1111278"/>
            <a:chExt cx="962352" cy="962352"/>
          </a:xfrm>
          <a:solidFill>
            <a:srgbClr val="0099FF"/>
          </a:solidFill>
        </p:grpSpPr>
        <p:sp>
          <p:nvSpPr>
            <p:cNvPr id="32" name="Rectangle 31"/>
            <p:cNvSpPr/>
            <p:nvPr userDrawn="1"/>
          </p:nvSpPr>
          <p:spPr>
            <a:xfrm>
              <a:off x="7550001" y="1111278"/>
              <a:ext cx="962352" cy="962352"/>
            </a:xfrm>
            <a:prstGeom prst="rect">
              <a:avLst/>
            </a:prstGeom>
            <a:solidFill>
              <a:srgbClr val="F1B43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33" name="TextBox 32"/>
            <p:cNvSpPr txBox="1"/>
            <p:nvPr userDrawn="1"/>
          </p:nvSpPr>
          <p:spPr>
            <a:xfrm>
              <a:off x="7674015" y="1315455"/>
              <a:ext cx="714324" cy="553998"/>
            </a:xfrm>
            <a:prstGeom prst="rect">
              <a:avLst/>
            </a:prstGeom>
            <a:solidFill>
              <a:srgbClr val="F1B434"/>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241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52</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34" name="Group 33"/>
          <p:cNvGrpSpPr/>
          <p:nvPr userDrawn="1"/>
        </p:nvGrpSpPr>
        <p:grpSpPr>
          <a:xfrm>
            <a:off x="9602302" y="4578225"/>
            <a:ext cx="962352" cy="962352"/>
            <a:chOff x="7550001" y="1111278"/>
            <a:chExt cx="962352" cy="962352"/>
          </a:xfrm>
          <a:solidFill>
            <a:srgbClr val="CE0037"/>
          </a:solidFill>
        </p:grpSpPr>
        <p:sp>
          <p:nvSpPr>
            <p:cNvPr id="35" name="Rectangle 34"/>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36" name="TextBox 35"/>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206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55</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37" name="Group 36"/>
          <p:cNvGrpSpPr/>
          <p:nvPr userDrawn="1"/>
        </p:nvGrpSpPr>
        <p:grpSpPr>
          <a:xfrm>
            <a:off x="10816265" y="3256124"/>
            <a:ext cx="962352" cy="962352"/>
            <a:chOff x="7550001" y="1111278"/>
            <a:chExt cx="962352" cy="962352"/>
          </a:xfrm>
          <a:solidFill>
            <a:srgbClr val="00A9E0"/>
          </a:solidFill>
        </p:grpSpPr>
        <p:sp>
          <p:nvSpPr>
            <p:cNvPr id="38" name="Rectangle 37"/>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39" name="TextBox 38"/>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169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224</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40" name="Group 39"/>
          <p:cNvGrpSpPr/>
          <p:nvPr userDrawn="1"/>
        </p:nvGrpSpPr>
        <p:grpSpPr>
          <a:xfrm>
            <a:off x="10816265" y="4578225"/>
            <a:ext cx="962352" cy="962352"/>
            <a:chOff x="7550001" y="1111278"/>
            <a:chExt cx="962352" cy="962352"/>
          </a:xfrm>
          <a:solidFill>
            <a:srgbClr val="00BFB3"/>
          </a:solidFill>
        </p:grpSpPr>
        <p:sp>
          <p:nvSpPr>
            <p:cNvPr id="41" name="Rectangle 40"/>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42" name="TextBox 41"/>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191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179</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43" name="Group 42"/>
          <p:cNvGrpSpPr/>
          <p:nvPr userDrawn="1"/>
        </p:nvGrpSpPr>
        <p:grpSpPr>
          <a:xfrm>
            <a:off x="10816265" y="5888825"/>
            <a:ext cx="962352" cy="962352"/>
            <a:chOff x="7550001" y="1111278"/>
            <a:chExt cx="962352" cy="962352"/>
          </a:xfrm>
          <a:solidFill>
            <a:srgbClr val="A6BBC8"/>
          </a:solidFill>
        </p:grpSpPr>
        <p:sp>
          <p:nvSpPr>
            <p:cNvPr id="44" name="Rectangle 43"/>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45" name="TextBox 44"/>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166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200</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46" name="Group 45"/>
          <p:cNvGrpSpPr/>
          <p:nvPr userDrawn="1"/>
        </p:nvGrpSpPr>
        <p:grpSpPr>
          <a:xfrm>
            <a:off x="3626934" y="-1181201"/>
            <a:ext cx="962352" cy="962352"/>
            <a:chOff x="7550001" y="1111278"/>
            <a:chExt cx="962352" cy="962352"/>
          </a:xfrm>
          <a:solidFill>
            <a:srgbClr val="B08A42"/>
          </a:solidFill>
        </p:grpSpPr>
        <p:sp>
          <p:nvSpPr>
            <p:cNvPr id="47" name="Rectangle 46"/>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48" name="TextBox 47"/>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176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138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66</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56" name="Group 55"/>
          <p:cNvGrpSpPr/>
          <p:nvPr userDrawn="1"/>
        </p:nvGrpSpPr>
        <p:grpSpPr>
          <a:xfrm>
            <a:off x="9602302" y="1764521"/>
            <a:ext cx="962352" cy="962352"/>
            <a:chOff x="7550001" y="1111278"/>
            <a:chExt cx="962352" cy="962352"/>
          </a:xfrm>
          <a:solidFill>
            <a:srgbClr val="B5BD00"/>
          </a:solidFill>
        </p:grpSpPr>
        <p:sp>
          <p:nvSpPr>
            <p:cNvPr id="57" name="Rectangle 56"/>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58" name="TextBox 57"/>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181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0</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62" name="Group 61"/>
          <p:cNvGrpSpPr/>
          <p:nvPr userDrawn="1"/>
        </p:nvGrpSpPr>
        <p:grpSpPr>
          <a:xfrm>
            <a:off x="10816265" y="1764521"/>
            <a:ext cx="962352" cy="962352"/>
            <a:chOff x="7550001" y="1111278"/>
            <a:chExt cx="962352" cy="962352"/>
          </a:xfrm>
          <a:solidFill>
            <a:srgbClr val="9FAEE5"/>
          </a:solidFill>
        </p:grpSpPr>
        <p:sp>
          <p:nvSpPr>
            <p:cNvPr id="63" name="Rectangle 62"/>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64" name="TextBox 63"/>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159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174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229</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65" name="Group 64"/>
          <p:cNvGrpSpPr/>
          <p:nvPr userDrawn="1"/>
        </p:nvGrpSpPr>
        <p:grpSpPr>
          <a:xfrm>
            <a:off x="396254" y="-1181548"/>
            <a:ext cx="1978646" cy="962352"/>
            <a:chOff x="7550001" y="1111278"/>
            <a:chExt cx="962352" cy="962352"/>
          </a:xfrm>
          <a:solidFill>
            <a:srgbClr val="003366"/>
          </a:solidFill>
        </p:grpSpPr>
        <p:sp>
          <p:nvSpPr>
            <p:cNvPr id="66" name="Rectangle 65"/>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67" name="TextBox 66"/>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51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102</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68" name="Group 67"/>
          <p:cNvGrpSpPr/>
          <p:nvPr userDrawn="1"/>
        </p:nvGrpSpPr>
        <p:grpSpPr>
          <a:xfrm>
            <a:off x="2522034" y="-1181201"/>
            <a:ext cx="962352" cy="962352"/>
            <a:chOff x="7550001" y="1111278"/>
            <a:chExt cx="962352" cy="962352"/>
          </a:xfrm>
          <a:solidFill>
            <a:srgbClr val="42B6E6"/>
          </a:solidFill>
        </p:grpSpPr>
        <p:sp>
          <p:nvSpPr>
            <p:cNvPr id="69" name="Rectangle 68"/>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70" name="TextBox 69"/>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66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230</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sp>
        <p:nvSpPr>
          <p:cNvPr id="7" name="TextBox 6"/>
          <p:cNvSpPr txBox="1"/>
          <p:nvPr userDrawn="1"/>
        </p:nvSpPr>
        <p:spPr>
          <a:xfrm>
            <a:off x="396254" y="-1628076"/>
            <a:ext cx="5029200" cy="369332"/>
          </a:xfrm>
          <a:prstGeom prst="rect">
            <a:avLst/>
          </a:prstGeom>
          <a:noFill/>
        </p:spPr>
        <p:txBody>
          <a:bodyPr wrap="square" rtlCol="0">
            <a:spAutoFit/>
          </a:bodyPr>
          <a:lstStyle/>
          <a:p>
            <a:r>
              <a:rPr lang="en-US" b="0" i="0" dirty="0" smtClean="0">
                <a:latin typeface="Source Sans Pro"/>
                <a:cs typeface="Source Sans Pro"/>
              </a:rPr>
              <a:t>Top line palette</a:t>
            </a:r>
            <a:endParaRPr lang="en-US" b="0" i="0" dirty="0">
              <a:latin typeface="Source Sans Pro"/>
              <a:cs typeface="Source Sans Pro"/>
            </a:endParaRPr>
          </a:p>
        </p:txBody>
      </p:sp>
      <p:sp>
        <p:nvSpPr>
          <p:cNvPr id="74" name="TextBox 73"/>
          <p:cNvSpPr txBox="1"/>
          <p:nvPr userDrawn="1"/>
        </p:nvSpPr>
        <p:spPr>
          <a:xfrm>
            <a:off x="9602302" y="-76031"/>
            <a:ext cx="5029200" cy="369332"/>
          </a:xfrm>
          <a:prstGeom prst="rect">
            <a:avLst/>
          </a:prstGeom>
          <a:noFill/>
        </p:spPr>
        <p:txBody>
          <a:bodyPr wrap="square" rtlCol="0">
            <a:spAutoFit/>
          </a:bodyPr>
          <a:lstStyle/>
          <a:p>
            <a:r>
              <a:rPr lang="en-US" b="0" i="0" dirty="0" smtClean="0">
                <a:latin typeface="Source Sans Pro"/>
                <a:cs typeface="Source Sans Pro"/>
              </a:rPr>
              <a:t>Education palette</a:t>
            </a:r>
            <a:endParaRPr lang="en-US" b="0" i="0" dirty="0">
              <a:latin typeface="Source Sans Pro"/>
              <a:cs typeface="Source Sans Pro"/>
            </a:endParaRPr>
          </a:p>
        </p:txBody>
      </p:sp>
      <p:sp>
        <p:nvSpPr>
          <p:cNvPr id="75" name="TextBox 74"/>
          <p:cNvSpPr txBox="1"/>
          <p:nvPr userDrawn="1"/>
        </p:nvSpPr>
        <p:spPr>
          <a:xfrm>
            <a:off x="9602301" y="1404522"/>
            <a:ext cx="962353" cy="276999"/>
          </a:xfrm>
          <a:prstGeom prst="rect">
            <a:avLst/>
          </a:prstGeom>
          <a:noFill/>
        </p:spPr>
        <p:txBody>
          <a:bodyPr wrap="square" rtlCol="0">
            <a:spAutoFit/>
          </a:bodyPr>
          <a:lstStyle/>
          <a:p>
            <a:r>
              <a:rPr lang="en-US" sz="1200" b="0" i="0" dirty="0" smtClean="0">
                <a:latin typeface="Source Sans Pro"/>
                <a:cs typeface="Source Sans Pro"/>
              </a:rPr>
              <a:t>Undergrad</a:t>
            </a:r>
            <a:endParaRPr lang="en-US" sz="1200" b="0" i="0" dirty="0">
              <a:latin typeface="Source Sans Pro"/>
              <a:cs typeface="Source Sans Pro"/>
            </a:endParaRPr>
          </a:p>
        </p:txBody>
      </p:sp>
      <p:sp>
        <p:nvSpPr>
          <p:cNvPr id="76" name="TextBox 75"/>
          <p:cNvSpPr txBox="1"/>
          <p:nvPr userDrawn="1"/>
        </p:nvSpPr>
        <p:spPr>
          <a:xfrm>
            <a:off x="10816265" y="1402065"/>
            <a:ext cx="962353" cy="276999"/>
          </a:xfrm>
          <a:prstGeom prst="rect">
            <a:avLst/>
          </a:prstGeom>
          <a:noFill/>
        </p:spPr>
        <p:txBody>
          <a:bodyPr wrap="square" rtlCol="0">
            <a:spAutoFit/>
          </a:bodyPr>
          <a:lstStyle/>
          <a:p>
            <a:r>
              <a:rPr lang="en-US" sz="1200" b="0" i="0" dirty="0" smtClean="0">
                <a:latin typeface="Source Sans Pro"/>
                <a:cs typeface="Source Sans Pro"/>
              </a:rPr>
              <a:t>Postgrad</a:t>
            </a:r>
            <a:endParaRPr lang="en-US" sz="1200" b="0" i="0" dirty="0">
              <a:latin typeface="Source Sans Pro"/>
              <a:cs typeface="Source Sans Pro"/>
            </a:endParaRPr>
          </a:p>
        </p:txBody>
      </p:sp>
      <p:sp>
        <p:nvSpPr>
          <p:cNvPr id="77" name="TextBox 76"/>
          <p:cNvSpPr txBox="1"/>
          <p:nvPr userDrawn="1"/>
        </p:nvSpPr>
        <p:spPr>
          <a:xfrm>
            <a:off x="9602301" y="2968203"/>
            <a:ext cx="962353" cy="276999"/>
          </a:xfrm>
          <a:prstGeom prst="rect">
            <a:avLst/>
          </a:prstGeom>
          <a:noFill/>
        </p:spPr>
        <p:txBody>
          <a:bodyPr wrap="square" rtlCol="0">
            <a:spAutoFit/>
          </a:bodyPr>
          <a:lstStyle/>
          <a:p>
            <a:r>
              <a:rPr lang="en-US" sz="1200" b="0" i="0" dirty="0" smtClean="0">
                <a:latin typeface="Source Sans Pro"/>
                <a:cs typeface="Source Sans Pro"/>
              </a:rPr>
              <a:t>ALSS</a:t>
            </a:r>
            <a:endParaRPr lang="en-US" sz="1200" b="0" i="0" dirty="0">
              <a:latin typeface="Source Sans Pro"/>
              <a:cs typeface="Source Sans Pro"/>
            </a:endParaRPr>
          </a:p>
        </p:txBody>
      </p:sp>
      <p:sp>
        <p:nvSpPr>
          <p:cNvPr id="78" name="TextBox 77"/>
          <p:cNvSpPr txBox="1"/>
          <p:nvPr userDrawn="1"/>
        </p:nvSpPr>
        <p:spPr>
          <a:xfrm>
            <a:off x="10816265" y="2965746"/>
            <a:ext cx="962353" cy="276999"/>
          </a:xfrm>
          <a:prstGeom prst="rect">
            <a:avLst/>
          </a:prstGeom>
          <a:noFill/>
        </p:spPr>
        <p:txBody>
          <a:bodyPr wrap="square" rtlCol="0">
            <a:spAutoFit/>
          </a:bodyPr>
          <a:lstStyle/>
          <a:p>
            <a:r>
              <a:rPr lang="en-US" sz="1200" b="0" i="0" dirty="0" smtClean="0">
                <a:latin typeface="Source Sans Pro"/>
                <a:cs typeface="Source Sans Pro"/>
              </a:rPr>
              <a:t>HSCE</a:t>
            </a:r>
            <a:endParaRPr lang="en-US" sz="1200" b="0" i="0" dirty="0">
              <a:latin typeface="Source Sans Pro"/>
              <a:cs typeface="Source Sans Pro"/>
            </a:endParaRPr>
          </a:p>
        </p:txBody>
      </p:sp>
      <p:sp>
        <p:nvSpPr>
          <p:cNvPr id="79" name="TextBox 78"/>
          <p:cNvSpPr txBox="1"/>
          <p:nvPr userDrawn="1"/>
        </p:nvSpPr>
        <p:spPr>
          <a:xfrm>
            <a:off x="9602301" y="4303683"/>
            <a:ext cx="962353" cy="276999"/>
          </a:xfrm>
          <a:prstGeom prst="rect">
            <a:avLst/>
          </a:prstGeom>
          <a:noFill/>
        </p:spPr>
        <p:txBody>
          <a:bodyPr wrap="square" rtlCol="0">
            <a:spAutoFit/>
          </a:bodyPr>
          <a:lstStyle/>
          <a:p>
            <a:r>
              <a:rPr lang="en-US" sz="1200" b="0" i="0" dirty="0" smtClean="0">
                <a:latin typeface="Source Sans Pro"/>
                <a:cs typeface="Source Sans Pro"/>
              </a:rPr>
              <a:t>MS</a:t>
            </a:r>
            <a:endParaRPr lang="en-US" sz="1200" b="0" i="0" dirty="0">
              <a:latin typeface="Source Sans Pro"/>
              <a:cs typeface="Source Sans Pro"/>
            </a:endParaRPr>
          </a:p>
        </p:txBody>
      </p:sp>
      <p:sp>
        <p:nvSpPr>
          <p:cNvPr id="80" name="TextBox 79"/>
          <p:cNvSpPr txBox="1"/>
          <p:nvPr userDrawn="1"/>
        </p:nvSpPr>
        <p:spPr>
          <a:xfrm>
            <a:off x="10816265" y="4301226"/>
            <a:ext cx="962353" cy="276999"/>
          </a:xfrm>
          <a:prstGeom prst="rect">
            <a:avLst/>
          </a:prstGeom>
          <a:noFill/>
        </p:spPr>
        <p:txBody>
          <a:bodyPr wrap="square" rtlCol="0">
            <a:spAutoFit/>
          </a:bodyPr>
          <a:lstStyle/>
          <a:p>
            <a:r>
              <a:rPr lang="en-US" sz="1200" b="0" i="0" dirty="0" smtClean="0">
                <a:latin typeface="Source Sans Pro"/>
                <a:cs typeface="Source Sans Pro"/>
              </a:rPr>
              <a:t>S&amp;T</a:t>
            </a:r>
            <a:endParaRPr lang="en-US" sz="1200" b="0" i="0" dirty="0">
              <a:latin typeface="Source Sans Pro"/>
              <a:cs typeface="Source Sans Pro"/>
            </a:endParaRPr>
          </a:p>
        </p:txBody>
      </p:sp>
      <p:sp>
        <p:nvSpPr>
          <p:cNvPr id="81" name="TextBox 80"/>
          <p:cNvSpPr txBox="1"/>
          <p:nvPr userDrawn="1"/>
        </p:nvSpPr>
        <p:spPr>
          <a:xfrm>
            <a:off x="10816265" y="5611826"/>
            <a:ext cx="962353" cy="276999"/>
          </a:xfrm>
          <a:prstGeom prst="rect">
            <a:avLst/>
          </a:prstGeom>
          <a:noFill/>
        </p:spPr>
        <p:txBody>
          <a:bodyPr wrap="square" rtlCol="0">
            <a:spAutoFit/>
          </a:bodyPr>
          <a:lstStyle/>
          <a:p>
            <a:r>
              <a:rPr lang="en-US" sz="1200" b="0" i="0" dirty="0" smtClean="0">
                <a:latin typeface="Source Sans Pro"/>
                <a:cs typeface="Source Sans Pro"/>
              </a:rPr>
              <a:t>LAIBS</a:t>
            </a:r>
            <a:endParaRPr lang="en-US" sz="1200" b="0" i="0" dirty="0">
              <a:latin typeface="Source Sans Pro"/>
              <a:cs typeface="Source Sans Pro"/>
            </a:endParaRPr>
          </a:p>
        </p:txBody>
      </p:sp>
      <p:pic>
        <p:nvPicPr>
          <p:cNvPr id="9" name="Picture 8" descr="Anglia_Ruskin_Logo_RGB.png" title="Anglia Ruskin University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6826" y="285826"/>
            <a:ext cx="2045208" cy="679704"/>
          </a:xfrm>
          <a:prstGeom prst="rect">
            <a:avLst/>
          </a:prstGeom>
        </p:spPr>
      </p:pic>
      <p:pic>
        <p:nvPicPr>
          <p:cNvPr id="10" name="Picture 9" descr="Anglia_Ruskin_Logo_BLACK.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87600" y="1865428"/>
            <a:ext cx="2045208" cy="679704"/>
          </a:xfrm>
          <a:prstGeom prst="rect">
            <a:avLst/>
          </a:prstGeom>
        </p:spPr>
      </p:pic>
      <p:pic>
        <p:nvPicPr>
          <p:cNvPr id="11" name="Picture 10" descr="Anglia_Ruskin_Logo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7600" y="1001817"/>
            <a:ext cx="2045208" cy="679704"/>
          </a:xfrm>
          <a:prstGeom prst="rect">
            <a:avLst/>
          </a:prstGeom>
        </p:spPr>
      </p:pic>
      <p:pic>
        <p:nvPicPr>
          <p:cNvPr id="59" name="Picture 58" descr="Anglia_Ruskin_Logo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87600" y="114393"/>
            <a:ext cx="2045208" cy="679704"/>
          </a:xfrm>
          <a:prstGeom prst="rect">
            <a:avLst/>
          </a:prstGeom>
        </p:spPr>
      </p:pic>
      <p:pic>
        <p:nvPicPr>
          <p:cNvPr id="8" name="Picture 7"/>
          <p:cNvPicPr>
            <a:picLocks noChangeAspect="1"/>
          </p:cNvPicPr>
          <p:nvPr userDrawn="1"/>
        </p:nvPicPr>
        <p:blipFill>
          <a:blip r:embed="rId9"/>
          <a:stretch>
            <a:fillRect/>
          </a:stretch>
        </p:blipFill>
        <p:spPr>
          <a:xfrm>
            <a:off x="7238999" y="392896"/>
            <a:ext cx="1447801" cy="520476"/>
          </a:xfrm>
          <a:prstGeom prst="rect">
            <a:avLst/>
          </a:prstGeom>
        </p:spPr>
      </p:pic>
    </p:spTree>
    <p:extLst>
      <p:ext uri="{BB962C8B-B14F-4D97-AF65-F5344CB8AC3E}">
        <p14:creationId xmlns:p14="http://schemas.microsoft.com/office/powerpoint/2010/main" val="42163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457200" rtl="0" eaLnBrk="1" latinLnBrk="0" hangingPunct="1">
        <a:spcBef>
          <a:spcPct val="0"/>
        </a:spcBef>
        <a:buNone/>
        <a:defRPr sz="4400" b="0" i="0" kern="1200">
          <a:solidFill>
            <a:srgbClr val="003366"/>
          </a:solidFill>
          <a:latin typeface="Stag Medium"/>
          <a:ea typeface="+mj-ea"/>
          <a:cs typeface="Stag Medium"/>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Source Sans Pro"/>
          <a:ea typeface="+mn-ea"/>
          <a:cs typeface="Source Sans Pro"/>
        </a:defRPr>
      </a:lvl1pPr>
      <a:lvl2pPr marL="800100" indent="-342900" algn="l" defTabSz="457200" rtl="0" eaLnBrk="1" latinLnBrk="0" hangingPunct="1">
        <a:spcBef>
          <a:spcPct val="20000"/>
        </a:spcBef>
        <a:buFont typeface="Arial"/>
        <a:buChar char="•"/>
        <a:defRPr sz="2400" kern="1200">
          <a:solidFill>
            <a:schemeClr val="tx1"/>
          </a:solidFill>
          <a:latin typeface="Source Sans Pro"/>
          <a:ea typeface="+mn-ea"/>
          <a:cs typeface="Source Sans Pro"/>
        </a:defRPr>
      </a:lvl2pPr>
      <a:lvl3pPr marL="1257300" indent="-342900" algn="l" defTabSz="457200" rtl="0" eaLnBrk="1" latinLnBrk="0" hangingPunct="1">
        <a:spcBef>
          <a:spcPct val="20000"/>
        </a:spcBef>
        <a:buFont typeface="Arial"/>
        <a:buChar char="•"/>
        <a:defRPr sz="2400" kern="1200">
          <a:solidFill>
            <a:schemeClr val="tx1"/>
          </a:solidFill>
          <a:latin typeface="Source Sans Pro"/>
          <a:ea typeface="+mn-ea"/>
          <a:cs typeface="Source Sans Pro"/>
        </a:defRPr>
      </a:lvl3pPr>
      <a:lvl4pPr marL="1714500" indent="-342900" algn="l" defTabSz="457200" rtl="0" eaLnBrk="1" latinLnBrk="0" hangingPunct="1">
        <a:spcBef>
          <a:spcPct val="20000"/>
        </a:spcBef>
        <a:buFont typeface="Arial"/>
        <a:buChar char="•"/>
        <a:defRPr sz="2400" kern="1200">
          <a:solidFill>
            <a:schemeClr val="tx1"/>
          </a:solidFill>
          <a:latin typeface="Source Sans Pro"/>
          <a:ea typeface="+mn-ea"/>
          <a:cs typeface="Source Sans Pro"/>
        </a:defRPr>
      </a:lvl4pPr>
      <a:lvl5pPr marL="2171700" indent="-342900" algn="l" defTabSz="457200" rtl="0" eaLnBrk="1" latinLnBrk="0" hangingPunct="1">
        <a:spcBef>
          <a:spcPct val="20000"/>
        </a:spcBef>
        <a:buFont typeface="Arial"/>
        <a:buChar char="•"/>
        <a:defRPr sz="24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7" name="Rectangle 6"/>
          <p:cNvSpPr/>
          <p:nvPr userDrawn="1"/>
        </p:nvSpPr>
        <p:spPr>
          <a:xfrm>
            <a:off x="7124700" y="-219196"/>
            <a:ext cx="1714500" cy="1221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260686"/>
            <a:ext cx="8229600" cy="1143000"/>
          </a:xfrm>
          <a:prstGeom prst="rect">
            <a:avLst/>
          </a:prstGeom>
        </p:spPr>
        <p:txBody>
          <a:bodyPr vert="horz" lIns="91440" tIns="45720" rIns="91440" bIns="45720" rtlCol="0" anchor="ctr">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2608900"/>
            <a:ext cx="8229600" cy="3517264"/>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latin typeface="Source Sans Pro"/>
                <a:cs typeface="Source Sans Pro"/>
              </a:defRPr>
            </a:lvl1pPr>
          </a:lstStyle>
          <a:p>
            <a:fld id="{938B1DCE-078B-9B45-8AF1-08EF51FD2ECA}" type="datetimeFigureOut">
              <a:rPr lang="en-US" smtClean="0"/>
              <a:pPr/>
              <a:t>7/30/2018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Source Sans Pro"/>
                <a:cs typeface="Source Sans Pro"/>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Source Sans Pro"/>
                <a:cs typeface="Source Sans Pro"/>
              </a:defRPr>
            </a:lvl1pPr>
          </a:lstStyle>
          <a:p>
            <a:fld id="{CC2035AD-ED86-F747-91EE-6D9099079B32}" type="slidenum">
              <a:rPr lang="en-US" smtClean="0"/>
              <a:pPr/>
              <a:t>‹#›</a:t>
            </a:fld>
            <a:endParaRPr lang="en-US" dirty="0"/>
          </a:p>
        </p:txBody>
      </p:sp>
      <p:grpSp>
        <p:nvGrpSpPr>
          <p:cNvPr id="49" name="Group 48"/>
          <p:cNvGrpSpPr/>
          <p:nvPr userDrawn="1"/>
        </p:nvGrpSpPr>
        <p:grpSpPr>
          <a:xfrm>
            <a:off x="9602301" y="373598"/>
            <a:ext cx="2176315" cy="962352"/>
            <a:chOff x="7550001" y="1111278"/>
            <a:chExt cx="962352" cy="962352"/>
          </a:xfrm>
        </p:grpSpPr>
        <p:sp>
          <p:nvSpPr>
            <p:cNvPr id="50" name="Rectangle 49"/>
            <p:cNvSpPr/>
            <p:nvPr userDrawn="1"/>
          </p:nvSpPr>
          <p:spPr>
            <a:xfrm>
              <a:off x="7550001" y="1111278"/>
              <a:ext cx="962352" cy="962352"/>
            </a:xfrm>
            <a:prstGeom prst="rect">
              <a:avLst/>
            </a:prstGeom>
            <a:solidFill>
              <a:srgbClr val="702F8A"/>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51" name="TextBox 50"/>
            <p:cNvSpPr txBox="1"/>
            <p:nvPr userDrawn="1"/>
          </p:nvSpPr>
          <p:spPr>
            <a:xfrm>
              <a:off x="7604840" y="1315455"/>
              <a:ext cx="783499"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112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47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138</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56" name="Group 55"/>
          <p:cNvGrpSpPr/>
          <p:nvPr userDrawn="1"/>
        </p:nvGrpSpPr>
        <p:grpSpPr>
          <a:xfrm>
            <a:off x="9602302" y="3256124"/>
            <a:ext cx="962352" cy="962352"/>
            <a:chOff x="7550001" y="1111278"/>
            <a:chExt cx="962352" cy="962352"/>
          </a:xfrm>
          <a:solidFill>
            <a:srgbClr val="0099FF"/>
          </a:solidFill>
        </p:grpSpPr>
        <p:sp>
          <p:nvSpPr>
            <p:cNvPr id="57" name="Rectangle 56"/>
            <p:cNvSpPr/>
            <p:nvPr userDrawn="1"/>
          </p:nvSpPr>
          <p:spPr>
            <a:xfrm>
              <a:off x="7550001" y="1111278"/>
              <a:ext cx="962352" cy="962352"/>
            </a:xfrm>
            <a:prstGeom prst="rect">
              <a:avLst/>
            </a:prstGeom>
            <a:solidFill>
              <a:srgbClr val="F1B43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58" name="TextBox 57"/>
            <p:cNvSpPr txBox="1"/>
            <p:nvPr userDrawn="1"/>
          </p:nvSpPr>
          <p:spPr>
            <a:xfrm>
              <a:off x="7674015" y="1315455"/>
              <a:ext cx="714324" cy="553998"/>
            </a:xfrm>
            <a:prstGeom prst="rect">
              <a:avLst/>
            </a:prstGeom>
            <a:solidFill>
              <a:srgbClr val="F1B434"/>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241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52</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59" name="Group 58"/>
          <p:cNvGrpSpPr/>
          <p:nvPr userDrawn="1"/>
        </p:nvGrpSpPr>
        <p:grpSpPr>
          <a:xfrm>
            <a:off x="9602302" y="4578225"/>
            <a:ext cx="962352" cy="962352"/>
            <a:chOff x="7550001" y="1111278"/>
            <a:chExt cx="962352" cy="962352"/>
          </a:xfrm>
          <a:solidFill>
            <a:srgbClr val="CE0037"/>
          </a:solidFill>
        </p:grpSpPr>
        <p:sp>
          <p:nvSpPr>
            <p:cNvPr id="60" name="Rectangle 59"/>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61" name="TextBox 60"/>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206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55</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62" name="Group 61"/>
          <p:cNvGrpSpPr/>
          <p:nvPr userDrawn="1"/>
        </p:nvGrpSpPr>
        <p:grpSpPr>
          <a:xfrm>
            <a:off x="10816265" y="3256124"/>
            <a:ext cx="962352" cy="962352"/>
            <a:chOff x="7550001" y="1111278"/>
            <a:chExt cx="962352" cy="962352"/>
          </a:xfrm>
          <a:solidFill>
            <a:srgbClr val="00A9E0"/>
          </a:solidFill>
        </p:grpSpPr>
        <p:sp>
          <p:nvSpPr>
            <p:cNvPr id="63" name="Rectangle 62"/>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64" name="TextBox 63"/>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169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224</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65" name="Group 64"/>
          <p:cNvGrpSpPr/>
          <p:nvPr userDrawn="1"/>
        </p:nvGrpSpPr>
        <p:grpSpPr>
          <a:xfrm>
            <a:off x="10816265" y="4578225"/>
            <a:ext cx="962352" cy="962352"/>
            <a:chOff x="7550001" y="1111278"/>
            <a:chExt cx="962352" cy="962352"/>
          </a:xfrm>
          <a:solidFill>
            <a:srgbClr val="00BFB3"/>
          </a:solidFill>
        </p:grpSpPr>
        <p:sp>
          <p:nvSpPr>
            <p:cNvPr id="66" name="Rectangle 65"/>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67" name="TextBox 66"/>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191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179</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68" name="Group 67"/>
          <p:cNvGrpSpPr/>
          <p:nvPr userDrawn="1"/>
        </p:nvGrpSpPr>
        <p:grpSpPr>
          <a:xfrm>
            <a:off x="10816265" y="5888825"/>
            <a:ext cx="962352" cy="962352"/>
            <a:chOff x="7550001" y="1111278"/>
            <a:chExt cx="962352" cy="962352"/>
          </a:xfrm>
          <a:solidFill>
            <a:srgbClr val="A6BBC8"/>
          </a:solidFill>
        </p:grpSpPr>
        <p:sp>
          <p:nvSpPr>
            <p:cNvPr id="69" name="Rectangle 68"/>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70" name="TextBox 69"/>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166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200</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71" name="Group 70"/>
          <p:cNvGrpSpPr/>
          <p:nvPr userDrawn="1"/>
        </p:nvGrpSpPr>
        <p:grpSpPr>
          <a:xfrm>
            <a:off x="3626934" y="-1181201"/>
            <a:ext cx="962352" cy="962352"/>
            <a:chOff x="7550001" y="1111278"/>
            <a:chExt cx="962352" cy="962352"/>
          </a:xfrm>
          <a:solidFill>
            <a:srgbClr val="B08A42"/>
          </a:solidFill>
        </p:grpSpPr>
        <p:sp>
          <p:nvSpPr>
            <p:cNvPr id="72" name="Rectangle 71"/>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73" name="TextBox 72"/>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176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138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66</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74" name="Group 73"/>
          <p:cNvGrpSpPr/>
          <p:nvPr userDrawn="1"/>
        </p:nvGrpSpPr>
        <p:grpSpPr>
          <a:xfrm>
            <a:off x="9602302" y="1764521"/>
            <a:ext cx="962352" cy="962352"/>
            <a:chOff x="7550001" y="1111278"/>
            <a:chExt cx="962352" cy="962352"/>
          </a:xfrm>
          <a:solidFill>
            <a:srgbClr val="B5BD00"/>
          </a:solidFill>
        </p:grpSpPr>
        <p:sp>
          <p:nvSpPr>
            <p:cNvPr id="75" name="Rectangle 74"/>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76" name="TextBox 75"/>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181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0</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77" name="Group 76"/>
          <p:cNvGrpSpPr/>
          <p:nvPr userDrawn="1"/>
        </p:nvGrpSpPr>
        <p:grpSpPr>
          <a:xfrm>
            <a:off x="10816265" y="1764521"/>
            <a:ext cx="962352" cy="962352"/>
            <a:chOff x="7550001" y="1111278"/>
            <a:chExt cx="962352" cy="962352"/>
          </a:xfrm>
          <a:solidFill>
            <a:srgbClr val="9FAEE5"/>
          </a:solidFill>
        </p:grpSpPr>
        <p:sp>
          <p:nvSpPr>
            <p:cNvPr id="78" name="Rectangle 77"/>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79" name="TextBox 78"/>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159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174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229</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80" name="Group 79"/>
          <p:cNvGrpSpPr/>
          <p:nvPr userDrawn="1"/>
        </p:nvGrpSpPr>
        <p:grpSpPr>
          <a:xfrm>
            <a:off x="396254" y="-1181548"/>
            <a:ext cx="1978646" cy="962352"/>
            <a:chOff x="7550001" y="1111278"/>
            <a:chExt cx="962352" cy="962352"/>
          </a:xfrm>
          <a:solidFill>
            <a:srgbClr val="003366"/>
          </a:solidFill>
        </p:grpSpPr>
        <p:sp>
          <p:nvSpPr>
            <p:cNvPr id="81" name="Rectangle 80"/>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82" name="TextBox 81"/>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51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102</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83" name="Group 82"/>
          <p:cNvGrpSpPr/>
          <p:nvPr userDrawn="1"/>
        </p:nvGrpSpPr>
        <p:grpSpPr>
          <a:xfrm>
            <a:off x="2522034" y="-1181201"/>
            <a:ext cx="962352" cy="962352"/>
            <a:chOff x="7550001" y="1111278"/>
            <a:chExt cx="962352" cy="962352"/>
          </a:xfrm>
          <a:solidFill>
            <a:srgbClr val="42B6E6"/>
          </a:solidFill>
        </p:grpSpPr>
        <p:sp>
          <p:nvSpPr>
            <p:cNvPr id="84" name="Rectangle 83"/>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85" name="TextBox 84"/>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66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230</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sp>
        <p:nvSpPr>
          <p:cNvPr id="86" name="TextBox 85"/>
          <p:cNvSpPr txBox="1"/>
          <p:nvPr userDrawn="1"/>
        </p:nvSpPr>
        <p:spPr>
          <a:xfrm>
            <a:off x="396254" y="-1628076"/>
            <a:ext cx="5029200" cy="369332"/>
          </a:xfrm>
          <a:prstGeom prst="rect">
            <a:avLst/>
          </a:prstGeom>
          <a:noFill/>
        </p:spPr>
        <p:txBody>
          <a:bodyPr wrap="square" rtlCol="0">
            <a:spAutoFit/>
          </a:bodyPr>
          <a:lstStyle/>
          <a:p>
            <a:r>
              <a:rPr lang="en-US" b="0" i="0" dirty="0" smtClean="0">
                <a:latin typeface="Source Sans Pro"/>
                <a:cs typeface="Source Sans Pro"/>
              </a:rPr>
              <a:t>Top line palette</a:t>
            </a:r>
            <a:endParaRPr lang="en-US" b="0" i="0" dirty="0">
              <a:latin typeface="Source Sans Pro"/>
              <a:cs typeface="Source Sans Pro"/>
            </a:endParaRPr>
          </a:p>
        </p:txBody>
      </p:sp>
      <p:sp>
        <p:nvSpPr>
          <p:cNvPr id="87" name="TextBox 86"/>
          <p:cNvSpPr txBox="1"/>
          <p:nvPr userDrawn="1"/>
        </p:nvSpPr>
        <p:spPr>
          <a:xfrm>
            <a:off x="9602302" y="-76031"/>
            <a:ext cx="5029200" cy="369332"/>
          </a:xfrm>
          <a:prstGeom prst="rect">
            <a:avLst/>
          </a:prstGeom>
          <a:noFill/>
        </p:spPr>
        <p:txBody>
          <a:bodyPr wrap="square" rtlCol="0">
            <a:spAutoFit/>
          </a:bodyPr>
          <a:lstStyle/>
          <a:p>
            <a:r>
              <a:rPr lang="en-US" b="0" i="0" dirty="0" smtClean="0">
                <a:latin typeface="Source Sans Pro"/>
                <a:cs typeface="Source Sans Pro"/>
              </a:rPr>
              <a:t>Education palette</a:t>
            </a:r>
            <a:endParaRPr lang="en-US" b="0" i="0" dirty="0">
              <a:latin typeface="Source Sans Pro"/>
              <a:cs typeface="Source Sans Pro"/>
            </a:endParaRPr>
          </a:p>
        </p:txBody>
      </p:sp>
      <p:sp>
        <p:nvSpPr>
          <p:cNvPr id="88" name="TextBox 87"/>
          <p:cNvSpPr txBox="1"/>
          <p:nvPr userDrawn="1"/>
        </p:nvSpPr>
        <p:spPr>
          <a:xfrm>
            <a:off x="9602301" y="1404522"/>
            <a:ext cx="962353" cy="276999"/>
          </a:xfrm>
          <a:prstGeom prst="rect">
            <a:avLst/>
          </a:prstGeom>
          <a:noFill/>
        </p:spPr>
        <p:txBody>
          <a:bodyPr wrap="square" rtlCol="0">
            <a:spAutoFit/>
          </a:bodyPr>
          <a:lstStyle/>
          <a:p>
            <a:r>
              <a:rPr lang="en-US" sz="1200" b="0" i="0" dirty="0" smtClean="0">
                <a:latin typeface="Source Sans Pro"/>
                <a:cs typeface="Source Sans Pro"/>
              </a:rPr>
              <a:t>Undergrad</a:t>
            </a:r>
            <a:endParaRPr lang="en-US" sz="1200" b="0" i="0" dirty="0">
              <a:latin typeface="Source Sans Pro"/>
              <a:cs typeface="Source Sans Pro"/>
            </a:endParaRPr>
          </a:p>
        </p:txBody>
      </p:sp>
      <p:sp>
        <p:nvSpPr>
          <p:cNvPr id="89" name="TextBox 88"/>
          <p:cNvSpPr txBox="1"/>
          <p:nvPr userDrawn="1"/>
        </p:nvSpPr>
        <p:spPr>
          <a:xfrm>
            <a:off x="10816265" y="1402065"/>
            <a:ext cx="962353" cy="276999"/>
          </a:xfrm>
          <a:prstGeom prst="rect">
            <a:avLst/>
          </a:prstGeom>
          <a:noFill/>
        </p:spPr>
        <p:txBody>
          <a:bodyPr wrap="square" rtlCol="0">
            <a:spAutoFit/>
          </a:bodyPr>
          <a:lstStyle/>
          <a:p>
            <a:r>
              <a:rPr lang="en-US" sz="1200" b="0" i="0" dirty="0" smtClean="0">
                <a:latin typeface="Source Sans Pro"/>
                <a:cs typeface="Source Sans Pro"/>
              </a:rPr>
              <a:t>Postgrad</a:t>
            </a:r>
            <a:endParaRPr lang="en-US" sz="1200" b="0" i="0" dirty="0">
              <a:latin typeface="Source Sans Pro"/>
              <a:cs typeface="Source Sans Pro"/>
            </a:endParaRPr>
          </a:p>
        </p:txBody>
      </p:sp>
      <p:sp>
        <p:nvSpPr>
          <p:cNvPr id="90" name="TextBox 89"/>
          <p:cNvSpPr txBox="1"/>
          <p:nvPr userDrawn="1"/>
        </p:nvSpPr>
        <p:spPr>
          <a:xfrm>
            <a:off x="9602301" y="2968203"/>
            <a:ext cx="962353" cy="276999"/>
          </a:xfrm>
          <a:prstGeom prst="rect">
            <a:avLst/>
          </a:prstGeom>
          <a:noFill/>
        </p:spPr>
        <p:txBody>
          <a:bodyPr wrap="square" rtlCol="0">
            <a:spAutoFit/>
          </a:bodyPr>
          <a:lstStyle/>
          <a:p>
            <a:r>
              <a:rPr lang="en-US" sz="1200" b="0" i="0" dirty="0" smtClean="0">
                <a:latin typeface="Source Sans Pro"/>
                <a:cs typeface="Source Sans Pro"/>
              </a:rPr>
              <a:t>ALSS</a:t>
            </a:r>
            <a:endParaRPr lang="en-US" sz="1200" b="0" i="0" dirty="0">
              <a:latin typeface="Source Sans Pro"/>
              <a:cs typeface="Source Sans Pro"/>
            </a:endParaRPr>
          </a:p>
        </p:txBody>
      </p:sp>
      <p:sp>
        <p:nvSpPr>
          <p:cNvPr id="91" name="TextBox 90"/>
          <p:cNvSpPr txBox="1"/>
          <p:nvPr userDrawn="1"/>
        </p:nvSpPr>
        <p:spPr>
          <a:xfrm>
            <a:off x="10816265" y="2965746"/>
            <a:ext cx="962353" cy="276999"/>
          </a:xfrm>
          <a:prstGeom prst="rect">
            <a:avLst/>
          </a:prstGeom>
          <a:noFill/>
        </p:spPr>
        <p:txBody>
          <a:bodyPr wrap="square" rtlCol="0">
            <a:spAutoFit/>
          </a:bodyPr>
          <a:lstStyle/>
          <a:p>
            <a:r>
              <a:rPr lang="en-US" sz="1200" b="0" i="0" dirty="0" smtClean="0">
                <a:latin typeface="Source Sans Pro"/>
                <a:cs typeface="Source Sans Pro"/>
              </a:rPr>
              <a:t>HSCE</a:t>
            </a:r>
            <a:endParaRPr lang="en-US" sz="1200" b="0" i="0" dirty="0">
              <a:latin typeface="Source Sans Pro"/>
              <a:cs typeface="Source Sans Pro"/>
            </a:endParaRPr>
          </a:p>
        </p:txBody>
      </p:sp>
      <p:sp>
        <p:nvSpPr>
          <p:cNvPr id="92" name="TextBox 91"/>
          <p:cNvSpPr txBox="1"/>
          <p:nvPr userDrawn="1"/>
        </p:nvSpPr>
        <p:spPr>
          <a:xfrm>
            <a:off x="9602301" y="4303683"/>
            <a:ext cx="962353" cy="276999"/>
          </a:xfrm>
          <a:prstGeom prst="rect">
            <a:avLst/>
          </a:prstGeom>
          <a:noFill/>
        </p:spPr>
        <p:txBody>
          <a:bodyPr wrap="square" rtlCol="0">
            <a:spAutoFit/>
          </a:bodyPr>
          <a:lstStyle/>
          <a:p>
            <a:r>
              <a:rPr lang="en-US" sz="1200" b="0" i="0" dirty="0" smtClean="0">
                <a:latin typeface="Source Sans Pro"/>
                <a:cs typeface="Source Sans Pro"/>
              </a:rPr>
              <a:t>MS</a:t>
            </a:r>
            <a:endParaRPr lang="en-US" sz="1200" b="0" i="0" dirty="0">
              <a:latin typeface="Source Sans Pro"/>
              <a:cs typeface="Source Sans Pro"/>
            </a:endParaRPr>
          </a:p>
        </p:txBody>
      </p:sp>
      <p:sp>
        <p:nvSpPr>
          <p:cNvPr id="93" name="TextBox 92"/>
          <p:cNvSpPr txBox="1"/>
          <p:nvPr userDrawn="1"/>
        </p:nvSpPr>
        <p:spPr>
          <a:xfrm>
            <a:off x="10816265" y="4301226"/>
            <a:ext cx="962353" cy="276999"/>
          </a:xfrm>
          <a:prstGeom prst="rect">
            <a:avLst/>
          </a:prstGeom>
          <a:noFill/>
        </p:spPr>
        <p:txBody>
          <a:bodyPr wrap="square" rtlCol="0">
            <a:spAutoFit/>
          </a:bodyPr>
          <a:lstStyle/>
          <a:p>
            <a:r>
              <a:rPr lang="en-US" sz="1200" b="0" i="0" dirty="0" smtClean="0">
                <a:latin typeface="Source Sans Pro"/>
                <a:cs typeface="Source Sans Pro"/>
              </a:rPr>
              <a:t>S&amp;T</a:t>
            </a:r>
            <a:endParaRPr lang="en-US" sz="1200" b="0" i="0" dirty="0">
              <a:latin typeface="Source Sans Pro"/>
              <a:cs typeface="Source Sans Pro"/>
            </a:endParaRPr>
          </a:p>
        </p:txBody>
      </p:sp>
      <p:sp>
        <p:nvSpPr>
          <p:cNvPr id="94" name="TextBox 93"/>
          <p:cNvSpPr txBox="1"/>
          <p:nvPr userDrawn="1"/>
        </p:nvSpPr>
        <p:spPr>
          <a:xfrm>
            <a:off x="10816265" y="5611826"/>
            <a:ext cx="962353" cy="276999"/>
          </a:xfrm>
          <a:prstGeom prst="rect">
            <a:avLst/>
          </a:prstGeom>
          <a:noFill/>
        </p:spPr>
        <p:txBody>
          <a:bodyPr wrap="square" rtlCol="0">
            <a:spAutoFit/>
          </a:bodyPr>
          <a:lstStyle/>
          <a:p>
            <a:r>
              <a:rPr lang="en-US" sz="1200" b="0" i="0" dirty="0" smtClean="0">
                <a:latin typeface="Source Sans Pro"/>
                <a:cs typeface="Source Sans Pro"/>
              </a:rPr>
              <a:t>LAIBS</a:t>
            </a:r>
            <a:endParaRPr lang="en-US" sz="1200" b="0" i="0" dirty="0">
              <a:latin typeface="Source Sans Pro"/>
              <a:cs typeface="Source Sans Pro"/>
            </a:endParaRPr>
          </a:p>
        </p:txBody>
      </p:sp>
      <p:pic>
        <p:nvPicPr>
          <p:cNvPr id="95" name="Picture 9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87600" y="1865428"/>
            <a:ext cx="2045208" cy="679704"/>
          </a:xfrm>
          <a:prstGeom prst="rect">
            <a:avLst/>
          </a:prstGeom>
        </p:spPr>
      </p:pic>
      <p:pic>
        <p:nvPicPr>
          <p:cNvPr id="96" name="Picture 95" descr="Anglia_Ruskin_Logo_WHITE.png" title="Anglia Ruskin University Logo"/>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6826" y="285826"/>
            <a:ext cx="2045208" cy="679704"/>
          </a:xfrm>
          <a:prstGeom prst="rect">
            <a:avLst/>
          </a:prstGeom>
        </p:spPr>
      </p:pic>
      <p:pic>
        <p:nvPicPr>
          <p:cNvPr id="97" name="Picture 9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7600" y="114393"/>
            <a:ext cx="2045208" cy="679704"/>
          </a:xfrm>
          <a:prstGeom prst="rect">
            <a:avLst/>
          </a:prstGeom>
        </p:spPr>
      </p:pic>
      <p:pic>
        <p:nvPicPr>
          <p:cNvPr id="98" name="Picture 9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87600" y="1001817"/>
            <a:ext cx="2045208" cy="679704"/>
          </a:xfrm>
          <a:prstGeom prst="rect">
            <a:avLst/>
          </a:prstGeom>
        </p:spPr>
      </p:pic>
      <p:pic>
        <p:nvPicPr>
          <p:cNvPr id="53" name="Picture 52"/>
          <p:cNvPicPr>
            <a:picLocks noChangeAspect="1"/>
          </p:cNvPicPr>
          <p:nvPr userDrawn="1"/>
        </p:nvPicPr>
        <p:blipFill>
          <a:blip r:embed="rId9"/>
          <a:stretch>
            <a:fillRect/>
          </a:stretch>
        </p:blipFill>
        <p:spPr>
          <a:xfrm>
            <a:off x="7238999" y="392896"/>
            <a:ext cx="1447801" cy="520476"/>
          </a:xfrm>
          <a:prstGeom prst="rect">
            <a:avLst/>
          </a:prstGeom>
        </p:spPr>
      </p:pic>
    </p:spTree>
    <p:extLst>
      <p:ext uri="{BB962C8B-B14F-4D97-AF65-F5344CB8AC3E}">
        <p14:creationId xmlns:p14="http://schemas.microsoft.com/office/powerpoint/2010/main" val="31726089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457200" rtl="0" eaLnBrk="1" latinLnBrk="0" hangingPunct="1">
        <a:spcBef>
          <a:spcPct val="0"/>
        </a:spcBef>
        <a:buNone/>
        <a:defRPr sz="4400" b="0" i="0" kern="1200">
          <a:solidFill>
            <a:schemeClr val="bg1"/>
          </a:solidFill>
          <a:latin typeface="Stag Medium"/>
          <a:ea typeface="+mj-ea"/>
          <a:cs typeface="Stag Medium"/>
        </a:defRPr>
      </a:lvl1pPr>
    </p:titleStyle>
    <p:bodyStyle>
      <a:lvl1pPr marL="342900" indent="-342900" algn="l" defTabSz="457200" rtl="0" eaLnBrk="1" latinLnBrk="0" hangingPunct="1">
        <a:spcBef>
          <a:spcPct val="20000"/>
        </a:spcBef>
        <a:buFont typeface="Arial"/>
        <a:buChar char="•"/>
        <a:defRPr sz="2400" kern="1200">
          <a:solidFill>
            <a:srgbClr val="FFFFFF"/>
          </a:solidFill>
          <a:latin typeface="Source Sans Pro"/>
          <a:ea typeface="+mn-ea"/>
          <a:cs typeface="Source Sans Pro"/>
        </a:defRPr>
      </a:lvl1pPr>
      <a:lvl2pPr marL="800100" indent="-342900" algn="l" defTabSz="457200" rtl="0" eaLnBrk="1" latinLnBrk="0" hangingPunct="1">
        <a:spcBef>
          <a:spcPct val="20000"/>
        </a:spcBef>
        <a:buFont typeface="Arial"/>
        <a:buChar char="•"/>
        <a:defRPr sz="2400" kern="1200">
          <a:solidFill>
            <a:srgbClr val="FFFFFF"/>
          </a:solidFill>
          <a:latin typeface="Source Sans Pro"/>
          <a:ea typeface="+mn-ea"/>
          <a:cs typeface="Source Sans Pro"/>
        </a:defRPr>
      </a:lvl2pPr>
      <a:lvl3pPr marL="1257300" indent="-342900" algn="l" defTabSz="457200" rtl="0" eaLnBrk="1" latinLnBrk="0" hangingPunct="1">
        <a:spcBef>
          <a:spcPct val="20000"/>
        </a:spcBef>
        <a:buFont typeface="Arial"/>
        <a:buChar char="•"/>
        <a:defRPr sz="2400" kern="1200">
          <a:solidFill>
            <a:srgbClr val="FFFFFF"/>
          </a:solidFill>
          <a:latin typeface="Source Sans Pro"/>
          <a:ea typeface="+mn-ea"/>
          <a:cs typeface="Source Sans Pro"/>
        </a:defRPr>
      </a:lvl3pPr>
      <a:lvl4pPr marL="1714500" indent="-342900" algn="l" defTabSz="457200" rtl="0" eaLnBrk="1" latinLnBrk="0" hangingPunct="1">
        <a:spcBef>
          <a:spcPct val="20000"/>
        </a:spcBef>
        <a:buFont typeface="Arial"/>
        <a:buChar char="•"/>
        <a:defRPr sz="2400" kern="1200">
          <a:solidFill>
            <a:srgbClr val="FFFFFF"/>
          </a:solidFill>
          <a:latin typeface="Source Sans Pro"/>
          <a:ea typeface="+mn-ea"/>
          <a:cs typeface="Source Sans Pro"/>
        </a:defRPr>
      </a:lvl4pPr>
      <a:lvl5pPr marL="2171700" indent="-342900" algn="l" defTabSz="457200" rtl="0" eaLnBrk="1" latinLnBrk="0" hangingPunct="1">
        <a:spcBef>
          <a:spcPct val="20000"/>
        </a:spcBef>
        <a:buFont typeface="Arial"/>
        <a:buChar char="•"/>
        <a:defRPr sz="2400" kern="1200">
          <a:solidFill>
            <a:srgbClr val="FFFFFF"/>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atcen.ac.uk/media/22457/estimating-prevalence-young-people.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gov.uk/government/uploads/system/uploads/attachment_data/file/210383/Positive-for-Youth-progress-update.pdf" TargetMode="External"/><Relationship Id="rId4" Type="http://schemas.openxmlformats.org/officeDocument/2006/relationships/hyperlink" Target="http://www.ditchthelabel.org/the-annual-bullying-survey-2015-is-her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arro.anglia.ac.uk/70097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Niamh.obrien@anglia.ac.uk"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162050"/>
            <a:ext cx="8162693" cy="2438400"/>
          </a:xfrm>
        </p:spPr>
        <p:txBody>
          <a:bodyPr/>
          <a:lstStyle/>
          <a:p>
            <a:r>
              <a:rPr lang="en-US" dirty="0"/>
              <a:t>The Impact Bullying had on my Life: An exploratory study of young people’s self-exclusion from school.</a:t>
            </a:r>
          </a:p>
        </p:txBody>
      </p:sp>
      <p:sp>
        <p:nvSpPr>
          <p:cNvPr id="3" name="Subtitle 2"/>
          <p:cNvSpPr>
            <a:spLocks noGrp="1"/>
          </p:cNvSpPr>
          <p:nvPr>
            <p:ph type="subTitle" idx="1"/>
          </p:nvPr>
        </p:nvSpPr>
        <p:spPr>
          <a:xfrm>
            <a:off x="2553629" y="3672839"/>
            <a:ext cx="6400800" cy="2032635"/>
          </a:xfrm>
        </p:spPr>
        <p:txBody>
          <a:bodyPr>
            <a:normAutofit lnSpcReduction="10000"/>
          </a:bodyPr>
          <a:lstStyle/>
          <a:p>
            <a:pPr algn="r"/>
            <a:r>
              <a:rPr lang="en-US" dirty="0" smtClean="0"/>
              <a:t>Dr. Niamh O’Brien</a:t>
            </a:r>
          </a:p>
          <a:p>
            <a:pPr algn="r"/>
            <a:r>
              <a:rPr lang="en-US" dirty="0" smtClean="0"/>
              <a:t>Senior Research Fellow</a:t>
            </a:r>
          </a:p>
          <a:p>
            <a:pPr algn="r"/>
            <a:r>
              <a:rPr lang="en-US" dirty="0" smtClean="0"/>
              <a:t>Faculty of Health, Social Care and Education</a:t>
            </a:r>
          </a:p>
          <a:p>
            <a:pPr algn="r"/>
            <a:r>
              <a:rPr lang="en-US" dirty="0" smtClean="0"/>
              <a:t>Anglia Ruskin University</a:t>
            </a:r>
          </a:p>
          <a:p>
            <a:pPr algn="r"/>
            <a:r>
              <a:rPr lang="en-US" dirty="0" smtClean="0"/>
              <a:t>Chelmsford. </a:t>
            </a:r>
            <a:endParaRPr lang="en-US" dirty="0"/>
          </a:p>
        </p:txBody>
      </p:sp>
      <p:sp>
        <p:nvSpPr>
          <p:cNvPr id="4" name="Subtitle 2"/>
          <p:cNvSpPr txBox="1">
            <a:spLocks/>
          </p:cNvSpPr>
          <p:nvPr/>
        </p:nvSpPr>
        <p:spPr>
          <a:xfrm>
            <a:off x="1143000" y="5497551"/>
            <a:ext cx="6400800" cy="70252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kern="1200">
                <a:solidFill>
                  <a:schemeClr val="tx1"/>
                </a:solidFill>
                <a:latin typeface="Source Sans Pro"/>
                <a:ea typeface="+mn-ea"/>
                <a:cs typeface="Source Sans Pro"/>
              </a:defRPr>
            </a:lvl1pPr>
            <a:lvl2pPr marL="457200" indent="0" algn="ctr" defTabSz="457200" rtl="0" eaLnBrk="1" latinLnBrk="0" hangingPunct="1">
              <a:spcBef>
                <a:spcPct val="20000"/>
              </a:spcBef>
              <a:buFont typeface="Arial"/>
              <a:buNone/>
              <a:defRPr sz="2400" kern="1200">
                <a:solidFill>
                  <a:schemeClr val="tx1">
                    <a:tint val="75000"/>
                  </a:schemeClr>
                </a:solidFill>
                <a:latin typeface="Source Sans Pro"/>
                <a:ea typeface="+mn-ea"/>
                <a:cs typeface="Source Sans Pro"/>
              </a:defRPr>
            </a:lvl2pPr>
            <a:lvl3pPr marL="914400" indent="0" algn="ctr" defTabSz="457200" rtl="0" eaLnBrk="1" latinLnBrk="0" hangingPunct="1">
              <a:spcBef>
                <a:spcPct val="20000"/>
              </a:spcBef>
              <a:buFont typeface="Arial"/>
              <a:buNone/>
              <a:defRPr sz="2400" kern="1200">
                <a:solidFill>
                  <a:schemeClr val="tx1">
                    <a:tint val="75000"/>
                  </a:schemeClr>
                </a:solidFill>
                <a:latin typeface="Source Sans Pro"/>
                <a:ea typeface="+mn-ea"/>
                <a:cs typeface="Source Sans Pro"/>
              </a:defRPr>
            </a:lvl3pPr>
            <a:lvl4pPr marL="1371600" indent="0" algn="ctr" defTabSz="457200" rtl="0" eaLnBrk="1" latinLnBrk="0" hangingPunct="1">
              <a:spcBef>
                <a:spcPct val="20000"/>
              </a:spcBef>
              <a:buFont typeface="Arial"/>
              <a:buNone/>
              <a:defRPr sz="2400" kern="1200">
                <a:solidFill>
                  <a:schemeClr val="tx1">
                    <a:tint val="75000"/>
                  </a:schemeClr>
                </a:solidFill>
                <a:latin typeface="Source Sans Pro"/>
                <a:ea typeface="+mn-ea"/>
                <a:cs typeface="Source Sans Pro"/>
              </a:defRPr>
            </a:lvl4pPr>
            <a:lvl5pPr marL="1828800" indent="0" algn="ctr" defTabSz="457200" rtl="0" eaLnBrk="1" latinLnBrk="0" hangingPunct="1">
              <a:spcBef>
                <a:spcPct val="20000"/>
              </a:spcBef>
              <a:buFont typeface="Arial"/>
              <a:buNone/>
              <a:defRPr sz="2400" kern="1200">
                <a:solidFill>
                  <a:schemeClr val="tx1">
                    <a:tint val="75000"/>
                  </a:schemeClr>
                </a:solidFill>
                <a:latin typeface="Source Sans Pro"/>
                <a:ea typeface="+mn-ea"/>
                <a:cs typeface="Source Sans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endParaRPr lang="en-US" dirty="0"/>
          </a:p>
        </p:txBody>
      </p:sp>
      <p:sp>
        <p:nvSpPr>
          <p:cNvPr id="5" name="Rectangle 4"/>
          <p:cNvSpPr/>
          <p:nvPr/>
        </p:nvSpPr>
        <p:spPr>
          <a:xfrm>
            <a:off x="183994" y="6027003"/>
            <a:ext cx="8709102" cy="830997"/>
          </a:xfrm>
          <a:prstGeom prst="rect">
            <a:avLst/>
          </a:prstGeom>
        </p:spPr>
        <p:txBody>
          <a:bodyPr wrap="square">
            <a:spAutoFit/>
          </a:bodyPr>
          <a:lstStyle/>
          <a:p>
            <a:pPr algn="ctr"/>
            <a:r>
              <a:rPr lang="en-GB" sz="1600" dirty="0"/>
              <a:t>‘All equal, all different’: Contemporary Research and Practice in </a:t>
            </a:r>
            <a:r>
              <a:rPr lang="en-GB" sz="1600" dirty="0" smtClean="0"/>
              <a:t>Anti-bullying</a:t>
            </a:r>
          </a:p>
          <a:p>
            <a:pPr algn="ctr"/>
            <a:r>
              <a:rPr lang="en-GB" sz="1600" dirty="0"/>
              <a:t>Birmingham City University </a:t>
            </a:r>
            <a:endParaRPr lang="en-GB" sz="1600" dirty="0" smtClean="0"/>
          </a:p>
          <a:p>
            <a:pPr algn="ctr"/>
            <a:r>
              <a:rPr lang="en-GB" sz="1600" dirty="0" smtClean="0"/>
              <a:t>Wednesday </a:t>
            </a:r>
            <a:r>
              <a:rPr lang="en-GB" sz="1600" dirty="0"/>
              <a:t>15 November 2017</a:t>
            </a:r>
          </a:p>
        </p:txBody>
      </p:sp>
    </p:spTree>
    <p:extLst>
      <p:ext uri="{BB962C8B-B14F-4D97-AF65-F5344CB8AC3E}">
        <p14:creationId xmlns:p14="http://schemas.microsoft.com/office/powerpoint/2010/main" val="318360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6887"/>
            <a:ext cx="8229600" cy="1055802"/>
          </a:xfrm>
        </p:spPr>
        <p:txBody>
          <a:bodyPr/>
          <a:lstStyle/>
          <a:p>
            <a:r>
              <a:rPr lang="en-US" dirty="0"/>
              <a:t>Seeking help and support</a:t>
            </a:r>
            <a:br>
              <a:rPr lang="en-US" dirty="0"/>
            </a:br>
            <a:r>
              <a:rPr lang="en-US" dirty="0"/>
              <a:t/>
            </a:r>
            <a:br>
              <a:rPr lang="en-US" dirty="0"/>
            </a:br>
            <a:endParaRPr lang="en-US" dirty="0"/>
          </a:p>
        </p:txBody>
      </p:sp>
      <p:sp>
        <p:nvSpPr>
          <p:cNvPr id="3" name="Content Placeholder 2"/>
          <p:cNvSpPr>
            <a:spLocks noGrp="1"/>
          </p:cNvSpPr>
          <p:nvPr>
            <p:ph idx="1"/>
          </p:nvPr>
        </p:nvSpPr>
        <p:spPr>
          <a:xfrm>
            <a:off x="457200" y="1583473"/>
            <a:ext cx="8483600" cy="5084956"/>
          </a:xfrm>
        </p:spPr>
        <p:txBody>
          <a:bodyPr>
            <a:normAutofit fontScale="85000" lnSpcReduction="20000"/>
          </a:bodyPr>
          <a:lstStyle/>
          <a:p>
            <a:pPr marL="0" indent="0">
              <a:buNone/>
            </a:pPr>
            <a:r>
              <a:rPr lang="en-US" sz="3200" dirty="0" smtClean="0"/>
              <a:t>No participants felt supported by their schools despite the many attempts to seek support:</a:t>
            </a:r>
          </a:p>
          <a:p>
            <a:pPr marL="0" indent="0">
              <a:buNone/>
            </a:pPr>
            <a:endParaRPr lang="en-US" sz="3200" dirty="0" smtClean="0"/>
          </a:p>
          <a:p>
            <a:pPr marL="0" indent="0" algn="ctr">
              <a:buNone/>
            </a:pPr>
            <a:r>
              <a:rPr lang="en-GB" sz="3200" i="1" dirty="0"/>
              <a:t>“When I went to the school about it the students said I had attacked them – all 8 of them! I just realised that no one believes me, nobody is there to help and support me so I really can’t be there anymore. That was the last day I spent at school.” </a:t>
            </a:r>
            <a:r>
              <a:rPr lang="en-GB" sz="3200" dirty="0"/>
              <a:t>(Nikki)</a:t>
            </a:r>
          </a:p>
          <a:p>
            <a:pPr marL="0" indent="0">
              <a:buNone/>
            </a:pPr>
            <a:endParaRPr lang="en-US" sz="3200" dirty="0" smtClean="0"/>
          </a:p>
          <a:p>
            <a:pPr marL="0" indent="0" algn="ctr">
              <a:buNone/>
            </a:pPr>
            <a:r>
              <a:rPr lang="en-GB" sz="3200" i="1" dirty="0" smtClean="0"/>
              <a:t>“…I </a:t>
            </a:r>
            <a:r>
              <a:rPr lang="en-GB" sz="3200" i="1" dirty="0"/>
              <a:t>had had a really bad day with the girls so I came out and I explained all this to my head of year and how it was affecting me but instead of supporting me he put me straight into isolation</a:t>
            </a:r>
            <a:r>
              <a:rPr lang="en-GB" sz="3200" i="1" dirty="0" smtClean="0"/>
              <a:t>.” </a:t>
            </a:r>
            <a:r>
              <a:rPr lang="en-GB" sz="3200" dirty="0" smtClean="0"/>
              <a:t>(John)</a:t>
            </a: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Tree>
    <p:extLst>
      <p:ext uri="{BB962C8B-B14F-4D97-AF65-F5344CB8AC3E}">
        <p14:creationId xmlns:p14="http://schemas.microsoft.com/office/powerpoint/2010/main" val="132921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6887"/>
            <a:ext cx="8229600" cy="1055802"/>
          </a:xfrm>
        </p:spPr>
        <p:txBody>
          <a:bodyPr/>
          <a:lstStyle/>
          <a:p>
            <a:r>
              <a:rPr lang="en-US" dirty="0"/>
              <a:t>Seeking help and support</a:t>
            </a:r>
            <a:br>
              <a:rPr lang="en-US" dirty="0"/>
            </a:br>
            <a:r>
              <a:rPr lang="en-US" dirty="0"/>
              <a:t/>
            </a:r>
            <a:br>
              <a:rPr lang="en-US" dirty="0"/>
            </a:br>
            <a:endParaRPr lang="en-US" dirty="0"/>
          </a:p>
        </p:txBody>
      </p:sp>
      <p:sp>
        <p:nvSpPr>
          <p:cNvPr id="3" name="Content Placeholder 2"/>
          <p:cNvSpPr>
            <a:spLocks noGrp="1"/>
          </p:cNvSpPr>
          <p:nvPr>
            <p:ph idx="1"/>
          </p:nvPr>
        </p:nvSpPr>
        <p:spPr>
          <a:xfrm>
            <a:off x="457200" y="1659118"/>
            <a:ext cx="8483600" cy="4920102"/>
          </a:xfrm>
        </p:spPr>
        <p:txBody>
          <a:bodyPr>
            <a:normAutofit fontScale="92500"/>
          </a:bodyPr>
          <a:lstStyle/>
          <a:p>
            <a:pPr marL="0" indent="0" algn="ctr">
              <a:buNone/>
            </a:pPr>
            <a:r>
              <a:rPr lang="en-GB" sz="3200" i="1" dirty="0"/>
              <a:t>“I could understand them thinking I maybe got the wrong end of the stick with one </a:t>
            </a:r>
            <a:r>
              <a:rPr lang="en-GB" sz="3200" i="1" dirty="0" smtClean="0"/>
              <a:t>incident</a:t>
            </a:r>
            <a:r>
              <a:rPr lang="en-GB" sz="3200" dirty="0"/>
              <a:t> </a:t>
            </a:r>
            <a:r>
              <a:rPr lang="en-GB" sz="3200" dirty="0" smtClean="0"/>
              <a:t> </a:t>
            </a:r>
            <a:r>
              <a:rPr lang="en-GB" sz="3200" i="1" dirty="0" smtClean="0"/>
              <a:t>but</a:t>
            </a:r>
            <a:r>
              <a:rPr lang="en-GB" sz="3200" dirty="0" smtClean="0"/>
              <a:t> </a:t>
            </a:r>
            <a:r>
              <a:rPr lang="en-GB" sz="3200" i="1" dirty="0" smtClean="0"/>
              <a:t>this </a:t>
            </a:r>
            <a:r>
              <a:rPr lang="en-GB" sz="3200" i="1" dirty="0"/>
              <a:t>was 18 months of me constantly reporting different incidents</a:t>
            </a:r>
            <a:r>
              <a:rPr lang="en-GB" sz="3200" i="1" dirty="0" smtClean="0"/>
              <a:t>.” </a:t>
            </a:r>
            <a:r>
              <a:rPr lang="en-GB" sz="3200" dirty="0" smtClean="0"/>
              <a:t>(Nikki)</a:t>
            </a:r>
            <a:endParaRPr lang="en-US" sz="3200" dirty="0" smtClean="0"/>
          </a:p>
          <a:p>
            <a:pPr marL="0" indent="0" algn="ctr">
              <a:buNone/>
            </a:pPr>
            <a:r>
              <a:rPr lang="en-GB" sz="3200" i="1" dirty="0"/>
              <a:t>“I think they were going for their outstanding in O</a:t>
            </a:r>
            <a:r>
              <a:rPr lang="en-GB" sz="3200" i="1" dirty="0" smtClean="0"/>
              <a:t>fsted </a:t>
            </a:r>
            <a:r>
              <a:rPr lang="en-GB" sz="3200" i="1" dirty="0"/>
              <a:t>and we all know that bullying counts against you if on record so they weren’t recording it properly and Nikki jut had enough and literally broke down sobbing on the floor and she just couldn’t take any more. She couldn’t mentally do it anymore</a:t>
            </a:r>
            <a:r>
              <a:rPr lang="en-GB" sz="3200" i="1" dirty="0" smtClean="0"/>
              <a:t>.” (Jessica)</a:t>
            </a:r>
            <a:endParaRPr lang="en-GB" sz="3200" dirty="0"/>
          </a:p>
          <a:p>
            <a:pPr marL="0" indent="0">
              <a:buNone/>
            </a:pPr>
            <a:endParaRPr lang="en-US" sz="3200" dirty="0" smtClean="0"/>
          </a:p>
          <a:p>
            <a:pPr marL="0" indent="0">
              <a:buNone/>
            </a:pPr>
            <a:endParaRPr lang="en-US" sz="3200" dirty="0" smtClean="0"/>
          </a:p>
        </p:txBody>
      </p:sp>
    </p:spTree>
    <p:extLst>
      <p:ext uri="{BB962C8B-B14F-4D97-AF65-F5344CB8AC3E}">
        <p14:creationId xmlns:p14="http://schemas.microsoft.com/office/powerpoint/2010/main" val="276560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276"/>
            <a:ext cx="8483600" cy="4524866"/>
          </a:xfrm>
        </p:spPr>
        <p:txBody>
          <a:bodyPr>
            <a:normAutofit fontScale="85000" lnSpcReduction="10000"/>
          </a:bodyPr>
          <a:lstStyle/>
          <a:p>
            <a:pPr marL="0" indent="0">
              <a:buNone/>
            </a:pPr>
            <a:r>
              <a:rPr lang="en-US" sz="3200" dirty="0" smtClean="0"/>
              <a:t>Putting the onus on the </a:t>
            </a:r>
            <a:r>
              <a:rPr lang="en-US" sz="3200" dirty="0" err="1" smtClean="0"/>
              <a:t>victimised</a:t>
            </a:r>
            <a:r>
              <a:rPr lang="en-US" sz="3200" dirty="0" smtClean="0"/>
              <a:t> student to change:</a:t>
            </a:r>
          </a:p>
          <a:p>
            <a:pPr marL="0" indent="0">
              <a:buNone/>
            </a:pPr>
            <a:endParaRPr lang="en-US" sz="3200" dirty="0" smtClean="0"/>
          </a:p>
          <a:p>
            <a:pPr marL="0" indent="0" algn="ctr">
              <a:buNone/>
            </a:pPr>
            <a:r>
              <a:rPr lang="en-GB" sz="3200" i="1" dirty="0"/>
              <a:t>“We tried to seek advice from the school I was at for months but they offered no advice and told us that if I didn't "make an effort" then I'd be kicked out, or I should just leave anyway</a:t>
            </a:r>
            <a:r>
              <a:rPr lang="en-GB" sz="3200" i="1" dirty="0" smtClean="0"/>
              <a:t>.” </a:t>
            </a:r>
            <a:r>
              <a:rPr lang="en-GB" sz="3200" dirty="0" smtClean="0"/>
              <a:t>(Andrew)</a:t>
            </a:r>
            <a:endParaRPr lang="en-GB" sz="3200" dirty="0"/>
          </a:p>
          <a:p>
            <a:pPr marL="0" indent="0" algn="ctr">
              <a:buNone/>
            </a:pPr>
            <a:endParaRPr lang="en-US" sz="3200" dirty="0" smtClean="0"/>
          </a:p>
          <a:p>
            <a:pPr marL="0" indent="0" algn="ctr">
              <a:buNone/>
            </a:pPr>
            <a:r>
              <a:rPr lang="en-GB" sz="3200" i="1" dirty="0"/>
              <a:t>“We tried going to the school but they were so dismissive and told </a:t>
            </a:r>
            <a:r>
              <a:rPr lang="en-GB" sz="3200" i="1" dirty="0" smtClean="0"/>
              <a:t>us, </a:t>
            </a:r>
            <a:r>
              <a:rPr lang="en-GB" sz="3200" i="1" dirty="0"/>
              <a:t>all Nikki had to do was smile and be happy and everything would be OK. Putting the onus on her to change rather than addressing the bullies</a:t>
            </a:r>
            <a:r>
              <a:rPr lang="en-GB" sz="3200" i="1" dirty="0" smtClean="0"/>
              <a:t>.” </a:t>
            </a:r>
            <a:r>
              <a:rPr lang="en-GB" sz="3200" dirty="0" smtClean="0"/>
              <a:t>(Jessica)</a:t>
            </a:r>
          </a:p>
          <a:p>
            <a:pPr marL="0" indent="0">
              <a:buNone/>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457200" y="836480"/>
            <a:ext cx="8229600" cy="737796"/>
          </a:xfrm>
        </p:spPr>
        <p:txBody>
          <a:bodyPr/>
          <a:lstStyle/>
          <a:p>
            <a:r>
              <a:rPr lang="en-US" dirty="0"/>
              <a:t>Seeking help and </a:t>
            </a:r>
            <a:r>
              <a:rPr lang="en-US" dirty="0" smtClean="0"/>
              <a:t>support</a:t>
            </a:r>
            <a:endParaRPr lang="en-US" dirty="0"/>
          </a:p>
        </p:txBody>
      </p:sp>
    </p:spTree>
    <p:extLst>
      <p:ext uri="{BB962C8B-B14F-4D97-AF65-F5344CB8AC3E}">
        <p14:creationId xmlns:p14="http://schemas.microsoft.com/office/powerpoint/2010/main" val="52781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66506"/>
            <a:ext cx="8483600" cy="4600282"/>
          </a:xfrm>
        </p:spPr>
        <p:txBody>
          <a:bodyPr>
            <a:normAutofit lnSpcReduction="10000"/>
          </a:bodyPr>
          <a:lstStyle/>
          <a:p>
            <a:pPr marL="0" indent="0">
              <a:buNone/>
            </a:pPr>
            <a:r>
              <a:rPr lang="en-GB" sz="3200" u="sng" dirty="0" smtClean="0"/>
              <a:t>Mental health</a:t>
            </a:r>
            <a:r>
              <a:rPr lang="en-GB" sz="3200" dirty="0" smtClean="0"/>
              <a:t>:</a:t>
            </a:r>
          </a:p>
          <a:p>
            <a:r>
              <a:rPr lang="en-GB" sz="3200" dirty="0" smtClean="0"/>
              <a:t>All participants tried to focus on staying “..</a:t>
            </a:r>
            <a:r>
              <a:rPr lang="en-GB" sz="3200" i="1" dirty="0" smtClean="0"/>
              <a:t>in a happy state of mind</a:t>
            </a:r>
            <a:r>
              <a:rPr lang="en-GB" sz="3200" dirty="0" smtClean="0"/>
              <a:t>” (John)</a:t>
            </a:r>
          </a:p>
          <a:p>
            <a:r>
              <a:rPr lang="en-GB" sz="3200" dirty="0" smtClean="0"/>
              <a:t>Both Andrew and Sam felt safer at home than in school:</a:t>
            </a:r>
          </a:p>
          <a:p>
            <a:pPr marL="0" indent="0" algn="ctr">
              <a:buNone/>
            </a:pPr>
            <a:r>
              <a:rPr lang="en-GB" sz="3200" i="1" dirty="0" smtClean="0"/>
              <a:t>“</a:t>
            </a:r>
            <a:r>
              <a:rPr lang="en-GB" sz="3200" i="1" dirty="0"/>
              <a:t>I felt happy and I was safe at home” </a:t>
            </a:r>
            <a:r>
              <a:rPr lang="en-GB" sz="3200" dirty="0"/>
              <a:t>(Sam)</a:t>
            </a:r>
          </a:p>
          <a:p>
            <a:pPr marL="0" indent="0" algn="ctr">
              <a:buNone/>
            </a:pPr>
            <a:r>
              <a:rPr lang="en-GB" sz="3200" i="1" dirty="0"/>
              <a:t>“I felt safe at home and didn't at school. It's comforting to be in a known environment away from those people.” </a:t>
            </a:r>
            <a:r>
              <a:rPr lang="en-GB" sz="3200" dirty="0"/>
              <a:t>(Andrew)</a:t>
            </a:r>
          </a:p>
          <a:p>
            <a:pPr marL="0" indent="0">
              <a:buNone/>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362932" y="1128711"/>
            <a:ext cx="8229600" cy="737796"/>
          </a:xfrm>
        </p:spPr>
        <p:txBody>
          <a:bodyPr/>
          <a:lstStyle/>
          <a:p>
            <a:r>
              <a:rPr lang="en-US" dirty="0"/>
              <a:t>Life after </a:t>
            </a:r>
            <a:r>
              <a:rPr lang="en-US" dirty="0" smtClean="0"/>
              <a:t>self-exclusion</a:t>
            </a:r>
            <a:endParaRPr lang="en-US" dirty="0"/>
          </a:p>
        </p:txBody>
      </p:sp>
    </p:spTree>
    <p:extLst>
      <p:ext uri="{BB962C8B-B14F-4D97-AF65-F5344CB8AC3E}">
        <p14:creationId xmlns:p14="http://schemas.microsoft.com/office/powerpoint/2010/main" val="286837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66506"/>
            <a:ext cx="8483600" cy="4600282"/>
          </a:xfrm>
        </p:spPr>
        <p:txBody>
          <a:bodyPr>
            <a:normAutofit fontScale="92500" lnSpcReduction="10000"/>
          </a:bodyPr>
          <a:lstStyle/>
          <a:p>
            <a:pPr marL="0" indent="0">
              <a:buNone/>
            </a:pPr>
            <a:r>
              <a:rPr lang="en-GB" sz="3200" u="sng" dirty="0" smtClean="0"/>
              <a:t>Mental health:</a:t>
            </a:r>
          </a:p>
          <a:p>
            <a:r>
              <a:rPr lang="en-GB" sz="3200" dirty="0" smtClean="0"/>
              <a:t>Parents had huge concerns about their children:</a:t>
            </a:r>
          </a:p>
          <a:p>
            <a:pPr marL="0" indent="0" algn="ctr">
              <a:buNone/>
            </a:pPr>
            <a:r>
              <a:rPr lang="en-GB" sz="3200" i="1" dirty="0"/>
              <a:t>“Oh it has battered </a:t>
            </a:r>
            <a:r>
              <a:rPr lang="en-GB" sz="3200" i="1" dirty="0" smtClean="0"/>
              <a:t>[John’s] self-confidence </a:t>
            </a:r>
            <a:r>
              <a:rPr lang="en-GB" sz="3200" i="1" dirty="0"/>
              <a:t>because he feels so different to everybody else. He feels like an odd-ball</a:t>
            </a:r>
            <a:r>
              <a:rPr lang="en-GB" sz="3200" i="1" dirty="0" smtClean="0"/>
              <a:t>.” </a:t>
            </a:r>
            <a:r>
              <a:rPr lang="en-GB" sz="3200" dirty="0" smtClean="0"/>
              <a:t>(Jackie) </a:t>
            </a:r>
            <a:endParaRPr lang="en-GB" sz="3200" dirty="0"/>
          </a:p>
          <a:p>
            <a:pPr marL="0" indent="0" algn="ctr">
              <a:buNone/>
            </a:pPr>
            <a:r>
              <a:rPr lang="en-GB" sz="3200" i="1" dirty="0" smtClean="0"/>
              <a:t>“[Nikki] </a:t>
            </a:r>
            <a:r>
              <a:rPr lang="en-GB" sz="3200" i="1" dirty="0"/>
              <a:t>really did have a breakdown, rarely left her room…..It was very intense. She didn’t leave the house at all for 8 months. She was so broken. She did end up having a complete break down and she did attempt suicide</a:t>
            </a:r>
            <a:r>
              <a:rPr lang="en-GB" sz="3200" i="1" dirty="0" smtClean="0"/>
              <a:t>.” </a:t>
            </a:r>
            <a:r>
              <a:rPr lang="en-GB" sz="3200" dirty="0" smtClean="0"/>
              <a:t>(Jessica) </a:t>
            </a:r>
            <a:endParaRPr lang="en-GB" sz="3200" dirty="0"/>
          </a:p>
          <a:p>
            <a:pPr marL="0" indent="0">
              <a:buNone/>
            </a:pPr>
            <a:endParaRPr lang="en-GB" sz="3200" dirty="0"/>
          </a:p>
          <a:p>
            <a:pPr marL="0" indent="0">
              <a:buNone/>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362932" y="1128711"/>
            <a:ext cx="8229600" cy="737796"/>
          </a:xfrm>
        </p:spPr>
        <p:txBody>
          <a:bodyPr/>
          <a:lstStyle/>
          <a:p>
            <a:r>
              <a:rPr lang="en-US" dirty="0"/>
              <a:t>Life after </a:t>
            </a:r>
            <a:r>
              <a:rPr lang="en-US" dirty="0" smtClean="0"/>
              <a:t>self-exclusion</a:t>
            </a:r>
            <a:endParaRPr lang="en-US" dirty="0"/>
          </a:p>
        </p:txBody>
      </p:sp>
    </p:spTree>
    <p:extLst>
      <p:ext uri="{BB962C8B-B14F-4D97-AF65-F5344CB8AC3E}">
        <p14:creationId xmlns:p14="http://schemas.microsoft.com/office/powerpoint/2010/main" val="21274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66506"/>
            <a:ext cx="8483600" cy="4600282"/>
          </a:xfrm>
        </p:spPr>
        <p:txBody>
          <a:bodyPr>
            <a:normAutofit/>
          </a:bodyPr>
          <a:lstStyle/>
          <a:p>
            <a:pPr marL="0" indent="0">
              <a:buNone/>
            </a:pPr>
            <a:r>
              <a:rPr lang="en-GB" sz="3200" u="sng" dirty="0" smtClean="0"/>
              <a:t>Education:</a:t>
            </a:r>
          </a:p>
          <a:p>
            <a:pPr marL="0" indent="0" algn="ctr">
              <a:buNone/>
            </a:pPr>
            <a:r>
              <a:rPr lang="en-GB" sz="3200" dirty="0" smtClean="0"/>
              <a:t/>
            </a:r>
            <a:br>
              <a:rPr lang="en-GB" sz="3200" dirty="0" smtClean="0"/>
            </a:br>
            <a:r>
              <a:rPr lang="en-GB" sz="3200" i="1" dirty="0" smtClean="0"/>
              <a:t>“When I left school I tried as hard as I could with all of my work so people wouldn’t think I was stupid and be able to do exams. There was so much pressure because I didn’t know if I was doing the right thing or teaching myself the right curriculum for exams.” </a:t>
            </a:r>
            <a:r>
              <a:rPr lang="en-GB" sz="3200" dirty="0" smtClean="0"/>
              <a:t>(Nikki)</a:t>
            </a:r>
          </a:p>
          <a:p>
            <a:pPr marL="0" indent="0">
              <a:buNone/>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362932" y="1128711"/>
            <a:ext cx="8229600" cy="737796"/>
          </a:xfrm>
        </p:spPr>
        <p:txBody>
          <a:bodyPr/>
          <a:lstStyle/>
          <a:p>
            <a:r>
              <a:rPr lang="en-US" dirty="0"/>
              <a:t>Life after </a:t>
            </a:r>
            <a:r>
              <a:rPr lang="en-US" dirty="0" smtClean="0"/>
              <a:t>self-exclusion</a:t>
            </a:r>
            <a:endParaRPr lang="en-US" dirty="0"/>
          </a:p>
        </p:txBody>
      </p:sp>
    </p:spTree>
    <p:extLst>
      <p:ext uri="{BB962C8B-B14F-4D97-AF65-F5344CB8AC3E}">
        <p14:creationId xmlns:p14="http://schemas.microsoft.com/office/powerpoint/2010/main" val="206008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0836"/>
            <a:ext cx="8483600" cy="4883085"/>
          </a:xfrm>
        </p:spPr>
        <p:txBody>
          <a:bodyPr>
            <a:normAutofit fontScale="85000" lnSpcReduction="20000"/>
          </a:bodyPr>
          <a:lstStyle/>
          <a:p>
            <a:pPr marL="0" indent="0">
              <a:buNone/>
            </a:pPr>
            <a:r>
              <a:rPr lang="en-GB" sz="3200" u="sng" dirty="0" smtClean="0"/>
              <a:t>Effects on wider family</a:t>
            </a:r>
          </a:p>
          <a:p>
            <a:pPr marL="0" indent="0">
              <a:buNone/>
            </a:pPr>
            <a:r>
              <a:rPr lang="en-GB" sz="3200" dirty="0" smtClean="0"/>
              <a:t>Both mothers described the effects on the wider family as “</a:t>
            </a:r>
            <a:r>
              <a:rPr lang="en-GB" sz="3200" i="1" dirty="0" smtClean="0"/>
              <a:t>heart-breaking</a:t>
            </a:r>
            <a:r>
              <a:rPr lang="en-GB" sz="3200" dirty="0" smtClean="0"/>
              <a:t>”</a:t>
            </a:r>
          </a:p>
          <a:p>
            <a:pPr marL="0" indent="0">
              <a:buNone/>
            </a:pPr>
            <a:endParaRPr lang="en-GB" sz="3200" dirty="0" smtClean="0"/>
          </a:p>
          <a:p>
            <a:pPr marL="0" indent="0" algn="ctr">
              <a:buNone/>
            </a:pPr>
            <a:r>
              <a:rPr lang="en-GB" sz="3200" i="1" dirty="0" smtClean="0"/>
              <a:t>“As </a:t>
            </a:r>
            <a:r>
              <a:rPr lang="en-GB" sz="3200" i="1" dirty="0"/>
              <a:t>a mum to watch your son feel so depressed and so isolated it’s absolutely heart-breaking</a:t>
            </a:r>
            <a:r>
              <a:rPr lang="en-GB" sz="3200" i="1" dirty="0" smtClean="0"/>
              <a:t>.” </a:t>
            </a:r>
            <a:r>
              <a:rPr lang="en-GB" sz="3200" dirty="0" smtClean="0"/>
              <a:t>(Jackie)</a:t>
            </a:r>
          </a:p>
          <a:p>
            <a:pPr marL="0" indent="0" algn="ctr">
              <a:buNone/>
            </a:pPr>
            <a:endParaRPr lang="en-GB" sz="3200" i="1" dirty="0" smtClean="0"/>
          </a:p>
          <a:p>
            <a:pPr marL="0" indent="0" algn="ctr">
              <a:buNone/>
            </a:pPr>
            <a:r>
              <a:rPr lang="en-GB" sz="3200" i="1" dirty="0" smtClean="0"/>
              <a:t>“It’s </a:t>
            </a:r>
            <a:r>
              <a:rPr lang="en-GB" sz="3200" i="1" dirty="0"/>
              <a:t>so hard as a parent to watch your child go further and further down. It’s so difficult because there is nowhere to turn to and we can’t afford private counsellors and therapists. Every NHS thing has months to wait. It wasn’t until she attempted suicide that she eventually got a CAMHS appointment</a:t>
            </a:r>
            <a:r>
              <a:rPr lang="en-GB" sz="3200" i="1" dirty="0" smtClean="0"/>
              <a:t>.” </a:t>
            </a:r>
            <a:r>
              <a:rPr lang="en-GB" sz="3200" dirty="0" smtClean="0"/>
              <a:t>(Jessica)</a:t>
            </a:r>
            <a:endParaRPr lang="en-GB" sz="3200" dirty="0"/>
          </a:p>
          <a:p>
            <a:pPr marL="0" indent="0" algn="ctr">
              <a:buNone/>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362932" y="893041"/>
            <a:ext cx="8229600" cy="737796"/>
          </a:xfrm>
        </p:spPr>
        <p:txBody>
          <a:bodyPr/>
          <a:lstStyle/>
          <a:p>
            <a:r>
              <a:rPr lang="en-US" dirty="0"/>
              <a:t>Life after </a:t>
            </a:r>
            <a:r>
              <a:rPr lang="en-US" dirty="0" smtClean="0"/>
              <a:t>self-exclusion</a:t>
            </a:r>
            <a:endParaRPr lang="en-US" dirty="0"/>
          </a:p>
        </p:txBody>
      </p:sp>
    </p:spTree>
    <p:extLst>
      <p:ext uri="{BB962C8B-B14F-4D97-AF65-F5344CB8AC3E}">
        <p14:creationId xmlns:p14="http://schemas.microsoft.com/office/powerpoint/2010/main" val="361483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212" y="1555420"/>
            <a:ext cx="8483600" cy="5168765"/>
          </a:xfrm>
        </p:spPr>
        <p:txBody>
          <a:bodyPr>
            <a:normAutofit fontScale="85000" lnSpcReduction="20000"/>
          </a:bodyPr>
          <a:lstStyle/>
          <a:p>
            <a:pPr marL="0" indent="0">
              <a:buNone/>
            </a:pPr>
            <a:r>
              <a:rPr lang="en-GB" sz="3500" dirty="0" smtClean="0"/>
              <a:t>Listening to students needs:</a:t>
            </a:r>
          </a:p>
          <a:p>
            <a:pPr marL="0" indent="0">
              <a:buNone/>
            </a:pPr>
            <a:endParaRPr lang="en-GB" sz="3500" dirty="0" smtClean="0"/>
          </a:p>
          <a:p>
            <a:pPr marL="0" indent="0" algn="ctr">
              <a:buNone/>
            </a:pPr>
            <a:r>
              <a:rPr lang="en-GB" sz="3600" i="1" dirty="0" smtClean="0"/>
              <a:t>“Schools </a:t>
            </a:r>
            <a:r>
              <a:rPr lang="en-GB" sz="3600" i="1" dirty="0"/>
              <a:t>fail students because they don’t address the little things that become the major things. If they did it would help people like my daughter who have social difficulties and don’t fit in and they should be looking after those children. Treating them as individuals not as exam results for the school</a:t>
            </a:r>
            <a:r>
              <a:rPr lang="en-GB" sz="3600" i="1" dirty="0" smtClean="0"/>
              <a:t>” </a:t>
            </a:r>
            <a:r>
              <a:rPr lang="en-GB" sz="3600" dirty="0" smtClean="0"/>
              <a:t>(Jessica)</a:t>
            </a:r>
          </a:p>
          <a:p>
            <a:pPr marL="0" indent="0" algn="ctr">
              <a:buNone/>
            </a:pPr>
            <a:endParaRPr lang="en-GB" sz="3600" i="1" dirty="0" smtClean="0"/>
          </a:p>
          <a:p>
            <a:pPr marL="0" indent="0" algn="ctr">
              <a:buNone/>
            </a:pPr>
            <a:r>
              <a:rPr lang="en-GB" sz="3600" i="1" dirty="0"/>
              <a:t>“…..the teachers actually helping and listening would have been good but no one did listen</a:t>
            </a:r>
            <a:r>
              <a:rPr lang="en-GB" sz="3600" i="1" dirty="0" smtClean="0"/>
              <a:t>” </a:t>
            </a:r>
            <a:r>
              <a:rPr lang="en-GB" sz="3600" dirty="0" smtClean="0"/>
              <a:t>(Sam)</a:t>
            </a:r>
          </a:p>
          <a:p>
            <a:pPr marL="0" indent="0" algn="ctr">
              <a:buNone/>
            </a:pPr>
            <a:endParaRPr lang="en-GB" sz="3600" dirty="0"/>
          </a:p>
          <a:p>
            <a:pPr marL="0" indent="0" algn="ctr">
              <a:buNone/>
            </a:pPr>
            <a:endParaRPr lang="en-GB" sz="3600" i="1" dirty="0" smtClean="0"/>
          </a:p>
          <a:p>
            <a:pPr marL="0" indent="0" algn="ctr">
              <a:buNone/>
            </a:pPr>
            <a:endParaRPr lang="en-GB" sz="3600" i="1" dirty="0" smtClean="0"/>
          </a:p>
          <a:p>
            <a:pPr marL="0" indent="0">
              <a:buNone/>
            </a:pPr>
            <a:endParaRPr lang="en-GB" sz="3600" dirty="0"/>
          </a:p>
          <a:p>
            <a:pPr marL="0" indent="0">
              <a:buNone/>
            </a:pPr>
            <a:endParaRPr lang="en-GB" sz="3200" dirty="0" smtClean="0"/>
          </a:p>
          <a:p>
            <a:pPr marL="0" indent="0">
              <a:buNone/>
            </a:pPr>
            <a:endParaRPr lang="en-GB" sz="3200" dirty="0" smtClean="0"/>
          </a:p>
          <a:p>
            <a:pPr marL="0" indent="0">
              <a:buNone/>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457200" y="782424"/>
            <a:ext cx="8686800" cy="961535"/>
          </a:xfrm>
        </p:spPr>
        <p:txBody>
          <a:bodyPr/>
          <a:lstStyle/>
          <a:p>
            <a:r>
              <a:rPr lang="en-US" sz="3800" dirty="0" smtClean="0"/>
              <a:t>Recommendations from participants</a:t>
            </a:r>
            <a:endParaRPr lang="en-US" sz="3800" dirty="0"/>
          </a:p>
        </p:txBody>
      </p:sp>
    </p:spTree>
    <p:extLst>
      <p:ext uri="{BB962C8B-B14F-4D97-AF65-F5344CB8AC3E}">
        <p14:creationId xmlns:p14="http://schemas.microsoft.com/office/powerpoint/2010/main" val="16972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385" y="1434136"/>
            <a:ext cx="8474928" cy="4699035"/>
          </a:xfrm>
        </p:spPr>
        <p:txBody>
          <a:bodyPr>
            <a:normAutofit fontScale="55000" lnSpcReduction="20000"/>
          </a:bodyPr>
          <a:lstStyle/>
          <a:p>
            <a:pPr marL="0" indent="0">
              <a:buNone/>
            </a:pPr>
            <a:r>
              <a:rPr lang="en-GB" sz="4600" dirty="0" smtClean="0"/>
              <a:t>Wellbeing</a:t>
            </a:r>
          </a:p>
          <a:p>
            <a:pPr marL="0" indent="0" algn="ctr">
              <a:buNone/>
            </a:pPr>
            <a:r>
              <a:rPr lang="en-GB" sz="4600" dirty="0"/>
              <a:t/>
            </a:r>
            <a:br>
              <a:rPr lang="en-GB" sz="4600" dirty="0"/>
            </a:br>
            <a:r>
              <a:rPr lang="en-GB" sz="4600" i="1" dirty="0" smtClean="0"/>
              <a:t>“Schools need </a:t>
            </a:r>
            <a:r>
              <a:rPr lang="en-GB" sz="4600" i="1" dirty="0"/>
              <a:t>to be looking out for their students’ mental wellbeing – not only be there to teach them but to support and mentor them.  Keep them safe </a:t>
            </a:r>
            <a:r>
              <a:rPr lang="en-GB" sz="4600" i="1" dirty="0" smtClean="0"/>
              <a:t>really….</a:t>
            </a:r>
            <a:r>
              <a:rPr lang="en-GB" sz="4600" i="1" dirty="0"/>
              <a:t> </a:t>
            </a:r>
            <a:r>
              <a:rPr lang="en-GB" sz="4600" i="1" dirty="0" smtClean="0"/>
              <a:t>I </a:t>
            </a:r>
            <a:r>
              <a:rPr lang="en-GB" sz="4600" i="1" dirty="0"/>
              <a:t>missed out on about 3 years of socialising outside of school because I just couldn’t do it. I think it’s important that students are encouraged to stand up for each other.” </a:t>
            </a:r>
            <a:r>
              <a:rPr lang="en-GB" sz="4600" i="1" dirty="0" smtClean="0"/>
              <a:t>” </a:t>
            </a:r>
            <a:r>
              <a:rPr lang="en-GB" sz="4600" dirty="0" smtClean="0"/>
              <a:t>(Nikki)</a:t>
            </a:r>
          </a:p>
          <a:p>
            <a:pPr marL="0" indent="0" algn="ctr">
              <a:buNone/>
            </a:pPr>
            <a:endParaRPr lang="en-GB" sz="4600" dirty="0"/>
          </a:p>
          <a:p>
            <a:pPr marL="0" indent="0" algn="ctr">
              <a:buNone/>
            </a:pPr>
            <a:r>
              <a:rPr lang="en-GB" sz="4600" i="1" dirty="0" smtClean="0"/>
              <a:t>“</a:t>
            </a:r>
            <a:r>
              <a:rPr lang="en-GB" sz="4600" i="1" dirty="0"/>
              <a:t>I think I would have offered support instead of punishment to someone who was suffering with anxiety. I wouldn’t have seen anxiety as bad behaviour I think that’s quite ignorant but they saw it as bad behaviour.” </a:t>
            </a:r>
            <a:r>
              <a:rPr lang="en-GB" sz="4600" dirty="0"/>
              <a:t>(John</a:t>
            </a:r>
            <a:r>
              <a:rPr lang="en-GB" sz="4600" dirty="0" smtClean="0"/>
              <a:t>)</a:t>
            </a:r>
          </a:p>
          <a:p>
            <a:pPr marL="0" indent="0" algn="ctr">
              <a:buNone/>
            </a:pPr>
            <a:endParaRPr lang="en-GB" sz="4600" dirty="0"/>
          </a:p>
          <a:p>
            <a:pPr marL="0" indent="0" algn="ctr">
              <a:buNone/>
            </a:pPr>
            <a:endParaRPr lang="en-GB" sz="4000" dirty="0"/>
          </a:p>
          <a:p>
            <a:pPr marL="0" indent="0">
              <a:buNone/>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457200" y="665968"/>
            <a:ext cx="8686800" cy="961535"/>
          </a:xfrm>
        </p:spPr>
        <p:txBody>
          <a:bodyPr/>
          <a:lstStyle/>
          <a:p>
            <a:r>
              <a:rPr lang="en-US" sz="3800" dirty="0" smtClean="0"/>
              <a:t>Recommendations from participants</a:t>
            </a:r>
            <a:endParaRPr lang="en-US" sz="3800" dirty="0"/>
          </a:p>
        </p:txBody>
      </p:sp>
    </p:spTree>
    <p:extLst>
      <p:ext uri="{BB962C8B-B14F-4D97-AF65-F5344CB8AC3E}">
        <p14:creationId xmlns:p14="http://schemas.microsoft.com/office/powerpoint/2010/main" val="188938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212" y="1913639"/>
            <a:ext cx="8483600" cy="3930977"/>
          </a:xfrm>
        </p:spPr>
        <p:txBody>
          <a:bodyPr>
            <a:normAutofit fontScale="92500" lnSpcReduction="20000"/>
          </a:bodyPr>
          <a:lstStyle/>
          <a:p>
            <a:pPr marL="0" indent="0">
              <a:buNone/>
            </a:pPr>
            <a:r>
              <a:rPr lang="en-GB" sz="3200" dirty="0" smtClean="0"/>
              <a:t>Lack of funding</a:t>
            </a:r>
          </a:p>
          <a:p>
            <a:r>
              <a:rPr lang="en-GB" sz="3200" dirty="0" smtClean="0"/>
              <a:t>Parents were concerned about the lack of support available to young people who are suffering with anxiety:</a:t>
            </a:r>
          </a:p>
          <a:p>
            <a:pPr marL="0" indent="0" algn="ctr">
              <a:buNone/>
            </a:pPr>
            <a:r>
              <a:rPr lang="en-GB" sz="3200" i="1" dirty="0" smtClean="0"/>
              <a:t>“All </a:t>
            </a:r>
            <a:r>
              <a:rPr lang="en-GB" sz="3200" i="1" dirty="0"/>
              <a:t>the cuts – mental health services for teenagers, there’s no counselling, young people have to wait for everything. I mean Nikki is one of thousands and she’s lucky because she is getting the help. There are plenty out there who are not</a:t>
            </a:r>
            <a:r>
              <a:rPr lang="en-GB" sz="3200" i="1" dirty="0" smtClean="0"/>
              <a:t>.” </a:t>
            </a:r>
            <a:r>
              <a:rPr lang="en-GB" sz="3200" dirty="0" smtClean="0"/>
              <a:t>(Jessica)</a:t>
            </a:r>
          </a:p>
          <a:p>
            <a:pPr marL="0" indent="0">
              <a:buNone/>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457200" y="1046375"/>
            <a:ext cx="8686800" cy="961535"/>
          </a:xfrm>
        </p:spPr>
        <p:txBody>
          <a:bodyPr/>
          <a:lstStyle/>
          <a:p>
            <a:r>
              <a:rPr lang="en-US" sz="3800" dirty="0" smtClean="0"/>
              <a:t>Recommendations from participants</a:t>
            </a:r>
            <a:endParaRPr lang="en-US" sz="3800" dirty="0"/>
          </a:p>
        </p:txBody>
      </p:sp>
    </p:spTree>
    <p:extLst>
      <p:ext uri="{BB962C8B-B14F-4D97-AF65-F5344CB8AC3E}">
        <p14:creationId xmlns:p14="http://schemas.microsoft.com/office/powerpoint/2010/main" val="1365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ＭＳ Ｐゴシック" pitchFamily="34" charset="-128"/>
              </a:rPr>
              <a:t>Presentation outline</a:t>
            </a:r>
            <a:endParaRPr lang="en-US" dirty="0"/>
          </a:p>
        </p:txBody>
      </p:sp>
      <p:sp>
        <p:nvSpPr>
          <p:cNvPr id="3" name="Content Placeholder 2"/>
          <p:cNvSpPr>
            <a:spLocks noGrp="1"/>
          </p:cNvSpPr>
          <p:nvPr>
            <p:ph idx="1"/>
          </p:nvPr>
        </p:nvSpPr>
        <p:spPr>
          <a:xfrm>
            <a:off x="457200" y="2240909"/>
            <a:ext cx="8483600" cy="3855400"/>
          </a:xfrm>
        </p:spPr>
        <p:txBody>
          <a:bodyPr>
            <a:normAutofit/>
          </a:bodyPr>
          <a:lstStyle/>
          <a:p>
            <a:r>
              <a:rPr lang="en-US" sz="3200" dirty="0" smtClean="0"/>
              <a:t>The literature</a:t>
            </a:r>
          </a:p>
          <a:p>
            <a:r>
              <a:rPr lang="en-US" sz="3200" dirty="0" smtClean="0"/>
              <a:t>Methodology	</a:t>
            </a:r>
          </a:p>
          <a:p>
            <a:r>
              <a:rPr lang="en-US" sz="3200" dirty="0" smtClean="0"/>
              <a:t>Findings: What the participants said</a:t>
            </a:r>
          </a:p>
          <a:p>
            <a:r>
              <a:rPr lang="en-US" sz="3200" dirty="0" smtClean="0"/>
              <a:t>Recommendations</a:t>
            </a:r>
          </a:p>
          <a:p>
            <a:r>
              <a:rPr lang="en-US" sz="3200" dirty="0" smtClean="0"/>
              <a:t>The developing research proposal</a:t>
            </a:r>
            <a:endParaRPr lang="en-US" dirty="0" smtClean="0"/>
          </a:p>
        </p:txBody>
      </p:sp>
    </p:spTree>
    <p:extLst>
      <p:ext uri="{BB962C8B-B14F-4D97-AF65-F5344CB8AC3E}">
        <p14:creationId xmlns:p14="http://schemas.microsoft.com/office/powerpoint/2010/main" val="63092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212" y="1913639"/>
            <a:ext cx="8483600" cy="4699034"/>
          </a:xfrm>
        </p:spPr>
        <p:txBody>
          <a:bodyPr>
            <a:normAutofit/>
          </a:bodyPr>
          <a:lstStyle/>
          <a:p>
            <a:r>
              <a:rPr lang="en-GB" sz="5400" dirty="0" smtClean="0"/>
              <a:t>Developing </a:t>
            </a:r>
            <a:r>
              <a:rPr lang="en-GB" sz="5400" dirty="0"/>
              <a:t>a research application which </a:t>
            </a:r>
            <a:r>
              <a:rPr lang="en-GB" sz="5400" dirty="0" smtClean="0"/>
              <a:t>actively involves </a:t>
            </a:r>
            <a:r>
              <a:rPr lang="en-GB" sz="5400" dirty="0"/>
              <a:t>young people themselves in the research </a:t>
            </a:r>
            <a:r>
              <a:rPr lang="en-GB" sz="5400" dirty="0" smtClean="0"/>
              <a:t>process.</a:t>
            </a:r>
            <a:endParaRPr lang="en-GB" sz="5400" dirty="0"/>
          </a:p>
          <a:p>
            <a:pPr marL="0" indent="0">
              <a:buNone/>
            </a:pPr>
            <a:endParaRPr lang="en-GB" sz="3200" dirty="0" smtClean="0"/>
          </a:p>
          <a:p>
            <a:pPr marL="0" indent="0">
              <a:buNone/>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457200" y="1046375"/>
            <a:ext cx="8686800" cy="961535"/>
          </a:xfrm>
        </p:spPr>
        <p:txBody>
          <a:bodyPr/>
          <a:lstStyle/>
          <a:p>
            <a:r>
              <a:rPr lang="en-US" sz="3800" dirty="0" smtClean="0"/>
              <a:t>Future Research Proposal</a:t>
            </a:r>
            <a:endParaRPr lang="en-US" sz="3800" dirty="0"/>
          </a:p>
        </p:txBody>
      </p:sp>
    </p:spTree>
    <p:extLst>
      <p:ext uri="{BB962C8B-B14F-4D97-AF65-F5344CB8AC3E}">
        <p14:creationId xmlns:p14="http://schemas.microsoft.com/office/powerpoint/2010/main" val="102049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212" y="1913639"/>
            <a:ext cx="8483600" cy="4397951"/>
          </a:xfrm>
        </p:spPr>
        <p:txBody>
          <a:bodyPr>
            <a:normAutofit fontScale="92500" lnSpcReduction="20000"/>
          </a:bodyPr>
          <a:lstStyle/>
          <a:p>
            <a:r>
              <a:rPr lang="en-GB" altLang="en-US" sz="3200" dirty="0" smtClean="0"/>
              <a:t>Children </a:t>
            </a:r>
            <a:r>
              <a:rPr lang="en-GB" altLang="en-US" sz="3200" dirty="0"/>
              <a:t>and young people are social actors with valuable contributions to make – New Sociology of Childhood.</a:t>
            </a:r>
          </a:p>
          <a:p>
            <a:r>
              <a:rPr lang="en-GB" altLang="en-US" sz="3200" dirty="0"/>
              <a:t>Article 12 – UNCRC – Children have a right to be consulted in all areas affecting their lives.</a:t>
            </a:r>
          </a:p>
          <a:p>
            <a:r>
              <a:rPr lang="en-GB" altLang="en-US" sz="3200" dirty="0"/>
              <a:t>UK developments – most recently </a:t>
            </a:r>
            <a:r>
              <a:rPr lang="en-GB" altLang="en-US" sz="3200" i="1" dirty="0"/>
              <a:t>Positive for youth: a new approach to cross government policy for young people aged 13-19</a:t>
            </a:r>
            <a:r>
              <a:rPr lang="en-GB" altLang="en-US" sz="3200" dirty="0"/>
              <a:t> (</a:t>
            </a:r>
            <a:r>
              <a:rPr lang="en-GB" altLang="en-US" sz="3200" dirty="0" err="1"/>
              <a:t>DfE</a:t>
            </a:r>
            <a:r>
              <a:rPr lang="en-GB" altLang="en-US" sz="3200" dirty="0"/>
              <a:t>, 2011). </a:t>
            </a:r>
          </a:p>
          <a:p>
            <a:pPr marL="0" indent="0" algn="ctr">
              <a:buNone/>
            </a:pPr>
            <a:r>
              <a:rPr lang="en-GB" altLang="en-US" sz="3200" i="1" dirty="0"/>
              <a:t>“…..if we support young people and give them the appropriate tools, they can innovate, they can collaborate and they can have an impact.” </a:t>
            </a:r>
          </a:p>
          <a:p>
            <a:pPr marL="0" indent="0">
              <a:buNone/>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457200" y="1046375"/>
            <a:ext cx="8686800" cy="961535"/>
          </a:xfrm>
        </p:spPr>
        <p:txBody>
          <a:bodyPr/>
          <a:lstStyle/>
          <a:p>
            <a:r>
              <a:rPr lang="en-US" sz="3800" dirty="0" smtClean="0"/>
              <a:t>Hearing from young people </a:t>
            </a:r>
            <a:endParaRPr lang="en-US" sz="3800" dirty="0"/>
          </a:p>
        </p:txBody>
      </p:sp>
    </p:spTree>
    <p:extLst>
      <p:ext uri="{BB962C8B-B14F-4D97-AF65-F5344CB8AC3E}">
        <p14:creationId xmlns:p14="http://schemas.microsoft.com/office/powerpoint/2010/main" val="4298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212" y="1913639"/>
            <a:ext cx="8483600" cy="4609824"/>
          </a:xfrm>
        </p:spPr>
        <p:txBody>
          <a:bodyPr>
            <a:normAutofit fontScale="92500" lnSpcReduction="10000"/>
          </a:bodyPr>
          <a:lstStyle/>
          <a:p>
            <a:r>
              <a:rPr lang="en-GB" sz="3200" dirty="0" smtClean="0"/>
              <a:t>In </a:t>
            </a:r>
            <a:r>
              <a:rPr lang="en-GB" sz="3200" dirty="0"/>
              <a:t>a traditional research context, the adult holds the power as the ‘expert’ on what to research about children and young </a:t>
            </a:r>
            <a:r>
              <a:rPr lang="en-GB" sz="3200" dirty="0" smtClean="0"/>
              <a:t>people</a:t>
            </a:r>
            <a:r>
              <a:rPr lang="en-GB" sz="3200" dirty="0"/>
              <a:t>.</a:t>
            </a:r>
          </a:p>
          <a:p>
            <a:r>
              <a:rPr lang="en-GB" sz="3200" dirty="0" smtClean="0"/>
              <a:t>This is shifting and children have been involved in research in a number of ways sometimes </a:t>
            </a:r>
            <a:r>
              <a:rPr lang="en-GB" sz="3200" dirty="0"/>
              <a:t>as sole researchers </a:t>
            </a:r>
            <a:r>
              <a:rPr lang="en-GB" sz="3200" dirty="0" smtClean="0"/>
              <a:t>(Kellett </a:t>
            </a:r>
            <a:r>
              <a:rPr lang="en-GB" sz="3200" i="1" dirty="0"/>
              <a:t>et al</a:t>
            </a:r>
            <a:r>
              <a:rPr lang="en-GB" sz="3200" dirty="0" smtClean="0"/>
              <a:t>., </a:t>
            </a:r>
            <a:r>
              <a:rPr lang="en-GB" sz="3200" dirty="0"/>
              <a:t>2004) or co-researchers </a:t>
            </a:r>
            <a:r>
              <a:rPr lang="en-GB" sz="3200" dirty="0" smtClean="0"/>
              <a:t>(Stoudt, </a:t>
            </a:r>
            <a:r>
              <a:rPr lang="en-GB" sz="3200" dirty="0"/>
              <a:t>2009) and even as commissioners of research </a:t>
            </a:r>
            <a:r>
              <a:rPr lang="en-GB" sz="3200" dirty="0" smtClean="0"/>
              <a:t>(O’Brien </a:t>
            </a:r>
            <a:r>
              <a:rPr lang="en-GB" sz="3200" dirty="0"/>
              <a:t>and </a:t>
            </a:r>
            <a:r>
              <a:rPr lang="en-GB" sz="3200" dirty="0" smtClean="0"/>
              <a:t>Moules, </a:t>
            </a:r>
            <a:r>
              <a:rPr lang="en-GB" sz="3200" dirty="0"/>
              <a:t>2013). </a:t>
            </a:r>
            <a:endParaRPr lang="en-GB" sz="3200" dirty="0" smtClean="0"/>
          </a:p>
          <a:p>
            <a:r>
              <a:rPr lang="en-GB" sz="3200" dirty="0"/>
              <a:t>This shift recognises children as individuals alongside adults, not separate from </a:t>
            </a:r>
            <a:r>
              <a:rPr lang="en-GB" sz="3200" dirty="0" smtClean="0"/>
              <a:t>them.</a:t>
            </a: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457200" y="1046375"/>
            <a:ext cx="8686800" cy="961535"/>
          </a:xfrm>
        </p:spPr>
        <p:txBody>
          <a:bodyPr/>
          <a:lstStyle/>
          <a:p>
            <a:r>
              <a:rPr lang="en-US" sz="3800" dirty="0" smtClean="0"/>
              <a:t>Involving young people in research </a:t>
            </a:r>
            <a:endParaRPr lang="en-US" sz="3800" dirty="0"/>
          </a:p>
        </p:txBody>
      </p:sp>
    </p:spTree>
    <p:extLst>
      <p:ext uri="{BB962C8B-B14F-4D97-AF65-F5344CB8AC3E}">
        <p14:creationId xmlns:p14="http://schemas.microsoft.com/office/powerpoint/2010/main" val="116081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212" y="1913639"/>
            <a:ext cx="8483600" cy="4821698"/>
          </a:xfrm>
        </p:spPr>
        <p:txBody>
          <a:bodyPr>
            <a:normAutofit/>
          </a:bodyPr>
          <a:lstStyle/>
          <a:p>
            <a:pPr>
              <a:buClr>
                <a:srgbClr val="003366"/>
              </a:buClr>
            </a:pPr>
            <a:r>
              <a:rPr lang="en-GB" sz="3200" dirty="0"/>
              <a:t>Participatory Action Research (PAR) </a:t>
            </a:r>
            <a:r>
              <a:rPr lang="en-GB" sz="3200" dirty="0" smtClean="0"/>
              <a:t>approach </a:t>
            </a:r>
            <a:r>
              <a:rPr lang="en-GB" sz="3200" dirty="0"/>
              <a:t>through planning, acting, observing, reflecting (Lewin, 1946). </a:t>
            </a:r>
            <a:endParaRPr lang="en-GB" sz="3200" dirty="0" smtClean="0"/>
          </a:p>
          <a:p>
            <a:pPr>
              <a:buClr>
                <a:srgbClr val="003366"/>
              </a:buClr>
            </a:pPr>
            <a:r>
              <a:rPr lang="en-GB" sz="3200" dirty="0"/>
              <a:t>R</a:t>
            </a:r>
            <a:r>
              <a:rPr lang="en-GB" sz="3200" dirty="0" smtClean="0"/>
              <a:t>ecognising </a:t>
            </a:r>
            <a:r>
              <a:rPr lang="en-GB" sz="3200" dirty="0"/>
              <a:t>the social construction of </a:t>
            </a:r>
            <a:r>
              <a:rPr lang="en-GB" sz="3200" dirty="0" smtClean="0"/>
              <a:t>bullying.</a:t>
            </a:r>
          </a:p>
          <a:p>
            <a:pPr>
              <a:buClr>
                <a:srgbClr val="003366"/>
              </a:buClr>
            </a:pPr>
            <a:r>
              <a:rPr lang="en-GB" sz="3200" dirty="0"/>
              <a:t>T</a:t>
            </a:r>
            <a:r>
              <a:rPr lang="en-GB" sz="3200" dirty="0" smtClean="0"/>
              <a:t>he </a:t>
            </a:r>
            <a:r>
              <a:rPr lang="en-GB" sz="3200" dirty="0"/>
              <a:t>research will be conducted ‘alongside’ young people rather than ‘on’ </a:t>
            </a:r>
            <a:r>
              <a:rPr lang="en-GB" sz="3200" dirty="0" smtClean="0"/>
              <a:t>them. </a:t>
            </a:r>
            <a:endParaRPr lang="en-GB" sz="3200" dirty="0"/>
          </a:p>
          <a:p>
            <a:pPr>
              <a:buClr>
                <a:srgbClr val="003366"/>
              </a:buClr>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457200" y="1046375"/>
            <a:ext cx="8686800" cy="961535"/>
          </a:xfrm>
        </p:spPr>
        <p:txBody>
          <a:bodyPr/>
          <a:lstStyle/>
          <a:p>
            <a:r>
              <a:rPr lang="en-US" sz="3800" dirty="0" smtClean="0"/>
              <a:t>Proposed methodology</a:t>
            </a:r>
            <a:endParaRPr lang="en-US" sz="3800" dirty="0"/>
          </a:p>
        </p:txBody>
      </p:sp>
    </p:spTree>
    <p:extLst>
      <p:ext uri="{BB962C8B-B14F-4D97-AF65-F5344CB8AC3E}">
        <p14:creationId xmlns:p14="http://schemas.microsoft.com/office/powerpoint/2010/main" val="197956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212" y="1913639"/>
            <a:ext cx="8483600" cy="3930977"/>
          </a:xfrm>
        </p:spPr>
        <p:txBody>
          <a:bodyPr>
            <a:normAutofit/>
          </a:bodyPr>
          <a:lstStyle/>
          <a:p>
            <a:pPr marL="0" indent="0">
              <a:buNone/>
            </a:pPr>
            <a:endParaRPr lang="en-GB" sz="3200" dirty="0" smtClean="0"/>
          </a:p>
          <a:p>
            <a:pPr marL="0" indent="0">
              <a:buNone/>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0" y="1046376"/>
            <a:ext cx="9144000" cy="592854"/>
          </a:xfrm>
        </p:spPr>
        <p:txBody>
          <a:bodyPr/>
          <a:lstStyle/>
          <a:p>
            <a:r>
              <a:rPr lang="en-US" sz="3800" dirty="0" smtClean="0"/>
              <a:t>How young people are actively involved in research</a:t>
            </a:r>
            <a:endParaRPr lang="en-US" sz="3800" dirty="0"/>
          </a:p>
        </p:txBody>
      </p:sp>
      <p:pic>
        <p:nvPicPr>
          <p:cNvPr id="4" name="Picture 3"/>
          <p:cNvPicPr>
            <a:picLocks noChangeAspect="1"/>
          </p:cNvPicPr>
          <p:nvPr/>
        </p:nvPicPr>
        <p:blipFill>
          <a:blip r:embed="rId3"/>
          <a:stretch>
            <a:fillRect/>
          </a:stretch>
        </p:blipFill>
        <p:spPr>
          <a:xfrm>
            <a:off x="61012" y="1570382"/>
            <a:ext cx="9144000" cy="5287618"/>
          </a:xfrm>
          <a:prstGeom prst="rect">
            <a:avLst/>
          </a:prstGeom>
        </p:spPr>
      </p:pic>
    </p:spTree>
    <p:extLst>
      <p:ext uri="{BB962C8B-B14F-4D97-AF65-F5344CB8AC3E}">
        <p14:creationId xmlns:p14="http://schemas.microsoft.com/office/powerpoint/2010/main" val="138631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944" y="1628078"/>
            <a:ext cx="8483600" cy="5018049"/>
          </a:xfrm>
        </p:spPr>
        <p:txBody>
          <a:bodyPr>
            <a:normAutofit fontScale="55000" lnSpcReduction="20000"/>
          </a:bodyPr>
          <a:lstStyle/>
          <a:p>
            <a:r>
              <a:rPr lang="en-GB" sz="4200" b="1" u="sng" dirty="0" smtClean="0"/>
              <a:t>Cycle one </a:t>
            </a:r>
            <a:r>
              <a:rPr lang="en-GB" sz="4200" b="1" u="sng" dirty="0"/>
              <a:t>(approx. 6 months)</a:t>
            </a:r>
            <a:endParaRPr lang="en-GB" sz="4200" dirty="0"/>
          </a:p>
          <a:p>
            <a:pPr marL="0" lvl="0" indent="0">
              <a:buNone/>
            </a:pPr>
            <a:r>
              <a:rPr lang="en-GB" sz="4200" dirty="0"/>
              <a:t>Recruit young people </a:t>
            </a:r>
            <a:r>
              <a:rPr lang="en-GB" sz="4200" dirty="0" smtClean="0"/>
              <a:t>and </a:t>
            </a:r>
            <a:r>
              <a:rPr lang="en-GB" sz="4200" dirty="0"/>
              <a:t>train them in research methods and skills.</a:t>
            </a:r>
          </a:p>
          <a:p>
            <a:pPr marL="0" lvl="0" indent="0">
              <a:buNone/>
            </a:pPr>
            <a:r>
              <a:rPr lang="en-GB" sz="4200" dirty="0"/>
              <a:t>Identify an issue for exploration with the young people around school refusal/self-exclusion and bullying</a:t>
            </a:r>
            <a:r>
              <a:rPr lang="en-GB" sz="4200" dirty="0" smtClean="0"/>
              <a:t>.</a:t>
            </a:r>
          </a:p>
          <a:p>
            <a:pPr marL="0" lvl="0" indent="0">
              <a:buNone/>
            </a:pPr>
            <a:endParaRPr lang="en-GB" sz="4200" dirty="0"/>
          </a:p>
          <a:p>
            <a:r>
              <a:rPr lang="en-GB" sz="4200" b="1" u="sng" dirty="0"/>
              <a:t>Cycle two (approx. 8 months)</a:t>
            </a:r>
            <a:endParaRPr lang="en-GB" sz="4200" dirty="0"/>
          </a:p>
          <a:p>
            <a:pPr marL="0" lvl="0" indent="0">
              <a:buNone/>
            </a:pPr>
            <a:r>
              <a:rPr lang="en-GB" sz="4200" dirty="0"/>
              <a:t>Carry out PAR with the young people to address our research question using a variety of research methods.</a:t>
            </a:r>
          </a:p>
          <a:p>
            <a:pPr marL="0" lvl="0" indent="0">
              <a:buNone/>
            </a:pPr>
            <a:r>
              <a:rPr lang="en-GB" sz="4200" dirty="0"/>
              <a:t>Young people will be fully involved here from designing the research through to analysis of data and dissemination in </a:t>
            </a:r>
            <a:r>
              <a:rPr lang="en-GB" sz="4200" dirty="0" smtClean="0"/>
              <a:t>cycle 3</a:t>
            </a:r>
            <a:r>
              <a:rPr lang="en-GB" sz="4200" dirty="0"/>
              <a:t>. </a:t>
            </a:r>
            <a:endParaRPr lang="en-GB" sz="4200" dirty="0" smtClean="0"/>
          </a:p>
          <a:p>
            <a:pPr marL="0" lvl="0" indent="0">
              <a:buNone/>
            </a:pPr>
            <a:endParaRPr lang="en-GB" sz="4200" dirty="0"/>
          </a:p>
          <a:p>
            <a:r>
              <a:rPr lang="en-GB" sz="4200" b="1" u="sng" dirty="0"/>
              <a:t>Cycle 3 (approx. 4 months) </a:t>
            </a:r>
            <a:endParaRPr lang="en-GB" sz="4200" dirty="0"/>
          </a:p>
          <a:p>
            <a:pPr marL="0" lvl="0" indent="0">
              <a:buNone/>
            </a:pPr>
            <a:r>
              <a:rPr lang="en-GB" sz="4200" dirty="0"/>
              <a:t>Develop the action from </a:t>
            </a:r>
            <a:r>
              <a:rPr lang="en-GB" sz="4200" dirty="0" smtClean="0"/>
              <a:t>cycle 2 </a:t>
            </a:r>
            <a:r>
              <a:rPr lang="en-GB" sz="4200" dirty="0"/>
              <a:t>and disseminate nationally/internationally at research and practice conferences </a:t>
            </a:r>
            <a:r>
              <a:rPr lang="en-GB" sz="4200" dirty="0" smtClean="0"/>
              <a:t>and </a:t>
            </a:r>
            <a:r>
              <a:rPr lang="en-GB" sz="4200" dirty="0"/>
              <a:t>peer reviewed </a:t>
            </a:r>
            <a:r>
              <a:rPr lang="en-GB" sz="4200" dirty="0" smtClean="0"/>
              <a:t>journals. </a:t>
            </a:r>
            <a:endParaRPr lang="en-GB" sz="4200" dirty="0"/>
          </a:p>
          <a:p>
            <a:pPr marL="0" indent="0">
              <a:buNone/>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457200" y="1046375"/>
            <a:ext cx="8686800" cy="581703"/>
          </a:xfrm>
        </p:spPr>
        <p:txBody>
          <a:bodyPr/>
          <a:lstStyle/>
          <a:p>
            <a:r>
              <a:rPr lang="en-US" sz="3800" dirty="0" smtClean="0"/>
              <a:t>The proposed research </a:t>
            </a:r>
            <a:endParaRPr lang="en-US" sz="3800" dirty="0"/>
          </a:p>
        </p:txBody>
      </p:sp>
    </p:spTree>
    <p:extLst>
      <p:ext uri="{BB962C8B-B14F-4D97-AF65-F5344CB8AC3E}">
        <p14:creationId xmlns:p14="http://schemas.microsoft.com/office/powerpoint/2010/main" val="133058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944" y="2241395"/>
            <a:ext cx="8483600" cy="4415883"/>
          </a:xfrm>
        </p:spPr>
        <p:txBody>
          <a:bodyPr>
            <a:normAutofit fontScale="77500" lnSpcReduction="20000"/>
          </a:bodyPr>
          <a:lstStyle/>
          <a:p>
            <a:r>
              <a:rPr lang="en-GB" altLang="en-US" sz="2800" i="1" dirty="0"/>
              <a:t>The only people who can tell you what it’s like to be a child or young person is us so listen to what we have to say.” </a:t>
            </a:r>
            <a:r>
              <a:rPr lang="en-GB" altLang="en-US" sz="2800" dirty="0"/>
              <a:t>(R.TYP</a:t>
            </a:r>
            <a:r>
              <a:rPr lang="en-GB" altLang="en-US" sz="2800" dirty="0" smtClean="0"/>
              <a:t>)</a:t>
            </a:r>
          </a:p>
          <a:p>
            <a:pPr marL="0" indent="0">
              <a:buNone/>
            </a:pPr>
            <a:endParaRPr lang="en-GB" altLang="en-US" sz="2800" dirty="0"/>
          </a:p>
          <a:p>
            <a:r>
              <a:rPr lang="en-GB" altLang="en-US" sz="2800" i="1" dirty="0"/>
              <a:t>“We have learnt lots of new skills—not only research skills and data collection methods but understanding that everybody can join in even if they have a disability</a:t>
            </a:r>
            <a:r>
              <a:rPr lang="en-GB" altLang="en-US" sz="2800" dirty="0"/>
              <a:t>.” (R.TYP</a:t>
            </a:r>
            <a:r>
              <a:rPr lang="en-GB" altLang="en-US" sz="2800" dirty="0" smtClean="0"/>
              <a:t>)</a:t>
            </a:r>
          </a:p>
          <a:p>
            <a:pPr marL="0" indent="0">
              <a:buNone/>
            </a:pPr>
            <a:endParaRPr lang="en-GB" altLang="en-US" sz="2800" dirty="0"/>
          </a:p>
          <a:p>
            <a:r>
              <a:rPr lang="en-GB" altLang="en-US" sz="2800" i="1" dirty="0"/>
              <a:t>“We were given lots of opportunities to give our input but sometimes we chose not to because we </a:t>
            </a:r>
            <a:r>
              <a:rPr lang="en-GB" altLang="en-US" sz="2800" i="1" dirty="0" smtClean="0"/>
              <a:t>didn’t </a:t>
            </a:r>
            <a:r>
              <a:rPr lang="en-GB" altLang="en-US" sz="2800" i="1" dirty="0"/>
              <a:t>have the time</a:t>
            </a:r>
            <a:r>
              <a:rPr lang="en-GB" altLang="en-US" sz="2800" dirty="0"/>
              <a:t>. (PEAR</a:t>
            </a:r>
            <a:r>
              <a:rPr lang="en-GB" altLang="en-US" sz="2800" dirty="0" smtClean="0"/>
              <a:t>)</a:t>
            </a:r>
          </a:p>
          <a:p>
            <a:pPr marL="0" indent="0">
              <a:buNone/>
            </a:pPr>
            <a:endParaRPr lang="en-GB" altLang="en-US" sz="2800" dirty="0"/>
          </a:p>
          <a:p>
            <a:r>
              <a:rPr lang="en-GB" altLang="en-US" sz="2800" dirty="0"/>
              <a:t>“</a:t>
            </a:r>
            <a:r>
              <a:rPr lang="en-GB" altLang="en-US" sz="2800" i="1" dirty="0"/>
              <a:t>I’ve learnt a lot about research. I’ve also learnt to respect researchers and the work they do. It’s so difficult to get people to participate in things like questionnaires</a:t>
            </a:r>
            <a:r>
              <a:rPr lang="en-GB" altLang="en-US" sz="2800" dirty="0"/>
              <a:t>” (R4U)</a:t>
            </a:r>
          </a:p>
          <a:p>
            <a:pPr marL="0" indent="0">
              <a:buNone/>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457200" y="1046375"/>
            <a:ext cx="8686800" cy="961535"/>
          </a:xfrm>
        </p:spPr>
        <p:txBody>
          <a:bodyPr/>
          <a:lstStyle/>
          <a:p>
            <a:r>
              <a:rPr lang="en-US" sz="3800" dirty="0" smtClean="0"/>
              <a:t>What young people have said about being involved in research projects. </a:t>
            </a:r>
            <a:endParaRPr lang="en-US" sz="3800" dirty="0"/>
          </a:p>
        </p:txBody>
      </p:sp>
    </p:spTree>
    <p:extLst>
      <p:ext uri="{BB962C8B-B14F-4D97-AF65-F5344CB8AC3E}">
        <p14:creationId xmlns:p14="http://schemas.microsoft.com/office/powerpoint/2010/main" val="351422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944" y="2241395"/>
            <a:ext cx="8483600" cy="4415883"/>
          </a:xfrm>
        </p:spPr>
        <p:txBody>
          <a:bodyPr>
            <a:normAutofit/>
          </a:bodyPr>
          <a:lstStyle/>
          <a:p>
            <a:pPr marL="0" indent="0">
              <a:buNone/>
            </a:pPr>
            <a:r>
              <a:rPr lang="en-GB" sz="4000" i="1" dirty="0"/>
              <a:t>“It’s like we’re a cricket team with 11 players and the coach. The coach helps and supports the team but the team plays the game. Everyone has to work together if you want to win the game. You’re like the coach and we’re like the team.”</a:t>
            </a:r>
            <a:r>
              <a:rPr lang="en-GB" sz="4000" dirty="0"/>
              <a:t> (Taha)</a:t>
            </a:r>
          </a:p>
          <a:p>
            <a:pPr marL="0" indent="0">
              <a:buNone/>
            </a:pPr>
            <a:endParaRPr lang="en-GB" sz="3200" dirty="0"/>
          </a:p>
          <a:p>
            <a:pPr marL="0" indent="0">
              <a:buNone/>
            </a:pPr>
            <a:endParaRPr lang="en-US" sz="3200" dirty="0" smtClean="0"/>
          </a:p>
          <a:p>
            <a:pPr marL="0" indent="0">
              <a:buNone/>
            </a:pPr>
            <a:endParaRPr lang="en-US" sz="3200" dirty="0" smtClean="0"/>
          </a:p>
          <a:p>
            <a:pPr marL="0" indent="0">
              <a:buNone/>
            </a:pPr>
            <a:endParaRPr lang="en-US" sz="3200" dirty="0" smtClean="0"/>
          </a:p>
        </p:txBody>
      </p:sp>
      <p:sp>
        <p:nvSpPr>
          <p:cNvPr id="5" name="Title 1"/>
          <p:cNvSpPr>
            <a:spLocks noGrp="1"/>
          </p:cNvSpPr>
          <p:nvPr>
            <p:ph type="title"/>
          </p:nvPr>
        </p:nvSpPr>
        <p:spPr>
          <a:xfrm>
            <a:off x="457200" y="1046375"/>
            <a:ext cx="8686800" cy="961535"/>
          </a:xfrm>
        </p:spPr>
        <p:txBody>
          <a:bodyPr/>
          <a:lstStyle/>
          <a:p>
            <a:r>
              <a:rPr lang="en-US" sz="3800" dirty="0" smtClean="0"/>
              <a:t>Working together</a:t>
            </a:r>
            <a:endParaRPr lang="en-US" sz="3800" dirty="0"/>
          </a:p>
        </p:txBody>
      </p:sp>
    </p:spTree>
    <p:extLst>
      <p:ext uri="{BB962C8B-B14F-4D97-AF65-F5344CB8AC3E}">
        <p14:creationId xmlns:p14="http://schemas.microsoft.com/office/powerpoint/2010/main" val="217240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0250"/>
            <a:ext cx="8229600" cy="434300"/>
          </a:xfrm>
        </p:spPr>
        <p:txBody>
          <a:bodyPr/>
          <a:lstStyle/>
          <a:p>
            <a:r>
              <a:rPr lang="en-US" sz="2800" dirty="0" smtClean="0"/>
              <a:t>References</a:t>
            </a:r>
            <a:endParaRPr lang="en-US" sz="2800" dirty="0"/>
          </a:p>
        </p:txBody>
      </p:sp>
      <p:sp>
        <p:nvSpPr>
          <p:cNvPr id="3" name="Content Placeholder 2"/>
          <p:cNvSpPr>
            <a:spLocks noGrp="1"/>
          </p:cNvSpPr>
          <p:nvPr>
            <p:ph idx="1"/>
          </p:nvPr>
        </p:nvSpPr>
        <p:spPr>
          <a:xfrm>
            <a:off x="159025" y="1384550"/>
            <a:ext cx="8654775" cy="5403876"/>
          </a:xfrm>
        </p:spPr>
        <p:txBody>
          <a:bodyPr>
            <a:normAutofit fontScale="32500" lnSpcReduction="20000"/>
          </a:bodyPr>
          <a:lstStyle/>
          <a:p>
            <a:pPr marL="0" indent="0">
              <a:buNone/>
            </a:pPr>
            <a:r>
              <a:rPr lang="en-GB" sz="4300" dirty="0"/>
              <a:t>Allen, M., 2014. </a:t>
            </a:r>
            <a:r>
              <a:rPr lang="en-GB" sz="4300" i="1" dirty="0"/>
              <a:t>Local action on health inequalities: Building children and young people’s resilience in schools.</a:t>
            </a:r>
            <a:r>
              <a:rPr lang="en-GB" sz="4300" dirty="0"/>
              <a:t> Public Health England, UCL Institute of Health Equity: London. Available from: </a:t>
            </a:r>
            <a:r>
              <a:rPr lang="en-GB" sz="4300" u="sng" dirty="0"/>
              <a:t>https://www.instituteofhealthequity.org/projects/building-children-and-young-peoples-resilience-in-schools</a:t>
            </a:r>
            <a:r>
              <a:rPr lang="en-GB" sz="4300" dirty="0"/>
              <a:t> [Accessed 24th September 2014].</a:t>
            </a:r>
          </a:p>
          <a:p>
            <a:pPr marL="0" indent="0">
              <a:buNone/>
            </a:pPr>
            <a:r>
              <a:rPr lang="en-GB" sz="4300" dirty="0"/>
              <a:t>Black, S., </a:t>
            </a:r>
            <a:r>
              <a:rPr lang="en-GB" sz="4300" dirty="0" err="1"/>
              <a:t>Weinles</a:t>
            </a:r>
            <a:r>
              <a:rPr lang="en-GB" sz="4300" dirty="0"/>
              <a:t>, D., and Washington, E., 2010. Victim Strategies to Stop Bullying. </a:t>
            </a:r>
            <a:r>
              <a:rPr lang="en-GB" sz="4300" i="1" dirty="0"/>
              <a:t>Youth Violence and Juvenile Justice, </a:t>
            </a:r>
            <a:r>
              <a:rPr lang="en-GB" sz="4300" dirty="0"/>
              <a:t>8(2), pp138-147</a:t>
            </a:r>
          </a:p>
          <a:p>
            <a:pPr marL="0" indent="0">
              <a:buNone/>
            </a:pPr>
            <a:r>
              <a:rPr lang="en-GB" sz="4300" dirty="0"/>
              <a:t>Brown, V., </a:t>
            </a:r>
            <a:r>
              <a:rPr lang="en-GB" sz="4300" dirty="0" err="1"/>
              <a:t>Clery</a:t>
            </a:r>
            <a:r>
              <a:rPr lang="en-GB" sz="4300" dirty="0"/>
              <a:t>, E., Ferguson, C. 2011. Estimating the prevalence of young people absent from school due to bullying. National Centre for Social Research. Online. Available from: </a:t>
            </a:r>
            <a:r>
              <a:rPr lang="en-GB" sz="4300" u="sng" dirty="0">
                <a:hlinkClick r:id="rId3"/>
              </a:rPr>
              <a:t>http://www.natcen.ac.uk/media/22457/estimating-prevalence-young-people.pdf</a:t>
            </a:r>
            <a:r>
              <a:rPr lang="en-GB" sz="4300" dirty="0"/>
              <a:t> [Accessed 14</a:t>
            </a:r>
            <a:r>
              <a:rPr lang="en-GB" sz="4300" baseline="30000" dirty="0"/>
              <a:t>th</a:t>
            </a:r>
            <a:r>
              <a:rPr lang="en-GB" sz="4300" dirty="0"/>
              <a:t> September 2016].</a:t>
            </a:r>
          </a:p>
          <a:p>
            <a:pPr marL="0" indent="0">
              <a:buNone/>
            </a:pPr>
            <a:r>
              <a:rPr lang="en-GB" sz="4300" dirty="0" smtClean="0"/>
              <a:t>Ditch </a:t>
            </a:r>
            <a:r>
              <a:rPr lang="en-GB" sz="4300" dirty="0"/>
              <a:t>The Label., 2015. </a:t>
            </a:r>
            <a:r>
              <a:rPr lang="en-GB" sz="4300" i="1" dirty="0"/>
              <a:t>The Annual Bullying Survey 2015.</a:t>
            </a:r>
            <a:r>
              <a:rPr lang="en-GB" sz="4300" dirty="0"/>
              <a:t> Online. Available from: </a:t>
            </a:r>
            <a:r>
              <a:rPr lang="en-GB" sz="4300" u="sng" dirty="0">
                <a:hlinkClick r:id="rId4"/>
              </a:rPr>
              <a:t>http://www.ditchthelabel.org/the-annual-bullying-survey-2015-is-here/</a:t>
            </a:r>
            <a:r>
              <a:rPr lang="en-GB" sz="4300" dirty="0"/>
              <a:t> [Accessed 14</a:t>
            </a:r>
            <a:r>
              <a:rPr lang="en-GB" sz="4300" baseline="30000" dirty="0"/>
              <a:t>th</a:t>
            </a:r>
            <a:r>
              <a:rPr lang="en-GB" sz="4300" dirty="0"/>
              <a:t> June 2016].</a:t>
            </a:r>
          </a:p>
          <a:p>
            <a:pPr marL="0" indent="0">
              <a:buNone/>
            </a:pPr>
            <a:r>
              <a:rPr lang="en-GB" sz="4300" dirty="0"/>
              <a:t>deLara, E.W., 2012. Why Adolescents Don’t Disclose Incidents of Bullying and Harassment. </a:t>
            </a:r>
            <a:r>
              <a:rPr lang="en-GB" sz="4300" i="1" dirty="0"/>
              <a:t>Journal of School Violence</a:t>
            </a:r>
            <a:r>
              <a:rPr lang="en-GB" sz="4300" dirty="0"/>
              <a:t>, 11(4), pp. 288-305.  </a:t>
            </a:r>
          </a:p>
          <a:p>
            <a:pPr marL="0" indent="0">
              <a:buNone/>
            </a:pPr>
            <a:r>
              <a:rPr lang="en-GB" sz="4300" dirty="0"/>
              <a:t>James, A., 2007. Giving voice to children’s voices: Practices and problems, pitfalls and potentials. </a:t>
            </a:r>
            <a:r>
              <a:rPr lang="en-GB" sz="4300" i="1" dirty="0"/>
              <a:t>American Anthropologist</a:t>
            </a:r>
            <a:r>
              <a:rPr lang="en-GB" sz="4300" dirty="0"/>
              <a:t>, 109 (2), 261–272.</a:t>
            </a:r>
          </a:p>
          <a:p>
            <a:pPr marL="0" indent="0">
              <a:buNone/>
            </a:pPr>
            <a:r>
              <a:rPr lang="en-GB" sz="4300" dirty="0" err="1" smtClean="0"/>
              <a:t>Kellett</a:t>
            </a:r>
            <a:r>
              <a:rPr lang="en-GB" sz="4300" dirty="0"/>
              <a:t>, M., Forrest, R., Dent, N., and Ward, S., 2004. ‘Just teach us the skills please, we’ll do the rest’: Empowering ten-year-olds as active researchers. </a:t>
            </a:r>
            <a:r>
              <a:rPr lang="en-GB" sz="4300" i="1" dirty="0"/>
              <a:t>Children and Society</a:t>
            </a:r>
            <a:r>
              <a:rPr lang="en-GB" sz="4300" dirty="0"/>
              <a:t>, 18, </a:t>
            </a:r>
            <a:r>
              <a:rPr lang="en-GB" sz="4300" dirty="0" smtClean="0"/>
              <a:t>329–343.</a:t>
            </a:r>
          </a:p>
          <a:p>
            <a:pPr marL="0" indent="0">
              <a:buNone/>
            </a:pPr>
            <a:r>
              <a:rPr lang="en-GB" sz="4300" dirty="0" smtClean="0"/>
              <a:t>HM </a:t>
            </a:r>
            <a:r>
              <a:rPr lang="en-GB" sz="4300" dirty="0"/>
              <a:t>Government., 2013.  Positive for Youth: Progress since December 2011. Available from: </a:t>
            </a:r>
            <a:r>
              <a:rPr lang="en-GB" sz="4300" u="sng" dirty="0">
                <a:hlinkClick r:id="rId5"/>
              </a:rPr>
              <a:t>https://www.gov.uk/government/uploads/system/uploads/attachment_data/file/210383/Positive-for-Youth-progress-update.pdf</a:t>
            </a:r>
            <a:r>
              <a:rPr lang="en-GB" sz="4300" dirty="0"/>
              <a:t>  [Accessed 21st January 2014]. </a:t>
            </a:r>
            <a:endParaRPr lang="en-GB" sz="4300" dirty="0" smtClean="0"/>
          </a:p>
          <a:p>
            <a:pPr marL="0" indent="0">
              <a:buNone/>
            </a:pPr>
            <a:r>
              <a:rPr lang="en-US" sz="4300" dirty="0"/>
              <a:t>Lewin, K. (1946) Action Research and Minority Problems. </a:t>
            </a:r>
            <a:r>
              <a:rPr lang="en-US" sz="4300" i="1" dirty="0"/>
              <a:t>Journal of Social Issues</a:t>
            </a:r>
            <a:r>
              <a:rPr lang="en-US" sz="4300" dirty="0"/>
              <a:t>. Wiley online library. Retrieved from:</a:t>
            </a:r>
          </a:p>
          <a:p>
            <a:pPr marL="0" indent="0">
              <a:buNone/>
            </a:pPr>
            <a:r>
              <a:rPr lang="en-US" sz="4300" u="sng" dirty="0">
                <a:solidFill>
                  <a:schemeClr val="tx2"/>
                </a:solidFill>
              </a:rPr>
              <a:t>http://bscw.wineme.fb5.unisiegen.de/pub/nj_bscw.cgi/d759359/5_1_ActionResearchandMinortyProblems.pdf</a:t>
            </a:r>
          </a:p>
          <a:p>
            <a:pPr marL="0" indent="0">
              <a:buNone/>
            </a:pPr>
            <a:r>
              <a:rPr lang="en-GB" sz="4300" dirty="0" smtClean="0"/>
              <a:t>Maunder</a:t>
            </a:r>
            <a:r>
              <a:rPr lang="en-GB" sz="4300" dirty="0"/>
              <a:t>, R.E., </a:t>
            </a:r>
            <a:r>
              <a:rPr lang="en-GB" sz="4300" dirty="0" err="1"/>
              <a:t>Harrop</a:t>
            </a:r>
            <a:r>
              <a:rPr lang="en-GB" sz="4300" dirty="0"/>
              <a:t>, A., and Tattersall, A.J., 2010. Pupil and staff perceptions of bullying in secondary schools: comparing behavioural definitions and their perceived seriousness. </a:t>
            </a:r>
            <a:r>
              <a:rPr lang="en-GB" sz="4300" i="1" dirty="0"/>
              <a:t>Educational Research,</a:t>
            </a:r>
            <a:r>
              <a:rPr lang="en-GB" sz="4300" dirty="0"/>
              <a:t> 52(3), pp. 263-282.</a:t>
            </a:r>
          </a:p>
          <a:p>
            <a:pPr marL="0" indent="0">
              <a:buNone/>
            </a:pPr>
            <a:r>
              <a:rPr lang="en-GB" sz="4300" dirty="0"/>
              <a:t>Maynard, B.R., </a:t>
            </a:r>
            <a:r>
              <a:rPr lang="en-GB" sz="4300" dirty="0" err="1"/>
              <a:t>Heyne</a:t>
            </a:r>
            <a:r>
              <a:rPr lang="en-GB" sz="4300" dirty="0"/>
              <a:t>, D., </a:t>
            </a:r>
            <a:r>
              <a:rPr lang="en-GB" sz="4300" dirty="0" err="1"/>
              <a:t>Brendel</a:t>
            </a:r>
            <a:r>
              <a:rPr lang="en-GB" sz="4300" dirty="0"/>
              <a:t>, K.E., </a:t>
            </a:r>
            <a:r>
              <a:rPr lang="en-GB" sz="4300" dirty="0" err="1"/>
              <a:t>Bulanda</a:t>
            </a:r>
            <a:r>
              <a:rPr lang="en-GB" sz="4300" dirty="0"/>
              <a:t>, J.J., Thompson, A.M. and </a:t>
            </a:r>
            <a:r>
              <a:rPr lang="en-GB" sz="4300" dirty="0" err="1"/>
              <a:t>Pigott</a:t>
            </a:r>
            <a:r>
              <a:rPr lang="en-GB" sz="4300" dirty="0"/>
              <a:t>, T.D., 2015. Treatment for school refusal among children and adolescents: a systematic review and meta-analysis. Research on Social Work Practice, p.1-12</a:t>
            </a:r>
            <a:r>
              <a:rPr lang="en-GB" sz="4300" dirty="0" smtClean="0"/>
              <a:t>.</a:t>
            </a:r>
            <a:endParaRPr lang="en-GB" dirty="0" smtClean="0"/>
          </a:p>
          <a:p>
            <a:pPr marL="0" indent="0">
              <a:buNone/>
            </a:pPr>
            <a:endParaRPr lang="en-GB" dirty="0"/>
          </a:p>
        </p:txBody>
      </p:sp>
    </p:spTree>
    <p:extLst>
      <p:ext uri="{BB962C8B-B14F-4D97-AF65-F5344CB8AC3E}">
        <p14:creationId xmlns:p14="http://schemas.microsoft.com/office/powerpoint/2010/main" val="2002032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0250"/>
            <a:ext cx="8229600" cy="434300"/>
          </a:xfrm>
        </p:spPr>
        <p:txBody>
          <a:bodyPr/>
          <a:lstStyle/>
          <a:p>
            <a:r>
              <a:rPr lang="en-US" sz="2800" dirty="0" smtClean="0"/>
              <a:t>References</a:t>
            </a:r>
            <a:endParaRPr lang="en-US" sz="2800" dirty="0"/>
          </a:p>
        </p:txBody>
      </p:sp>
      <p:sp>
        <p:nvSpPr>
          <p:cNvPr id="3" name="Content Placeholder 2"/>
          <p:cNvSpPr>
            <a:spLocks noGrp="1"/>
          </p:cNvSpPr>
          <p:nvPr>
            <p:ph idx="1"/>
          </p:nvPr>
        </p:nvSpPr>
        <p:spPr>
          <a:xfrm>
            <a:off x="330200" y="1384549"/>
            <a:ext cx="8483600" cy="5395391"/>
          </a:xfrm>
        </p:spPr>
        <p:txBody>
          <a:bodyPr>
            <a:normAutofit fontScale="32500" lnSpcReduction="20000"/>
          </a:bodyPr>
          <a:lstStyle/>
          <a:p>
            <a:pPr marL="0" indent="0">
              <a:buNone/>
            </a:pPr>
            <a:r>
              <a:rPr lang="en-GB" sz="4300" dirty="0" smtClean="0"/>
              <a:t>Moore</a:t>
            </a:r>
            <a:r>
              <a:rPr lang="en-GB" sz="4300" dirty="0"/>
              <a:t>, S., and Maclean, R., 2012. Victimization, friendship and resilience: crossing the land in-between. </a:t>
            </a:r>
            <a:r>
              <a:rPr lang="en-GB" sz="4300" i="1" dirty="0"/>
              <a:t>Pastoral Care in Education: An International Journal of Personal, Social and Emotional Development,</a:t>
            </a:r>
            <a:r>
              <a:rPr lang="en-GB" sz="4300" dirty="0"/>
              <a:t> 30(2), pp.147-163.</a:t>
            </a:r>
          </a:p>
          <a:p>
            <a:pPr marL="0" indent="0">
              <a:buNone/>
            </a:pPr>
            <a:r>
              <a:rPr lang="en-GB" sz="4300" dirty="0" err="1"/>
              <a:t>Novick</a:t>
            </a:r>
            <a:r>
              <a:rPr lang="en-GB" sz="4300" dirty="0"/>
              <a:t>, R.M., and Isaacs, J., 2010. Telling is compelling: the impact of students reports of bullying on teacher intervention. </a:t>
            </a:r>
            <a:r>
              <a:rPr lang="en-GB" sz="4300" i="1" dirty="0"/>
              <a:t>Educational Psychology</a:t>
            </a:r>
            <a:r>
              <a:rPr lang="en-GB" sz="4300" dirty="0"/>
              <a:t>, 30(3), pp. 283-296. </a:t>
            </a:r>
          </a:p>
          <a:p>
            <a:pPr marL="0" indent="0">
              <a:buNone/>
            </a:pPr>
            <a:r>
              <a:rPr lang="en-GB" sz="4300" dirty="0"/>
              <a:t>O'Brien, N., 2016. To </a:t>
            </a:r>
            <a:r>
              <a:rPr lang="en-GB" sz="4300" i="1" dirty="0"/>
              <a:t>‘Snitch’ or Not to ‘Snitch’? Using PAR to Explore Bullying in a Private Day and Boarding School. </a:t>
            </a:r>
            <a:r>
              <a:rPr lang="en-GB" sz="4300" dirty="0"/>
              <a:t>Unpublished thesis, Anglia Ruskin University. Available from </a:t>
            </a:r>
            <a:r>
              <a:rPr lang="en-GB" sz="4300" u="sng" dirty="0">
                <a:hlinkClick r:id="rId3"/>
              </a:rPr>
              <a:t>http://arro.anglia.ac.uk/700970/</a:t>
            </a:r>
            <a:r>
              <a:rPr lang="en-GB" sz="4300" dirty="0"/>
              <a:t>  </a:t>
            </a:r>
          </a:p>
          <a:p>
            <a:pPr marL="0" indent="0">
              <a:buNone/>
            </a:pPr>
            <a:r>
              <a:rPr lang="en-GB" sz="4300" dirty="0"/>
              <a:t>O’Brien, N., and Moules, T., 2013. Not sticks and stones but tweets and texts: Findings from a national cyberbullying project. </a:t>
            </a:r>
            <a:r>
              <a:rPr lang="en-GB" sz="4300" i="1" dirty="0"/>
              <a:t>Pastoral Care in Education,</a:t>
            </a:r>
            <a:r>
              <a:rPr lang="en-GB" sz="4300" dirty="0"/>
              <a:t> 31 (1), 53–65.</a:t>
            </a:r>
          </a:p>
          <a:p>
            <a:pPr marL="0" indent="0">
              <a:buNone/>
            </a:pPr>
            <a:r>
              <a:rPr lang="en-GB" sz="4300" dirty="0"/>
              <a:t>O'Brien, N., Munn-Giddings, C., and Moules, T., forthcoming. The repercussions of reporting bullying: some experiences of students at an independent secondary school. </a:t>
            </a:r>
            <a:r>
              <a:rPr lang="en-GB" sz="4300" i="1" dirty="0"/>
              <a:t>Pastoral Care in Education,</a:t>
            </a:r>
            <a:endParaRPr lang="en-GB" sz="4300" dirty="0"/>
          </a:p>
          <a:p>
            <a:pPr marL="0" indent="0">
              <a:buNone/>
            </a:pPr>
            <a:r>
              <a:rPr lang="en-GB" sz="4300" dirty="0"/>
              <a:t>Oliver, C., and Candappa, M., 2007. Bullying and the politics of ‘telling’. </a:t>
            </a:r>
            <a:r>
              <a:rPr lang="en-GB" sz="4300" i="1" dirty="0"/>
              <a:t>Oxford Review of Education</a:t>
            </a:r>
            <a:r>
              <a:rPr lang="en-GB" sz="4300" dirty="0"/>
              <a:t>, 33(1), pp.71-86. </a:t>
            </a:r>
          </a:p>
          <a:p>
            <a:pPr marL="0" indent="0">
              <a:buNone/>
            </a:pPr>
            <a:r>
              <a:rPr lang="en-GB" sz="4300" dirty="0" smtClean="0"/>
              <a:t>Rothon</a:t>
            </a:r>
            <a:r>
              <a:rPr lang="en-GB" sz="4300" dirty="0"/>
              <a:t>, C., Head, J., </a:t>
            </a:r>
            <a:r>
              <a:rPr lang="en-GB" sz="4300" dirty="0" err="1"/>
              <a:t>Klineberg</a:t>
            </a:r>
            <a:r>
              <a:rPr lang="en-GB" sz="4300" dirty="0"/>
              <a:t>, E., </a:t>
            </a:r>
            <a:r>
              <a:rPr lang="en-GB" sz="4300" dirty="0" err="1"/>
              <a:t>Stansfeld</a:t>
            </a:r>
            <a:r>
              <a:rPr lang="en-GB" sz="4300" dirty="0"/>
              <a:t>, S., 2011.  Can social support protect bullied adolescents from adverse outcomes? A prospective study on the effects of bullying on the educational achievement and mental health of adolescents at secondary schools in East London. </a:t>
            </a:r>
            <a:r>
              <a:rPr lang="en-GB" sz="4300" i="1" dirty="0"/>
              <a:t>Journal of Adolescence,</a:t>
            </a:r>
            <a:r>
              <a:rPr lang="en-GB" sz="4300" dirty="0"/>
              <a:t> 34(3), pp. 579-588.</a:t>
            </a:r>
          </a:p>
          <a:p>
            <a:pPr marL="0" indent="0">
              <a:buNone/>
            </a:pPr>
            <a:r>
              <a:rPr lang="en-GB" sz="4300" dirty="0"/>
              <a:t>Schott, R. M., and Sondergaard, D. M. 2014. Introduction: new approaches to school bullying. In R.M. Schott &amp; D.M. Sondergaard (Eds.), </a:t>
            </a:r>
            <a:r>
              <a:rPr lang="en-GB" sz="4300" i="1" dirty="0"/>
              <a:t>School Bullying: New Theories in Context</a:t>
            </a:r>
            <a:r>
              <a:rPr lang="en-GB" sz="4300" dirty="0"/>
              <a:t>, Massachusetts: Cambridge University Press, pp. 1-17. </a:t>
            </a:r>
          </a:p>
          <a:p>
            <a:pPr marL="0" indent="0">
              <a:buNone/>
            </a:pPr>
            <a:r>
              <a:rPr lang="en-GB" sz="4300" dirty="0"/>
              <a:t>Stoudt, B.G., </a:t>
            </a:r>
            <a:r>
              <a:rPr lang="en-GB" sz="4300" dirty="0" err="1"/>
              <a:t>Kuriloff</a:t>
            </a:r>
            <a:r>
              <a:rPr lang="en-GB" sz="4300" dirty="0"/>
              <a:t>, P., Reichert, C., and </a:t>
            </a:r>
            <a:r>
              <a:rPr lang="en-GB" sz="4300" dirty="0" err="1"/>
              <a:t>Ravitch</a:t>
            </a:r>
            <a:r>
              <a:rPr lang="en-GB" sz="4300" dirty="0"/>
              <a:t>, S.M. 2010. Educating for Hegemony, Researching for Change: Collaborating with Teachers and Students to Examine Bullying at an Elite Private School. In. A. Howard, and R.A</a:t>
            </a:r>
            <a:r>
              <a:rPr lang="en-GB" sz="4300" dirty="0" smtClean="0"/>
              <a:t>. </a:t>
            </a:r>
            <a:r>
              <a:rPr lang="en-GB" sz="4300" dirty="0" err="1" smtClean="0"/>
              <a:t>Gaztambide-Fernández</a:t>
            </a:r>
            <a:r>
              <a:rPr lang="en-GB" sz="4300" dirty="0"/>
              <a:t>, </a:t>
            </a:r>
            <a:r>
              <a:rPr lang="en-GB" sz="4300" dirty="0" err="1"/>
              <a:t>eds</a:t>
            </a:r>
            <a:r>
              <a:rPr lang="en-GB" sz="4300" dirty="0"/>
              <a:t>, </a:t>
            </a:r>
            <a:r>
              <a:rPr lang="en-GB" sz="4300" i="1" dirty="0"/>
              <a:t>Educating Elites: Class Privilege and Educational Advantage.</a:t>
            </a:r>
            <a:r>
              <a:rPr lang="en-GB" sz="4300" dirty="0"/>
              <a:t> Maryland: </a:t>
            </a:r>
            <a:r>
              <a:rPr lang="en-GB" sz="4300" dirty="0" err="1"/>
              <a:t>Rowman</a:t>
            </a:r>
            <a:r>
              <a:rPr lang="en-GB" sz="4300" dirty="0"/>
              <a:t> and Littlefield Education, pp. 31-53. </a:t>
            </a:r>
          </a:p>
          <a:p>
            <a:pPr marL="0" indent="0">
              <a:buNone/>
            </a:pPr>
            <a:r>
              <a:rPr lang="en-GB" sz="4300" dirty="0"/>
              <a:t>Woodhead, M., and Faulkner, D., 2008. Subjects, objects or participants? Dilemmas of psychological research with children. In: P. Christensen, and A. James (eds.) 2nd ed. </a:t>
            </a:r>
            <a:r>
              <a:rPr lang="en-GB" sz="4300" i="1" dirty="0"/>
              <a:t>Research with children: Perspectives and practices.</a:t>
            </a:r>
            <a:r>
              <a:rPr lang="en-GB" sz="4300" dirty="0"/>
              <a:t> Oxon: Routledge, 10–39.</a:t>
            </a:r>
          </a:p>
          <a:p>
            <a:pPr marL="0" indent="0">
              <a:buNone/>
            </a:pPr>
            <a:endParaRPr lang="en-GB" dirty="0"/>
          </a:p>
        </p:txBody>
      </p:sp>
    </p:spTree>
    <p:extLst>
      <p:ext uri="{BB962C8B-B14F-4D97-AF65-F5344CB8AC3E}">
        <p14:creationId xmlns:p14="http://schemas.microsoft.com/office/powerpoint/2010/main" val="1294246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8812"/>
            <a:ext cx="8229600" cy="768836"/>
          </a:xfrm>
        </p:spPr>
        <p:txBody>
          <a:bodyPr/>
          <a:lstStyle/>
          <a:p>
            <a:r>
              <a:rPr lang="en-US" dirty="0" smtClean="0"/>
              <a:t>The literature</a:t>
            </a:r>
            <a:endParaRPr lang="en-US" dirty="0"/>
          </a:p>
        </p:txBody>
      </p:sp>
      <p:sp>
        <p:nvSpPr>
          <p:cNvPr id="3" name="Content Placeholder 2"/>
          <p:cNvSpPr>
            <a:spLocks noGrp="1"/>
          </p:cNvSpPr>
          <p:nvPr>
            <p:ph idx="1"/>
          </p:nvPr>
        </p:nvSpPr>
        <p:spPr>
          <a:xfrm>
            <a:off x="78059" y="1817647"/>
            <a:ext cx="8608741" cy="4795025"/>
          </a:xfrm>
        </p:spPr>
        <p:txBody>
          <a:bodyPr>
            <a:normAutofit fontScale="92500" lnSpcReduction="10000"/>
          </a:bodyPr>
          <a:lstStyle/>
          <a:p>
            <a:r>
              <a:rPr lang="en-US" sz="2800" dirty="0" smtClean="0"/>
              <a:t>Bullying</a:t>
            </a:r>
            <a:r>
              <a:rPr lang="en-US" sz="2800" dirty="0"/>
              <a:t> </a:t>
            </a:r>
            <a:r>
              <a:rPr lang="en-US" sz="2800" dirty="0" smtClean="0"/>
              <a:t>discrepancies (O’Brien, 2009)</a:t>
            </a:r>
          </a:p>
          <a:p>
            <a:r>
              <a:rPr lang="en-GB" sz="2800" dirty="0" smtClean="0"/>
              <a:t>Understanding bullying from a </a:t>
            </a:r>
            <a:r>
              <a:rPr lang="en-GB" sz="2800" i="1" dirty="0" smtClean="0"/>
              <a:t>first </a:t>
            </a:r>
            <a:r>
              <a:rPr lang="en-GB" sz="2800" i="1" dirty="0"/>
              <a:t>order </a:t>
            </a:r>
            <a:r>
              <a:rPr lang="en-GB" sz="2800" dirty="0"/>
              <a:t>perspective (bullying as part of individual personality traits) and </a:t>
            </a:r>
            <a:r>
              <a:rPr lang="en-GB" sz="2800" i="1" dirty="0"/>
              <a:t>second order </a:t>
            </a:r>
            <a:r>
              <a:rPr lang="en-GB" sz="2800" dirty="0"/>
              <a:t>perspectives (bullying as a social construct) (Schott and Sondergaard, </a:t>
            </a:r>
            <a:r>
              <a:rPr lang="en-GB" sz="2800" dirty="0" smtClean="0"/>
              <a:t>2014).</a:t>
            </a:r>
            <a:endParaRPr lang="en-US" sz="2800" dirty="0" smtClean="0"/>
          </a:p>
          <a:p>
            <a:r>
              <a:rPr lang="en-US" sz="2800" dirty="0"/>
              <a:t>S</a:t>
            </a:r>
            <a:r>
              <a:rPr lang="en-US" sz="2800" dirty="0" smtClean="0"/>
              <a:t>erious bullying (</a:t>
            </a:r>
            <a:r>
              <a:rPr lang="en-GB" sz="2800" dirty="0"/>
              <a:t>O’Brien et al., </a:t>
            </a:r>
            <a:r>
              <a:rPr lang="en-GB" sz="2800" dirty="0" smtClean="0"/>
              <a:t>forthcoming)</a:t>
            </a:r>
            <a:endParaRPr lang="en-US" sz="2800" dirty="0" smtClean="0"/>
          </a:p>
          <a:p>
            <a:r>
              <a:rPr lang="en-US" sz="2800" dirty="0" smtClean="0"/>
              <a:t>School refusal/self-exclusion and bullying (</a:t>
            </a:r>
            <a:r>
              <a:rPr lang="en-GB" sz="2800" dirty="0" smtClean="0"/>
              <a:t>Brown et al., </a:t>
            </a:r>
            <a:r>
              <a:rPr lang="en-GB" sz="2800" dirty="0"/>
              <a:t>2011; Ditch The </a:t>
            </a:r>
            <a:r>
              <a:rPr lang="en-GB" sz="2800" dirty="0" smtClean="0"/>
              <a:t>label, 2015 </a:t>
            </a:r>
            <a:r>
              <a:rPr lang="en-GB" sz="2800" dirty="0"/>
              <a:t>). </a:t>
            </a:r>
            <a:endParaRPr lang="en-GB" sz="2800" dirty="0" smtClean="0"/>
          </a:p>
          <a:p>
            <a:r>
              <a:rPr lang="en-GB" sz="2800" dirty="0" smtClean="0"/>
              <a:t>Bullying identified </a:t>
            </a:r>
            <a:r>
              <a:rPr lang="en-GB" sz="2800" dirty="0"/>
              <a:t>within a mix of school factors that can interact with other factors such as individual, family and community factors resulting in school </a:t>
            </a:r>
            <a:r>
              <a:rPr lang="en-GB" sz="2800" dirty="0" smtClean="0"/>
              <a:t>refusal (Maynard </a:t>
            </a:r>
            <a:r>
              <a:rPr lang="en-GB" sz="2800" dirty="0"/>
              <a:t>et al</a:t>
            </a:r>
            <a:r>
              <a:rPr lang="en-GB" sz="2800" dirty="0" smtClean="0"/>
              <a:t>., 2015</a:t>
            </a:r>
            <a:r>
              <a:rPr lang="en-GB" sz="2800" dirty="0"/>
              <a:t>) </a:t>
            </a:r>
            <a:r>
              <a:rPr lang="en-GB" sz="2800" dirty="0" smtClean="0"/>
              <a:t>. </a:t>
            </a:r>
            <a:endParaRPr lang="en-GB" sz="2800" b="1" u="sng" dirty="0"/>
          </a:p>
          <a:p>
            <a:endParaRPr lang="en-US" sz="2800" b="1" u="sng" dirty="0"/>
          </a:p>
          <a:p>
            <a:pPr marL="0" indent="0">
              <a:buNone/>
            </a:pPr>
            <a:endParaRPr lang="en-US" dirty="0" smtClean="0"/>
          </a:p>
        </p:txBody>
      </p:sp>
    </p:spTree>
    <p:extLst>
      <p:ext uri="{BB962C8B-B14F-4D97-AF65-F5344CB8AC3E}">
        <p14:creationId xmlns:p14="http://schemas.microsoft.com/office/powerpoint/2010/main" val="34874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1520687"/>
            <a:ext cx="7772400" cy="857250"/>
          </a:xfrm>
        </p:spPr>
        <p:txBody>
          <a:bodyPr/>
          <a:lstStyle/>
          <a:p>
            <a:r>
              <a:rPr lang="en-GB" dirty="0" smtClean="0"/>
              <a:t>Contact details</a:t>
            </a:r>
            <a:endParaRPr lang="en-GB" dirty="0"/>
          </a:p>
        </p:txBody>
      </p:sp>
      <p:sp>
        <p:nvSpPr>
          <p:cNvPr id="7" name="Subtitle 6"/>
          <p:cNvSpPr>
            <a:spLocks noGrp="1"/>
          </p:cNvSpPr>
          <p:nvPr>
            <p:ph type="subTitle" idx="1"/>
          </p:nvPr>
        </p:nvSpPr>
        <p:spPr>
          <a:xfrm>
            <a:off x="457199" y="2494723"/>
            <a:ext cx="8143875" cy="2810702"/>
          </a:xfrm>
        </p:spPr>
        <p:txBody>
          <a:bodyPr>
            <a:normAutofit fontScale="77500" lnSpcReduction="20000"/>
          </a:bodyPr>
          <a:lstStyle/>
          <a:p>
            <a:r>
              <a:rPr lang="en-GB" sz="2800" b="1" dirty="0" smtClean="0"/>
              <a:t>Dr Niamh O’Brien</a:t>
            </a:r>
          </a:p>
          <a:p>
            <a:r>
              <a:rPr lang="en-US" sz="2800" dirty="0"/>
              <a:t>Senior Research Fellow</a:t>
            </a:r>
          </a:p>
          <a:p>
            <a:r>
              <a:rPr lang="en-US" sz="2800" dirty="0"/>
              <a:t>Faculty of Health, Social Care and Education</a:t>
            </a:r>
          </a:p>
          <a:p>
            <a:r>
              <a:rPr lang="en-US" sz="2800" dirty="0"/>
              <a:t>Anglia Ruskin University</a:t>
            </a:r>
          </a:p>
          <a:p>
            <a:r>
              <a:rPr lang="en-US" sz="2800" dirty="0"/>
              <a:t>Chelmsford. </a:t>
            </a:r>
          </a:p>
          <a:p>
            <a:endParaRPr lang="en-GB" sz="2800" dirty="0" smtClean="0"/>
          </a:p>
          <a:p>
            <a:pPr algn="r"/>
            <a:r>
              <a:rPr lang="en-GB" sz="2800" dirty="0" smtClean="0"/>
              <a:t>Phone: 01245 684197</a:t>
            </a:r>
          </a:p>
          <a:p>
            <a:pPr algn="r"/>
            <a:r>
              <a:rPr lang="en-GB" sz="2800" dirty="0" smtClean="0"/>
              <a:t>Email: </a:t>
            </a:r>
            <a:r>
              <a:rPr lang="en-GB" sz="2800" dirty="0" smtClean="0">
                <a:hlinkClick r:id="rId3"/>
              </a:rPr>
              <a:t>Niamh.obrien@anglia.ac.uk</a:t>
            </a:r>
            <a:endParaRPr lang="en-GB" sz="2800" dirty="0" smtClean="0"/>
          </a:p>
          <a:p>
            <a:endParaRPr lang="en-GB" dirty="0"/>
          </a:p>
        </p:txBody>
      </p:sp>
    </p:spTree>
    <p:extLst>
      <p:ext uri="{BB962C8B-B14F-4D97-AF65-F5344CB8AC3E}">
        <p14:creationId xmlns:p14="http://schemas.microsoft.com/office/powerpoint/2010/main" val="2335757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457200" y="2608900"/>
            <a:ext cx="8483600" cy="3855400"/>
          </a:xfrm>
        </p:spPr>
        <p:txBody>
          <a:bodyPr>
            <a:normAutofit/>
          </a:bodyPr>
          <a:lstStyle/>
          <a:p>
            <a:r>
              <a:rPr lang="en-US" dirty="0" smtClean="0"/>
              <a:t>Individual interviews</a:t>
            </a:r>
          </a:p>
          <a:p>
            <a:pPr lvl="1"/>
            <a:r>
              <a:rPr lang="en-US" dirty="0"/>
              <a:t>2</a:t>
            </a:r>
            <a:r>
              <a:rPr lang="en-US" dirty="0" smtClean="0"/>
              <a:t> young people</a:t>
            </a:r>
          </a:p>
          <a:p>
            <a:pPr lvl="1"/>
            <a:r>
              <a:rPr lang="en-US" dirty="0" smtClean="0"/>
              <a:t>2 parents</a:t>
            </a:r>
            <a:endParaRPr lang="en-US" dirty="0"/>
          </a:p>
          <a:p>
            <a:r>
              <a:rPr lang="en-US" dirty="0" smtClean="0"/>
              <a:t>Surveymonkey questionnaire</a:t>
            </a:r>
          </a:p>
          <a:p>
            <a:pPr lvl="1"/>
            <a:r>
              <a:rPr lang="en-US" dirty="0" smtClean="0"/>
              <a:t>2 young people</a:t>
            </a:r>
            <a:endParaRPr lang="en-US" dirty="0"/>
          </a:p>
          <a:p>
            <a:pPr marL="0" indent="0">
              <a:buNone/>
            </a:pPr>
            <a:endParaRPr lang="en-US" dirty="0" smtClean="0"/>
          </a:p>
        </p:txBody>
      </p:sp>
    </p:spTree>
    <p:extLst>
      <p:ext uri="{BB962C8B-B14F-4D97-AF65-F5344CB8AC3E}">
        <p14:creationId xmlns:p14="http://schemas.microsoft.com/office/powerpoint/2010/main" val="209491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a:xfrm>
            <a:off x="457200" y="2161225"/>
            <a:ext cx="8483600" cy="3855400"/>
          </a:xfrm>
        </p:spPr>
        <p:txBody>
          <a:bodyPr>
            <a:normAutofit/>
          </a:bodyPr>
          <a:lstStyle/>
          <a:p>
            <a:r>
              <a:rPr lang="en-US" b="1" dirty="0" smtClean="0"/>
              <a:t>Young people</a:t>
            </a:r>
          </a:p>
          <a:p>
            <a:endParaRPr lang="en-US" dirty="0"/>
          </a:p>
          <a:p>
            <a:endParaRPr lang="en-US" dirty="0" smtClean="0"/>
          </a:p>
          <a:p>
            <a:endParaRPr lang="en-US" dirty="0"/>
          </a:p>
          <a:p>
            <a:endParaRPr lang="en-US" dirty="0" smtClean="0"/>
          </a:p>
          <a:p>
            <a:r>
              <a:rPr lang="en-US" b="1" dirty="0" smtClean="0"/>
              <a:t>Parents</a:t>
            </a:r>
          </a:p>
          <a:p>
            <a:pPr marL="0" indent="0">
              <a:buNone/>
            </a:pPr>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525183619"/>
              </p:ext>
            </p:extLst>
          </p:nvPr>
        </p:nvGraphicFramePr>
        <p:xfrm>
          <a:off x="635952" y="4873781"/>
          <a:ext cx="7288848" cy="1142844"/>
        </p:xfrm>
        <a:graphic>
          <a:graphicData uri="http://schemas.openxmlformats.org/drawingml/2006/table">
            <a:tbl>
              <a:tblPr firstRow="1" firstCol="1" bandRow="1">
                <a:tableStyleId>{5C22544A-7EE6-4342-B048-85BDC9FD1C3A}</a:tableStyleId>
              </a:tblPr>
              <a:tblGrid>
                <a:gridCol w="2840479">
                  <a:extLst>
                    <a:ext uri="{9D8B030D-6E8A-4147-A177-3AD203B41FA5}">
                      <a16:colId xmlns:a16="http://schemas.microsoft.com/office/drawing/2014/main" val="20000"/>
                    </a:ext>
                  </a:extLst>
                </a:gridCol>
                <a:gridCol w="4448369">
                  <a:extLst>
                    <a:ext uri="{9D8B030D-6E8A-4147-A177-3AD203B41FA5}">
                      <a16:colId xmlns:a16="http://schemas.microsoft.com/office/drawing/2014/main" val="20001"/>
                    </a:ext>
                  </a:extLst>
                </a:gridCol>
              </a:tblGrid>
              <a:tr h="380948">
                <a:tc>
                  <a:txBody>
                    <a:bodyPr/>
                    <a:lstStyle/>
                    <a:p>
                      <a:pPr>
                        <a:lnSpc>
                          <a:spcPct val="107000"/>
                        </a:lnSpc>
                        <a:spcAft>
                          <a:spcPts val="0"/>
                        </a:spcAft>
                      </a:pPr>
                      <a:r>
                        <a:rPr lang="en-GB" sz="1100" dirty="0">
                          <a:effectLst/>
                        </a:rPr>
                        <a:t>Name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Method of participation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0948">
                <a:tc>
                  <a:txBody>
                    <a:bodyPr/>
                    <a:lstStyle/>
                    <a:p>
                      <a:pPr>
                        <a:lnSpc>
                          <a:spcPct val="107000"/>
                        </a:lnSpc>
                        <a:spcAft>
                          <a:spcPts val="0"/>
                        </a:spcAft>
                      </a:pPr>
                      <a:r>
                        <a:rPr lang="en-GB" sz="1100" dirty="0">
                          <a:effectLst/>
                        </a:rPr>
                        <a:t>Jackie (John’s mum)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Interview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80948">
                <a:tc>
                  <a:txBody>
                    <a:bodyPr/>
                    <a:lstStyle/>
                    <a:p>
                      <a:pPr>
                        <a:lnSpc>
                          <a:spcPct val="107000"/>
                        </a:lnSpc>
                        <a:spcAft>
                          <a:spcPts val="0"/>
                        </a:spcAft>
                      </a:pPr>
                      <a:r>
                        <a:rPr lang="en-GB" sz="1100">
                          <a:effectLst/>
                        </a:rPr>
                        <a:t>Jessica (Nikki’s mum)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Interview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94956714"/>
              </p:ext>
            </p:extLst>
          </p:nvPr>
        </p:nvGraphicFramePr>
        <p:xfrm>
          <a:off x="635952" y="2602095"/>
          <a:ext cx="7288848" cy="1790798"/>
        </p:xfrm>
        <a:graphic>
          <a:graphicData uri="http://schemas.openxmlformats.org/drawingml/2006/table">
            <a:tbl>
              <a:tblPr firstRow="1" firstCol="1" bandRow="1">
                <a:tableStyleId>{5C22544A-7EE6-4342-B048-85BDC9FD1C3A}</a:tableStyleId>
              </a:tblPr>
              <a:tblGrid>
                <a:gridCol w="794241">
                  <a:extLst>
                    <a:ext uri="{9D8B030D-6E8A-4147-A177-3AD203B41FA5}">
                      <a16:colId xmlns:a16="http://schemas.microsoft.com/office/drawing/2014/main" val="20000"/>
                    </a:ext>
                  </a:extLst>
                </a:gridCol>
                <a:gridCol w="569152">
                  <a:extLst>
                    <a:ext uri="{9D8B030D-6E8A-4147-A177-3AD203B41FA5}">
                      <a16:colId xmlns:a16="http://schemas.microsoft.com/office/drawing/2014/main" val="20001"/>
                    </a:ext>
                  </a:extLst>
                </a:gridCol>
                <a:gridCol w="1481565">
                  <a:extLst>
                    <a:ext uri="{9D8B030D-6E8A-4147-A177-3AD203B41FA5}">
                      <a16:colId xmlns:a16="http://schemas.microsoft.com/office/drawing/2014/main" val="20002"/>
                    </a:ext>
                  </a:extLst>
                </a:gridCol>
                <a:gridCol w="1139912">
                  <a:extLst>
                    <a:ext uri="{9D8B030D-6E8A-4147-A177-3AD203B41FA5}">
                      <a16:colId xmlns:a16="http://schemas.microsoft.com/office/drawing/2014/main" val="20003"/>
                    </a:ext>
                  </a:extLst>
                </a:gridCol>
                <a:gridCol w="3303978">
                  <a:extLst>
                    <a:ext uri="{9D8B030D-6E8A-4147-A177-3AD203B41FA5}">
                      <a16:colId xmlns:a16="http://schemas.microsoft.com/office/drawing/2014/main" val="20004"/>
                    </a:ext>
                  </a:extLst>
                </a:gridCol>
              </a:tblGrid>
              <a:tr h="606074">
                <a:tc>
                  <a:txBody>
                    <a:bodyPr/>
                    <a:lstStyle/>
                    <a:p>
                      <a:pPr>
                        <a:lnSpc>
                          <a:spcPct val="107000"/>
                        </a:lnSpc>
                        <a:spcAft>
                          <a:spcPts val="0"/>
                        </a:spcAft>
                      </a:pPr>
                      <a:r>
                        <a:rPr lang="en-GB" sz="1100">
                          <a:effectLst/>
                        </a:rPr>
                        <a:t>Name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Gender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Method of participation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Reason for self-exclusion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96181">
                <a:tc>
                  <a:txBody>
                    <a:bodyPr/>
                    <a:lstStyle/>
                    <a:p>
                      <a:pPr>
                        <a:lnSpc>
                          <a:spcPct val="107000"/>
                        </a:lnSpc>
                        <a:spcAft>
                          <a:spcPts val="0"/>
                        </a:spcAft>
                      </a:pPr>
                      <a:r>
                        <a:rPr lang="en-GB" sz="1100">
                          <a:effectLst/>
                        </a:rPr>
                        <a:t>John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Male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Interview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Bullied by students and then teachers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96181">
                <a:tc>
                  <a:txBody>
                    <a:bodyPr/>
                    <a:lstStyle/>
                    <a:p>
                      <a:pPr>
                        <a:lnSpc>
                          <a:spcPct val="107000"/>
                        </a:lnSpc>
                        <a:spcAft>
                          <a:spcPts val="0"/>
                        </a:spcAft>
                      </a:pPr>
                      <a:r>
                        <a:rPr lang="en-GB" sz="1100">
                          <a:effectLst/>
                        </a:rPr>
                        <a:t>Nikki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Female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Interview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Bullied by students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96181">
                <a:tc>
                  <a:txBody>
                    <a:bodyPr/>
                    <a:lstStyle/>
                    <a:p>
                      <a:pPr>
                        <a:lnSpc>
                          <a:spcPct val="107000"/>
                        </a:lnSpc>
                        <a:spcAft>
                          <a:spcPts val="0"/>
                        </a:spcAft>
                      </a:pPr>
                      <a:r>
                        <a:rPr lang="en-GB" sz="1100">
                          <a:effectLst/>
                        </a:rPr>
                        <a:t>Andrew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Male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Survey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Bullied by students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96181">
                <a:tc>
                  <a:txBody>
                    <a:bodyPr/>
                    <a:lstStyle/>
                    <a:p>
                      <a:pPr>
                        <a:lnSpc>
                          <a:spcPct val="107000"/>
                        </a:lnSpc>
                        <a:spcAft>
                          <a:spcPts val="0"/>
                        </a:spcAft>
                      </a:pPr>
                      <a:r>
                        <a:rPr lang="en-GB" sz="1100">
                          <a:effectLst/>
                        </a:rPr>
                        <a:t>Sam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Prefer not to say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Survey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Bullied by students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92313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of participants</a:t>
            </a:r>
            <a:endParaRPr lang="en-US" dirty="0"/>
          </a:p>
        </p:txBody>
      </p:sp>
      <p:sp>
        <p:nvSpPr>
          <p:cNvPr id="3" name="Content Placeholder 2"/>
          <p:cNvSpPr>
            <a:spLocks noGrp="1"/>
          </p:cNvSpPr>
          <p:nvPr>
            <p:ph idx="1"/>
          </p:nvPr>
        </p:nvSpPr>
        <p:spPr>
          <a:xfrm>
            <a:off x="457200" y="2608900"/>
            <a:ext cx="8483600" cy="3855400"/>
          </a:xfrm>
        </p:spPr>
        <p:txBody>
          <a:bodyPr>
            <a:normAutofit/>
          </a:bodyPr>
          <a:lstStyle/>
          <a:p>
            <a:r>
              <a:rPr lang="en-US" sz="3200" dirty="0" smtClean="0"/>
              <a:t>Reasons for self-exclusion</a:t>
            </a:r>
          </a:p>
          <a:p>
            <a:r>
              <a:rPr lang="en-US" sz="3200" dirty="0" smtClean="0"/>
              <a:t>Seeking help and support</a:t>
            </a:r>
          </a:p>
          <a:p>
            <a:r>
              <a:rPr lang="en-US" sz="3200" dirty="0" smtClean="0"/>
              <a:t>Life after self-exclusion</a:t>
            </a:r>
          </a:p>
          <a:p>
            <a:r>
              <a:rPr lang="en-US" sz="3200" dirty="0" smtClean="0"/>
              <a:t>Recommendations from participants</a:t>
            </a:r>
          </a:p>
        </p:txBody>
      </p:sp>
    </p:spTree>
    <p:extLst>
      <p:ext uri="{BB962C8B-B14F-4D97-AF65-F5344CB8AC3E}">
        <p14:creationId xmlns:p14="http://schemas.microsoft.com/office/powerpoint/2010/main" val="222462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6887"/>
            <a:ext cx="8229600" cy="1055802"/>
          </a:xfrm>
        </p:spPr>
        <p:txBody>
          <a:bodyPr/>
          <a:lstStyle/>
          <a:p>
            <a:r>
              <a:rPr lang="en-US" dirty="0"/>
              <a:t>Reasons for self-exclusion</a:t>
            </a:r>
            <a:br>
              <a:rPr lang="en-US" dirty="0"/>
            </a:br>
            <a:endParaRPr lang="en-US" dirty="0"/>
          </a:p>
        </p:txBody>
      </p:sp>
      <p:sp>
        <p:nvSpPr>
          <p:cNvPr id="3" name="Content Placeholder 2"/>
          <p:cNvSpPr>
            <a:spLocks noGrp="1"/>
          </p:cNvSpPr>
          <p:nvPr>
            <p:ph idx="1"/>
          </p:nvPr>
        </p:nvSpPr>
        <p:spPr>
          <a:xfrm>
            <a:off x="457200" y="1951348"/>
            <a:ext cx="8483600" cy="4512952"/>
          </a:xfrm>
        </p:spPr>
        <p:txBody>
          <a:bodyPr>
            <a:normAutofit fontScale="92500" lnSpcReduction="10000"/>
          </a:bodyPr>
          <a:lstStyle/>
          <a:p>
            <a:r>
              <a:rPr lang="en-US" sz="3200" dirty="0" smtClean="0"/>
              <a:t>Decision not taken lightly</a:t>
            </a:r>
          </a:p>
          <a:p>
            <a:r>
              <a:rPr lang="en-US" sz="3200" dirty="0" smtClean="0"/>
              <a:t>Bullying from other students:</a:t>
            </a:r>
          </a:p>
          <a:p>
            <a:pPr marL="0" indent="0" algn="ctr">
              <a:buNone/>
            </a:pPr>
            <a:r>
              <a:rPr lang="en-GB" sz="3000" i="1" dirty="0" smtClean="0"/>
              <a:t>“When </a:t>
            </a:r>
            <a:r>
              <a:rPr lang="en-GB" sz="3000" i="1" dirty="0"/>
              <a:t>I was first bullied it started off as just rumours and people would talk about me behind my back. It wasn’t pleasant but I could handle it. It then led to me doubting myself and feeling like I was a bad person. They were telling me I was fat and ugly and a really despicable person. Then I was attacked one day by 8 students – it was one student who attacked me but 8 were standing around blocking so teachers couldn’t see.” </a:t>
            </a:r>
            <a:r>
              <a:rPr lang="en-GB" sz="3000" dirty="0"/>
              <a:t>(Nikki)</a:t>
            </a:r>
          </a:p>
          <a:p>
            <a:pPr marL="0" indent="0">
              <a:buNone/>
            </a:pPr>
            <a:endParaRPr lang="en-US" sz="3200" dirty="0" smtClean="0"/>
          </a:p>
        </p:txBody>
      </p:sp>
    </p:spTree>
    <p:extLst>
      <p:ext uri="{BB962C8B-B14F-4D97-AF65-F5344CB8AC3E}">
        <p14:creationId xmlns:p14="http://schemas.microsoft.com/office/powerpoint/2010/main" val="17092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6887"/>
            <a:ext cx="8229600" cy="1055802"/>
          </a:xfrm>
        </p:spPr>
        <p:txBody>
          <a:bodyPr/>
          <a:lstStyle/>
          <a:p>
            <a:r>
              <a:rPr lang="en-US" dirty="0"/>
              <a:t>Reasons for self-exclusion</a:t>
            </a:r>
            <a:br>
              <a:rPr lang="en-US" dirty="0"/>
            </a:br>
            <a:endParaRPr lang="en-US" dirty="0"/>
          </a:p>
        </p:txBody>
      </p:sp>
      <p:sp>
        <p:nvSpPr>
          <p:cNvPr id="3" name="Content Placeholder 2"/>
          <p:cNvSpPr>
            <a:spLocks noGrp="1"/>
          </p:cNvSpPr>
          <p:nvPr>
            <p:ph idx="1"/>
          </p:nvPr>
        </p:nvSpPr>
        <p:spPr>
          <a:xfrm>
            <a:off x="457200" y="1951348"/>
            <a:ext cx="8483600" cy="4512952"/>
          </a:xfrm>
        </p:spPr>
        <p:txBody>
          <a:bodyPr>
            <a:normAutofit lnSpcReduction="10000"/>
          </a:bodyPr>
          <a:lstStyle/>
          <a:p>
            <a:pPr marL="0" indent="0" algn="ctr">
              <a:buNone/>
            </a:pPr>
            <a:r>
              <a:rPr lang="en-GB" sz="3200" i="1" dirty="0"/>
              <a:t>“I am different to everyone in my class </a:t>
            </a:r>
            <a:r>
              <a:rPr lang="en-GB" sz="3200" i="1" dirty="0" smtClean="0"/>
              <a:t>….. </a:t>
            </a:r>
            <a:r>
              <a:rPr lang="en-GB" sz="3200" i="1" dirty="0"/>
              <a:t>I couldn't take it no more I was upset all the time and it made me feel anxious and I wasn’t sleeping but spent all my time in bed being sad and unhappy</a:t>
            </a:r>
            <a:r>
              <a:rPr lang="en-GB" sz="3200" i="1" dirty="0" smtClean="0"/>
              <a:t>” </a:t>
            </a:r>
            <a:r>
              <a:rPr lang="en-GB" sz="3200" dirty="0" smtClean="0"/>
              <a:t>(Sam)</a:t>
            </a:r>
            <a:endParaRPr lang="en-GB" sz="3200" dirty="0"/>
          </a:p>
          <a:p>
            <a:pPr marL="0" indent="0" algn="ctr">
              <a:buNone/>
            </a:pPr>
            <a:r>
              <a:rPr lang="en-US" sz="3200" i="1" dirty="0" smtClean="0"/>
              <a:t>“ [John] </a:t>
            </a:r>
            <a:r>
              <a:rPr lang="en-GB" sz="3200" i="1" dirty="0" smtClean="0"/>
              <a:t>went </a:t>
            </a:r>
            <a:r>
              <a:rPr lang="en-GB" sz="3200" i="1" dirty="0"/>
              <a:t>into school and said the girls were bullying </a:t>
            </a:r>
            <a:r>
              <a:rPr lang="en-GB" sz="3200" i="1" dirty="0" smtClean="0"/>
              <a:t>him, </a:t>
            </a:r>
            <a:r>
              <a:rPr lang="en-GB" sz="3200" i="1" dirty="0"/>
              <a:t>the school response was they are wonderful girls they work really hard in school.” </a:t>
            </a:r>
            <a:r>
              <a:rPr lang="en-GB" sz="3200" i="1" dirty="0" smtClean="0"/>
              <a:t>(Jackie)</a:t>
            </a:r>
            <a:endParaRPr lang="en-US" sz="3200" i="1" dirty="0" smtClean="0"/>
          </a:p>
        </p:txBody>
      </p:sp>
    </p:spTree>
    <p:extLst>
      <p:ext uri="{BB962C8B-B14F-4D97-AF65-F5344CB8AC3E}">
        <p14:creationId xmlns:p14="http://schemas.microsoft.com/office/powerpoint/2010/main" val="228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6887"/>
            <a:ext cx="8229600" cy="1055802"/>
          </a:xfrm>
        </p:spPr>
        <p:txBody>
          <a:bodyPr/>
          <a:lstStyle/>
          <a:p>
            <a:r>
              <a:rPr lang="en-US" dirty="0"/>
              <a:t>Reasons for self-exclusion</a:t>
            </a:r>
            <a:br>
              <a:rPr lang="en-US" dirty="0"/>
            </a:br>
            <a:endParaRPr lang="en-US" dirty="0"/>
          </a:p>
        </p:txBody>
      </p:sp>
      <p:sp>
        <p:nvSpPr>
          <p:cNvPr id="3" name="Content Placeholder 2"/>
          <p:cNvSpPr>
            <a:spLocks noGrp="1"/>
          </p:cNvSpPr>
          <p:nvPr>
            <p:ph idx="1"/>
          </p:nvPr>
        </p:nvSpPr>
        <p:spPr>
          <a:xfrm>
            <a:off x="457200" y="2080999"/>
            <a:ext cx="8483600" cy="3855400"/>
          </a:xfrm>
        </p:spPr>
        <p:txBody>
          <a:bodyPr>
            <a:normAutofit fontScale="92500" lnSpcReduction="20000"/>
          </a:bodyPr>
          <a:lstStyle/>
          <a:p>
            <a:pPr marL="0" indent="0">
              <a:buNone/>
            </a:pPr>
            <a:r>
              <a:rPr lang="en-US" sz="3200" dirty="0" smtClean="0"/>
              <a:t>Bullying from teachers:</a:t>
            </a:r>
          </a:p>
          <a:p>
            <a:pPr marL="457200" lvl="1" indent="0" algn="ctr">
              <a:spcBef>
                <a:spcPts val="0"/>
              </a:spcBef>
              <a:buNone/>
            </a:pPr>
            <a:r>
              <a:rPr lang="en-GB" sz="3200" i="1" dirty="0"/>
              <a:t>“…Mainly due to bullying but more from teachers than </a:t>
            </a:r>
            <a:r>
              <a:rPr lang="en-GB" sz="3200" i="1" dirty="0" smtClean="0"/>
              <a:t>pupils…teachers </a:t>
            </a:r>
            <a:r>
              <a:rPr lang="en-GB" sz="3200" i="1" dirty="0"/>
              <a:t>picking on me - putting me out of class for no reason. </a:t>
            </a:r>
            <a:r>
              <a:rPr lang="en-GB" sz="3200" i="1" dirty="0" smtClean="0"/>
              <a:t>……</a:t>
            </a:r>
            <a:r>
              <a:rPr lang="en-GB" sz="3200" i="1" dirty="0"/>
              <a:t>The main reason I am not there now is because of the teachers picking on </a:t>
            </a:r>
            <a:r>
              <a:rPr lang="en-GB" sz="3200" i="1" dirty="0" smtClean="0"/>
              <a:t>me…</a:t>
            </a:r>
            <a:r>
              <a:rPr lang="en-GB" sz="3200" i="1" dirty="0"/>
              <a:t>I got it so much and it was an everyday </a:t>
            </a:r>
            <a:r>
              <a:rPr lang="en-GB" sz="3200" i="1" dirty="0" smtClean="0"/>
              <a:t>thing. </a:t>
            </a:r>
            <a:r>
              <a:rPr lang="en-GB" sz="3200" i="1" dirty="0"/>
              <a:t>I just couldn’t take it and it was causing me a lot of </a:t>
            </a:r>
            <a:r>
              <a:rPr lang="en-GB" sz="3200" i="1" dirty="0" smtClean="0"/>
              <a:t>anxiety. </a:t>
            </a:r>
            <a:r>
              <a:rPr lang="en-GB" sz="3200" i="1" dirty="0"/>
              <a:t>I always tried with my work but they just had it in for me.”</a:t>
            </a:r>
            <a:endParaRPr lang="en-GB" sz="3200" dirty="0"/>
          </a:p>
          <a:p>
            <a:pPr marL="457200" lvl="1" indent="0" algn="ctr">
              <a:spcBef>
                <a:spcPts val="0"/>
              </a:spcBef>
              <a:buNone/>
            </a:pPr>
            <a:r>
              <a:rPr lang="en-GB" sz="3200" i="1" dirty="0" smtClean="0"/>
              <a:t>”  </a:t>
            </a:r>
            <a:r>
              <a:rPr lang="en-GB" sz="3200" dirty="0" smtClean="0"/>
              <a:t>(John)</a:t>
            </a:r>
            <a:endParaRPr lang="en-GB" sz="3200" dirty="0"/>
          </a:p>
          <a:p>
            <a:pPr marL="0" indent="0">
              <a:buNone/>
            </a:pPr>
            <a:endParaRPr lang="en-US" sz="3200" dirty="0" smtClean="0"/>
          </a:p>
        </p:txBody>
      </p:sp>
    </p:spTree>
    <p:extLst>
      <p:ext uri="{BB962C8B-B14F-4D97-AF65-F5344CB8AC3E}">
        <p14:creationId xmlns:p14="http://schemas.microsoft.com/office/powerpoint/2010/main" val="78014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g_Sourcesans_accessible" id="{146EB8F1-4D31-3B4D-94F9-5667C4D8A19E}" vid="{E7EE4C16-91E2-D945-981E-78AC9ABAFA11}"/>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g_Sourcesans_accessible" id="{146EB8F1-4D31-3B4D-94F9-5667C4D8A19E}" vid="{F61BF237-D37F-B04A-9552-48B8BC9673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Accessible_Stag_Template</Template>
  <TotalTime>1332</TotalTime>
  <Words>2800</Words>
  <Application>Microsoft Office PowerPoint</Application>
  <PresentationFormat>On-screen Show (4:3)</PresentationFormat>
  <Paragraphs>274</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ＭＳ Ｐゴシック</vt:lpstr>
      <vt:lpstr>Arial</vt:lpstr>
      <vt:lpstr>Calibri</vt:lpstr>
      <vt:lpstr>Source Sans Pro</vt:lpstr>
      <vt:lpstr>Stag Medium</vt:lpstr>
      <vt:lpstr>Times New Roman</vt:lpstr>
      <vt:lpstr>Office Theme</vt:lpstr>
      <vt:lpstr>2_Office Theme</vt:lpstr>
      <vt:lpstr>The Impact Bullying had on my Life: An exploratory study of young people’s self-exclusion from school.</vt:lpstr>
      <vt:lpstr>Presentation outline</vt:lpstr>
      <vt:lpstr>The literature</vt:lpstr>
      <vt:lpstr>Methodology</vt:lpstr>
      <vt:lpstr>Participants</vt:lpstr>
      <vt:lpstr>Views of participants</vt:lpstr>
      <vt:lpstr>Reasons for self-exclusion </vt:lpstr>
      <vt:lpstr>Reasons for self-exclusion </vt:lpstr>
      <vt:lpstr>Reasons for self-exclusion </vt:lpstr>
      <vt:lpstr>Seeking help and support  </vt:lpstr>
      <vt:lpstr>Seeking help and support  </vt:lpstr>
      <vt:lpstr>Seeking help and support</vt:lpstr>
      <vt:lpstr>Life after self-exclusion</vt:lpstr>
      <vt:lpstr>Life after self-exclusion</vt:lpstr>
      <vt:lpstr>Life after self-exclusion</vt:lpstr>
      <vt:lpstr>Life after self-exclusion</vt:lpstr>
      <vt:lpstr>Recommendations from participants</vt:lpstr>
      <vt:lpstr>Recommendations from participants</vt:lpstr>
      <vt:lpstr>Recommendations from participants</vt:lpstr>
      <vt:lpstr>Future Research Proposal</vt:lpstr>
      <vt:lpstr>Hearing from young people </vt:lpstr>
      <vt:lpstr>Involving young people in research </vt:lpstr>
      <vt:lpstr>Proposed methodology</vt:lpstr>
      <vt:lpstr>How young people are actively involved in research</vt:lpstr>
      <vt:lpstr>The proposed research </vt:lpstr>
      <vt:lpstr>What young people have said about being involved in research projects. </vt:lpstr>
      <vt:lpstr>Working together</vt:lpstr>
      <vt:lpstr>References</vt:lpstr>
      <vt:lpstr>References</vt:lpstr>
      <vt:lpstr>Contact details</vt:lpstr>
    </vt:vector>
  </TitlesOfParts>
  <Company>Anglia Ruskin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and young people’s self-exclusion from school: An exploratory study</dc:title>
  <dc:creator>O'Brien, Niamh</dc:creator>
  <cp:lastModifiedBy>Blanshard, Lisa</cp:lastModifiedBy>
  <cp:revision>117</cp:revision>
  <cp:lastPrinted>2017-11-01T11:38:08Z</cp:lastPrinted>
  <dcterms:created xsi:type="dcterms:W3CDTF">2016-10-11T09:27:08Z</dcterms:created>
  <dcterms:modified xsi:type="dcterms:W3CDTF">2018-07-30T12:34:17Z</dcterms:modified>
</cp:coreProperties>
</file>