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11"/>
  </p:notesMasterIdLst>
  <p:handoutMasterIdLst>
    <p:handoutMasterId r:id="rId12"/>
  </p:handoutMasterIdLst>
  <p:sldIdLst>
    <p:sldId id="256" r:id="rId3"/>
    <p:sldId id="330" r:id="rId4"/>
    <p:sldId id="333" r:id="rId5"/>
    <p:sldId id="326" r:id="rId6"/>
    <p:sldId id="334" r:id="rId7"/>
    <p:sldId id="337" r:id="rId8"/>
    <p:sldId id="324" r:id="rId9"/>
    <p:sldId id="325" r:id="rId10"/>
  </p:sldIdLst>
  <p:sldSz cx="9144000" cy="6858000" type="screen4x3"/>
  <p:notesSz cx="6669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40">
          <p15:clr>
            <a:srgbClr val="A4A3A4"/>
          </p15:clr>
        </p15:guide>
        <p15:guide id="2" orient="horz" pos="2500" userDrawn="1">
          <p15:clr>
            <a:srgbClr val="A4A3A4"/>
          </p15:clr>
        </p15:guide>
        <p15:guide id="3" pos="3243" userDrawn="1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3300FF"/>
    <a:srgbClr val="FFC000"/>
    <a:srgbClr val="00AF50"/>
    <a:srgbClr val="0071C1"/>
    <a:srgbClr val="3D648B"/>
    <a:srgbClr val="42B6E6"/>
    <a:srgbClr val="A6BBC8"/>
    <a:srgbClr val="00BFB3"/>
    <a:srgbClr val="CE00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72" autoAdjust="0"/>
    <p:restoredTop sz="76840" autoAdjust="0"/>
  </p:normalViewPr>
  <p:slideViewPr>
    <p:cSldViewPr snapToGrid="0" snapToObjects="1" showGuides="1">
      <p:cViewPr varScale="1">
        <p:scale>
          <a:sx n="57" d="100"/>
          <a:sy n="57" d="100"/>
        </p:scale>
        <p:origin x="642" y="72"/>
      </p:cViewPr>
      <p:guideLst>
        <p:guide orient="horz" pos="3640"/>
        <p:guide orient="horz" pos="2500"/>
        <p:guide pos="324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0" d="100"/>
          <a:sy n="50" d="100"/>
        </p:scale>
        <p:origin x="2064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>
              <a:latin typeface="Source Sans Pro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C040536-42AE-0940-B1D8-28D002B9A2FA}" type="datetimeFigureOut">
              <a:rPr lang="en-US" smtClean="0">
                <a:latin typeface="Source Sans Pro"/>
              </a:rPr>
              <a:t>12/1/2017</a:t>
            </a:fld>
            <a:endParaRPr lang="en-US" dirty="0">
              <a:latin typeface="Source Sans Pro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889938" cy="496411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>
              <a:latin typeface="Source Sans Pro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2"/>
            <a:ext cx="2889938" cy="496411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FC4C26B-855F-CF4A-A252-EF83F4FD0F28}" type="slidenum">
              <a:rPr lang="en-US" smtClean="0">
                <a:latin typeface="Source Sans Pro"/>
              </a:rPr>
              <a:t>‹#›</a:t>
            </a:fld>
            <a:endParaRPr lang="en-US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703236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11B09E3-DCE4-4B4B-925B-6DDD2B9FA581}" type="datetimeFigureOut">
              <a:rPr lang="en-US" smtClean="0"/>
              <a:t>12/1/2017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960"/>
            <a:ext cx="5335270" cy="3909238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3"/>
            <a:ext cx="2889938" cy="498133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3"/>
            <a:ext cx="2889938" cy="498133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370D1A3-0CD6-CA47-8662-F58402F7DB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32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1240" indent="-18124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0D1A3-0CD6-CA47-8662-F58402F7DBE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58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0D1A3-0CD6-CA47-8662-F58402F7DBE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190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0D1A3-0CD6-CA47-8662-F58402F7DBE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802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0D1A3-0CD6-CA47-8662-F58402F7DBE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535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360000">
              <a:buFont typeface="+mj-lt"/>
              <a:buAutoNum type="arabicPeriod"/>
            </a:pPr>
            <a:endParaRPr lang="en-GB" sz="12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0D1A3-0CD6-CA47-8662-F58402F7DBE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185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743200"/>
            <a:ext cx="77724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72840"/>
            <a:ext cx="6400800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1DCE-078B-9B45-8AF1-08EF51FD2ECA}" type="datetimeFigureOut">
              <a:rPr lang="en-US" smtClean="0"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035AD-ED86-F747-91EE-6D9099079B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038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1DCE-078B-9B45-8AF1-08EF51FD2ECA}" type="datetimeFigureOut">
              <a:rPr lang="en-US" smtClean="0"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035AD-ED86-F747-91EE-6D9099079B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090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1DCE-078B-9B45-8AF1-08EF51FD2ECA}" type="datetimeFigureOut">
              <a:rPr lang="en-US" smtClean="0"/>
              <a:t>12/1/2017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035AD-ED86-F747-91EE-6D9099079B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55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1DCE-078B-9B45-8AF1-08EF51FD2ECA}" type="datetimeFigureOut">
              <a:rPr lang="en-US" smtClean="0"/>
              <a:t>12/1/2017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035AD-ED86-F747-91EE-6D9099079B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004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743200"/>
            <a:ext cx="77724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72840"/>
            <a:ext cx="6400800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1DCE-078B-9B45-8AF1-08EF51FD2ECA}" type="datetimeFigureOut">
              <a:rPr lang="en-US" smtClean="0"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035AD-ED86-F747-91EE-6D9099079B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705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1DCE-078B-9B45-8AF1-08EF51FD2ECA}" type="datetimeFigureOut">
              <a:rPr lang="en-US" smtClean="0"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035AD-ED86-F747-91EE-6D9099079B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511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1DCE-078B-9B45-8AF1-08EF51FD2ECA}" type="datetimeFigureOut">
              <a:rPr lang="en-US" smtClean="0"/>
              <a:t>12/1/2017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035AD-ED86-F747-91EE-6D9099079B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441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1DCE-078B-9B45-8AF1-08EF51FD2ECA}" type="datetimeFigureOut">
              <a:rPr lang="en-US" smtClean="0"/>
              <a:t>12/1/2017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035AD-ED86-F747-91EE-6D9099079B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73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Relationship Id="rId9" Type="http://schemas.openxmlformats.org/officeDocument/2006/relationships/image" Target="NUL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6068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608900"/>
            <a:ext cx="8229600" cy="3517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ource Sans Pro"/>
                <a:cs typeface="Source Sans Pro"/>
              </a:defRPr>
            </a:lvl1pPr>
          </a:lstStyle>
          <a:p>
            <a:fld id="{938B1DCE-078B-9B45-8AF1-08EF51FD2ECA}" type="datetimeFigureOut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Source Sans Pro"/>
                <a:cs typeface="Source Sans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Source Sans Pro"/>
                <a:cs typeface="Source Sans Pro"/>
              </a:defRPr>
            </a:lvl1pPr>
          </a:lstStyle>
          <a:p>
            <a:fld id="{CC2035AD-ED86-F747-91EE-6D9099079B3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8" name="Group 27"/>
          <p:cNvGrpSpPr/>
          <p:nvPr userDrawn="1"/>
        </p:nvGrpSpPr>
        <p:grpSpPr>
          <a:xfrm>
            <a:off x="9602301" y="373598"/>
            <a:ext cx="2176315" cy="962352"/>
            <a:chOff x="7550001" y="1111278"/>
            <a:chExt cx="962352" cy="962352"/>
          </a:xfrm>
        </p:grpSpPr>
        <p:sp>
          <p:nvSpPr>
            <p:cNvPr id="29" name="Rectangle 28"/>
            <p:cNvSpPr/>
            <p:nvPr userDrawn="1"/>
          </p:nvSpPr>
          <p:spPr>
            <a:xfrm>
              <a:off x="7550001" y="1111278"/>
              <a:ext cx="962352" cy="962352"/>
            </a:xfrm>
            <a:prstGeom prst="rect">
              <a:avLst/>
            </a:prstGeom>
            <a:solidFill>
              <a:srgbClr val="702F8A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tag Medium"/>
                <a:ea typeface="+mn-ea"/>
                <a:cs typeface="+mn-cs"/>
              </a:endParaRPr>
            </a:p>
          </p:txBody>
        </p:sp>
        <p:sp>
          <p:nvSpPr>
            <p:cNvPr id="30" name="TextBox 29"/>
            <p:cNvSpPr txBox="1"/>
            <p:nvPr userDrawn="1"/>
          </p:nvSpPr>
          <p:spPr>
            <a:xfrm>
              <a:off x="7604840" y="1315455"/>
              <a:ext cx="783499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R= 112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G= 47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B= 138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ource Sans Pro"/>
              </a:endParaRPr>
            </a:p>
          </p:txBody>
        </p:sp>
      </p:grpSp>
      <p:grpSp>
        <p:nvGrpSpPr>
          <p:cNvPr id="31" name="Group 30"/>
          <p:cNvGrpSpPr/>
          <p:nvPr userDrawn="1"/>
        </p:nvGrpSpPr>
        <p:grpSpPr>
          <a:xfrm>
            <a:off x="9602302" y="3256124"/>
            <a:ext cx="962352" cy="962352"/>
            <a:chOff x="7550001" y="1111278"/>
            <a:chExt cx="962352" cy="962352"/>
          </a:xfrm>
          <a:solidFill>
            <a:srgbClr val="0099FF"/>
          </a:solidFill>
        </p:grpSpPr>
        <p:sp>
          <p:nvSpPr>
            <p:cNvPr id="32" name="Rectangle 31"/>
            <p:cNvSpPr/>
            <p:nvPr userDrawn="1"/>
          </p:nvSpPr>
          <p:spPr>
            <a:xfrm>
              <a:off x="7550001" y="1111278"/>
              <a:ext cx="962352" cy="962352"/>
            </a:xfrm>
            <a:prstGeom prst="rect">
              <a:avLst/>
            </a:prstGeom>
            <a:solidFill>
              <a:srgbClr val="F1B434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tag Medium"/>
                <a:ea typeface="+mn-ea"/>
                <a:cs typeface="+mn-cs"/>
              </a:endParaRPr>
            </a:p>
          </p:txBody>
        </p:sp>
        <p:sp>
          <p:nvSpPr>
            <p:cNvPr id="33" name="TextBox 32"/>
            <p:cNvSpPr txBox="1"/>
            <p:nvPr userDrawn="1"/>
          </p:nvSpPr>
          <p:spPr>
            <a:xfrm>
              <a:off x="7674015" y="1315455"/>
              <a:ext cx="714324" cy="553998"/>
            </a:xfrm>
            <a:prstGeom prst="rect">
              <a:avLst/>
            </a:prstGeom>
            <a:solidFill>
              <a:srgbClr val="F1B434"/>
            </a:solidFill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R= 241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G= 180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B= 52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ource Sans Pro"/>
              </a:endParaRPr>
            </a:p>
          </p:txBody>
        </p:sp>
      </p:grpSp>
      <p:grpSp>
        <p:nvGrpSpPr>
          <p:cNvPr id="34" name="Group 33"/>
          <p:cNvGrpSpPr/>
          <p:nvPr userDrawn="1"/>
        </p:nvGrpSpPr>
        <p:grpSpPr>
          <a:xfrm>
            <a:off x="9602302" y="4578225"/>
            <a:ext cx="962352" cy="962352"/>
            <a:chOff x="7550001" y="1111278"/>
            <a:chExt cx="962352" cy="962352"/>
          </a:xfrm>
          <a:solidFill>
            <a:srgbClr val="CE0037"/>
          </a:solidFill>
        </p:grpSpPr>
        <p:sp>
          <p:nvSpPr>
            <p:cNvPr id="35" name="Rectangle 34"/>
            <p:cNvSpPr/>
            <p:nvPr userDrawn="1"/>
          </p:nvSpPr>
          <p:spPr>
            <a:xfrm>
              <a:off x="7550001" y="1111278"/>
              <a:ext cx="962352" cy="962352"/>
            </a:xfrm>
            <a:prstGeom prst="rect">
              <a:avLst/>
            </a:prstGeom>
            <a:grpFill/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tag Medium"/>
                <a:ea typeface="+mn-ea"/>
                <a:cs typeface="+mn-cs"/>
              </a:endParaRPr>
            </a:p>
          </p:txBody>
        </p:sp>
        <p:sp>
          <p:nvSpPr>
            <p:cNvPr id="36" name="TextBox 35"/>
            <p:cNvSpPr txBox="1"/>
            <p:nvPr userDrawn="1"/>
          </p:nvSpPr>
          <p:spPr>
            <a:xfrm>
              <a:off x="7674015" y="1315455"/>
              <a:ext cx="714324" cy="55399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R= 206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G= 0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B= 55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ource Sans Pro"/>
              </a:endParaRPr>
            </a:p>
          </p:txBody>
        </p:sp>
      </p:grpSp>
      <p:grpSp>
        <p:nvGrpSpPr>
          <p:cNvPr id="37" name="Group 36"/>
          <p:cNvGrpSpPr/>
          <p:nvPr userDrawn="1"/>
        </p:nvGrpSpPr>
        <p:grpSpPr>
          <a:xfrm>
            <a:off x="10816265" y="3256124"/>
            <a:ext cx="962352" cy="962352"/>
            <a:chOff x="7550001" y="1111278"/>
            <a:chExt cx="962352" cy="962352"/>
          </a:xfrm>
          <a:solidFill>
            <a:srgbClr val="00A9E0"/>
          </a:solidFill>
        </p:grpSpPr>
        <p:sp>
          <p:nvSpPr>
            <p:cNvPr id="38" name="Rectangle 37"/>
            <p:cNvSpPr/>
            <p:nvPr userDrawn="1"/>
          </p:nvSpPr>
          <p:spPr>
            <a:xfrm>
              <a:off x="7550001" y="1111278"/>
              <a:ext cx="962352" cy="962352"/>
            </a:xfrm>
            <a:prstGeom prst="rect">
              <a:avLst/>
            </a:prstGeom>
            <a:grpFill/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tag Medium"/>
                <a:ea typeface="+mn-ea"/>
                <a:cs typeface="+mn-cs"/>
              </a:endParaRPr>
            </a:p>
          </p:txBody>
        </p:sp>
        <p:sp>
          <p:nvSpPr>
            <p:cNvPr id="39" name="TextBox 38"/>
            <p:cNvSpPr txBox="1"/>
            <p:nvPr userDrawn="1"/>
          </p:nvSpPr>
          <p:spPr>
            <a:xfrm>
              <a:off x="7674015" y="1315455"/>
              <a:ext cx="714324" cy="55399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R= 0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G= 169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B= 224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ource Sans Pro"/>
              </a:endParaRPr>
            </a:p>
          </p:txBody>
        </p:sp>
      </p:grpSp>
      <p:grpSp>
        <p:nvGrpSpPr>
          <p:cNvPr id="40" name="Group 39"/>
          <p:cNvGrpSpPr/>
          <p:nvPr userDrawn="1"/>
        </p:nvGrpSpPr>
        <p:grpSpPr>
          <a:xfrm>
            <a:off x="10816265" y="4578225"/>
            <a:ext cx="962352" cy="962352"/>
            <a:chOff x="7550001" y="1111278"/>
            <a:chExt cx="962352" cy="962352"/>
          </a:xfrm>
          <a:solidFill>
            <a:srgbClr val="00BFB3"/>
          </a:solidFill>
        </p:grpSpPr>
        <p:sp>
          <p:nvSpPr>
            <p:cNvPr id="41" name="Rectangle 40"/>
            <p:cNvSpPr/>
            <p:nvPr userDrawn="1"/>
          </p:nvSpPr>
          <p:spPr>
            <a:xfrm>
              <a:off x="7550001" y="1111278"/>
              <a:ext cx="962352" cy="962352"/>
            </a:xfrm>
            <a:prstGeom prst="rect">
              <a:avLst/>
            </a:prstGeom>
            <a:grpFill/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tag Medium"/>
                <a:ea typeface="+mn-ea"/>
                <a:cs typeface="+mn-cs"/>
              </a:endParaRPr>
            </a:p>
          </p:txBody>
        </p:sp>
        <p:sp>
          <p:nvSpPr>
            <p:cNvPr id="42" name="TextBox 41"/>
            <p:cNvSpPr txBox="1"/>
            <p:nvPr userDrawn="1"/>
          </p:nvSpPr>
          <p:spPr>
            <a:xfrm>
              <a:off x="7674015" y="1315455"/>
              <a:ext cx="714324" cy="55399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R= 0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G= 191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B= 179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ource Sans Pro"/>
              </a:endParaRPr>
            </a:p>
          </p:txBody>
        </p:sp>
      </p:grpSp>
      <p:grpSp>
        <p:nvGrpSpPr>
          <p:cNvPr id="43" name="Group 42"/>
          <p:cNvGrpSpPr/>
          <p:nvPr userDrawn="1"/>
        </p:nvGrpSpPr>
        <p:grpSpPr>
          <a:xfrm>
            <a:off x="10816265" y="5888825"/>
            <a:ext cx="962352" cy="962352"/>
            <a:chOff x="7550001" y="1111278"/>
            <a:chExt cx="962352" cy="962352"/>
          </a:xfrm>
          <a:solidFill>
            <a:srgbClr val="A6BBC8"/>
          </a:solidFill>
        </p:grpSpPr>
        <p:sp>
          <p:nvSpPr>
            <p:cNvPr id="44" name="Rectangle 43"/>
            <p:cNvSpPr/>
            <p:nvPr userDrawn="1"/>
          </p:nvSpPr>
          <p:spPr>
            <a:xfrm>
              <a:off x="7550001" y="1111278"/>
              <a:ext cx="962352" cy="962352"/>
            </a:xfrm>
            <a:prstGeom prst="rect">
              <a:avLst/>
            </a:prstGeom>
            <a:grpFill/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tag Medium"/>
                <a:ea typeface="+mn-ea"/>
                <a:cs typeface="+mn-cs"/>
              </a:endParaRPr>
            </a:p>
          </p:txBody>
        </p:sp>
        <p:sp>
          <p:nvSpPr>
            <p:cNvPr id="45" name="TextBox 44"/>
            <p:cNvSpPr txBox="1"/>
            <p:nvPr userDrawn="1"/>
          </p:nvSpPr>
          <p:spPr>
            <a:xfrm>
              <a:off x="7674015" y="1315455"/>
              <a:ext cx="714324" cy="55399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R= 166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G= 187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B= 200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ource Sans Pro"/>
              </a:endParaRPr>
            </a:p>
          </p:txBody>
        </p:sp>
      </p:grpSp>
      <p:grpSp>
        <p:nvGrpSpPr>
          <p:cNvPr id="46" name="Group 45"/>
          <p:cNvGrpSpPr/>
          <p:nvPr userDrawn="1"/>
        </p:nvGrpSpPr>
        <p:grpSpPr>
          <a:xfrm>
            <a:off x="3626934" y="-1181201"/>
            <a:ext cx="962352" cy="962352"/>
            <a:chOff x="7550001" y="1111278"/>
            <a:chExt cx="962352" cy="962352"/>
          </a:xfrm>
          <a:solidFill>
            <a:srgbClr val="B08A42"/>
          </a:solidFill>
        </p:grpSpPr>
        <p:sp>
          <p:nvSpPr>
            <p:cNvPr id="47" name="Rectangle 46"/>
            <p:cNvSpPr/>
            <p:nvPr userDrawn="1"/>
          </p:nvSpPr>
          <p:spPr>
            <a:xfrm>
              <a:off x="7550001" y="1111278"/>
              <a:ext cx="962352" cy="962352"/>
            </a:xfrm>
            <a:prstGeom prst="rect">
              <a:avLst/>
            </a:prstGeom>
            <a:grpFill/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tag Medium"/>
                <a:ea typeface="+mn-ea"/>
                <a:cs typeface="+mn-cs"/>
              </a:endParaRPr>
            </a:p>
          </p:txBody>
        </p:sp>
        <p:sp>
          <p:nvSpPr>
            <p:cNvPr id="48" name="TextBox 47"/>
            <p:cNvSpPr txBox="1"/>
            <p:nvPr userDrawn="1"/>
          </p:nvSpPr>
          <p:spPr>
            <a:xfrm>
              <a:off x="7674015" y="1315455"/>
              <a:ext cx="714324" cy="55399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R= 176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G= 138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B= 66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ource Sans Pro"/>
              </a:endParaRPr>
            </a:p>
          </p:txBody>
        </p:sp>
      </p:grpSp>
      <p:grpSp>
        <p:nvGrpSpPr>
          <p:cNvPr id="56" name="Group 55"/>
          <p:cNvGrpSpPr/>
          <p:nvPr userDrawn="1"/>
        </p:nvGrpSpPr>
        <p:grpSpPr>
          <a:xfrm>
            <a:off x="9602302" y="1764521"/>
            <a:ext cx="962352" cy="962352"/>
            <a:chOff x="7550001" y="1111278"/>
            <a:chExt cx="962352" cy="962352"/>
          </a:xfrm>
          <a:solidFill>
            <a:srgbClr val="B5BD00"/>
          </a:solidFill>
        </p:grpSpPr>
        <p:sp>
          <p:nvSpPr>
            <p:cNvPr id="57" name="Rectangle 56"/>
            <p:cNvSpPr/>
            <p:nvPr userDrawn="1"/>
          </p:nvSpPr>
          <p:spPr>
            <a:xfrm>
              <a:off x="7550001" y="1111278"/>
              <a:ext cx="962352" cy="962352"/>
            </a:xfrm>
            <a:prstGeom prst="rect">
              <a:avLst/>
            </a:prstGeom>
            <a:grpFill/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tag Medium"/>
                <a:ea typeface="+mn-ea"/>
                <a:cs typeface="+mn-cs"/>
              </a:endParaRPr>
            </a:p>
          </p:txBody>
        </p:sp>
        <p:sp>
          <p:nvSpPr>
            <p:cNvPr id="58" name="TextBox 57"/>
            <p:cNvSpPr txBox="1"/>
            <p:nvPr userDrawn="1"/>
          </p:nvSpPr>
          <p:spPr>
            <a:xfrm>
              <a:off x="7674015" y="1315455"/>
              <a:ext cx="714324" cy="55399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R= 181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G= 189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B= 0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ource Sans Pro"/>
              </a:endParaRPr>
            </a:p>
          </p:txBody>
        </p:sp>
      </p:grpSp>
      <p:grpSp>
        <p:nvGrpSpPr>
          <p:cNvPr id="62" name="Group 61"/>
          <p:cNvGrpSpPr/>
          <p:nvPr userDrawn="1"/>
        </p:nvGrpSpPr>
        <p:grpSpPr>
          <a:xfrm>
            <a:off x="10816265" y="1764521"/>
            <a:ext cx="962352" cy="962352"/>
            <a:chOff x="7550001" y="1111278"/>
            <a:chExt cx="962352" cy="962352"/>
          </a:xfrm>
          <a:solidFill>
            <a:srgbClr val="9FAEE5"/>
          </a:solidFill>
        </p:grpSpPr>
        <p:sp>
          <p:nvSpPr>
            <p:cNvPr id="63" name="Rectangle 62"/>
            <p:cNvSpPr/>
            <p:nvPr userDrawn="1"/>
          </p:nvSpPr>
          <p:spPr>
            <a:xfrm>
              <a:off x="7550001" y="1111278"/>
              <a:ext cx="962352" cy="962352"/>
            </a:xfrm>
            <a:prstGeom prst="rect">
              <a:avLst/>
            </a:prstGeom>
            <a:grpFill/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tag Medium"/>
                <a:ea typeface="+mn-ea"/>
                <a:cs typeface="+mn-cs"/>
              </a:endParaRPr>
            </a:p>
          </p:txBody>
        </p:sp>
        <p:sp>
          <p:nvSpPr>
            <p:cNvPr id="64" name="TextBox 63"/>
            <p:cNvSpPr txBox="1"/>
            <p:nvPr userDrawn="1"/>
          </p:nvSpPr>
          <p:spPr>
            <a:xfrm>
              <a:off x="7674015" y="1315455"/>
              <a:ext cx="714324" cy="55399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R= 159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G= 174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B= 229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ource Sans Pro"/>
              </a:endParaRPr>
            </a:p>
          </p:txBody>
        </p:sp>
      </p:grpSp>
      <p:grpSp>
        <p:nvGrpSpPr>
          <p:cNvPr id="65" name="Group 64"/>
          <p:cNvGrpSpPr/>
          <p:nvPr userDrawn="1"/>
        </p:nvGrpSpPr>
        <p:grpSpPr>
          <a:xfrm>
            <a:off x="396254" y="-1181548"/>
            <a:ext cx="1978646" cy="962352"/>
            <a:chOff x="7550001" y="1111278"/>
            <a:chExt cx="962352" cy="962352"/>
          </a:xfrm>
          <a:solidFill>
            <a:srgbClr val="003366"/>
          </a:solidFill>
        </p:grpSpPr>
        <p:sp>
          <p:nvSpPr>
            <p:cNvPr id="66" name="Rectangle 65"/>
            <p:cNvSpPr/>
            <p:nvPr userDrawn="1"/>
          </p:nvSpPr>
          <p:spPr>
            <a:xfrm>
              <a:off x="7550001" y="1111278"/>
              <a:ext cx="962352" cy="962352"/>
            </a:xfrm>
            <a:prstGeom prst="rect">
              <a:avLst/>
            </a:prstGeom>
            <a:grpFill/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tag Medium"/>
                <a:ea typeface="+mn-ea"/>
                <a:cs typeface="+mn-cs"/>
              </a:endParaRPr>
            </a:p>
          </p:txBody>
        </p:sp>
        <p:sp>
          <p:nvSpPr>
            <p:cNvPr id="67" name="TextBox 66"/>
            <p:cNvSpPr txBox="1"/>
            <p:nvPr userDrawn="1"/>
          </p:nvSpPr>
          <p:spPr>
            <a:xfrm>
              <a:off x="7674015" y="1315455"/>
              <a:ext cx="714324" cy="55399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R= 0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G= 51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B= 102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ource Sans Pro"/>
              </a:endParaRPr>
            </a:p>
          </p:txBody>
        </p:sp>
      </p:grpSp>
      <p:grpSp>
        <p:nvGrpSpPr>
          <p:cNvPr id="68" name="Group 67"/>
          <p:cNvGrpSpPr/>
          <p:nvPr userDrawn="1"/>
        </p:nvGrpSpPr>
        <p:grpSpPr>
          <a:xfrm>
            <a:off x="2522034" y="-1181201"/>
            <a:ext cx="962352" cy="962352"/>
            <a:chOff x="7550001" y="1111278"/>
            <a:chExt cx="962352" cy="962352"/>
          </a:xfrm>
          <a:solidFill>
            <a:srgbClr val="42B6E6"/>
          </a:solidFill>
        </p:grpSpPr>
        <p:sp>
          <p:nvSpPr>
            <p:cNvPr id="69" name="Rectangle 68"/>
            <p:cNvSpPr/>
            <p:nvPr userDrawn="1"/>
          </p:nvSpPr>
          <p:spPr>
            <a:xfrm>
              <a:off x="7550001" y="1111278"/>
              <a:ext cx="962352" cy="962352"/>
            </a:xfrm>
            <a:prstGeom prst="rect">
              <a:avLst/>
            </a:prstGeom>
            <a:grpFill/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tag Medium"/>
                <a:ea typeface="+mn-ea"/>
                <a:cs typeface="+mn-cs"/>
              </a:endParaRPr>
            </a:p>
          </p:txBody>
        </p:sp>
        <p:sp>
          <p:nvSpPr>
            <p:cNvPr id="70" name="TextBox 69"/>
            <p:cNvSpPr txBox="1"/>
            <p:nvPr userDrawn="1"/>
          </p:nvSpPr>
          <p:spPr>
            <a:xfrm>
              <a:off x="7674015" y="1315455"/>
              <a:ext cx="714324" cy="55399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R= 66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G= 182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B= 230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ource Sans Pro"/>
              </a:endParaRPr>
            </a:p>
          </p:txBody>
        </p:sp>
      </p:grpSp>
      <p:sp>
        <p:nvSpPr>
          <p:cNvPr id="7" name="TextBox 6"/>
          <p:cNvSpPr txBox="1"/>
          <p:nvPr userDrawn="1"/>
        </p:nvSpPr>
        <p:spPr>
          <a:xfrm>
            <a:off x="396254" y="-1628076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dirty="0" smtClean="0">
                <a:latin typeface="Source Sans Pro"/>
                <a:cs typeface="Source Sans Pro"/>
              </a:rPr>
              <a:t>Top line palette</a:t>
            </a:r>
            <a:endParaRPr lang="en-US" b="0" i="0" dirty="0">
              <a:latin typeface="Source Sans Pro"/>
              <a:cs typeface="Source Sans Pro"/>
            </a:endParaRPr>
          </a:p>
        </p:txBody>
      </p:sp>
      <p:sp>
        <p:nvSpPr>
          <p:cNvPr id="74" name="TextBox 73"/>
          <p:cNvSpPr txBox="1"/>
          <p:nvPr userDrawn="1"/>
        </p:nvSpPr>
        <p:spPr>
          <a:xfrm>
            <a:off x="9602302" y="-76031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dirty="0" smtClean="0">
                <a:latin typeface="Source Sans Pro"/>
                <a:cs typeface="Source Sans Pro"/>
              </a:rPr>
              <a:t>Education palette</a:t>
            </a:r>
            <a:endParaRPr lang="en-US" b="0" i="0" dirty="0">
              <a:latin typeface="Source Sans Pro"/>
              <a:cs typeface="Source Sans Pro"/>
            </a:endParaRPr>
          </a:p>
        </p:txBody>
      </p:sp>
      <p:sp>
        <p:nvSpPr>
          <p:cNvPr id="75" name="TextBox 74"/>
          <p:cNvSpPr txBox="1"/>
          <p:nvPr userDrawn="1"/>
        </p:nvSpPr>
        <p:spPr>
          <a:xfrm>
            <a:off x="9602301" y="1404522"/>
            <a:ext cx="9623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0" dirty="0" smtClean="0">
                <a:latin typeface="Source Sans Pro"/>
                <a:cs typeface="Source Sans Pro"/>
              </a:rPr>
              <a:t>Undergrad</a:t>
            </a:r>
            <a:endParaRPr lang="en-US" sz="1200" b="0" i="0" dirty="0">
              <a:latin typeface="Source Sans Pro"/>
              <a:cs typeface="Source Sans Pro"/>
            </a:endParaRPr>
          </a:p>
        </p:txBody>
      </p:sp>
      <p:sp>
        <p:nvSpPr>
          <p:cNvPr id="76" name="TextBox 75"/>
          <p:cNvSpPr txBox="1"/>
          <p:nvPr userDrawn="1"/>
        </p:nvSpPr>
        <p:spPr>
          <a:xfrm>
            <a:off x="10816265" y="1402065"/>
            <a:ext cx="9623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0" dirty="0" smtClean="0">
                <a:latin typeface="Source Sans Pro"/>
                <a:cs typeface="Source Sans Pro"/>
              </a:rPr>
              <a:t>Postgrad</a:t>
            </a:r>
            <a:endParaRPr lang="en-US" sz="1200" b="0" i="0" dirty="0">
              <a:latin typeface="Source Sans Pro"/>
              <a:cs typeface="Source Sans Pro"/>
            </a:endParaRPr>
          </a:p>
        </p:txBody>
      </p:sp>
      <p:sp>
        <p:nvSpPr>
          <p:cNvPr id="77" name="TextBox 76"/>
          <p:cNvSpPr txBox="1"/>
          <p:nvPr userDrawn="1"/>
        </p:nvSpPr>
        <p:spPr>
          <a:xfrm>
            <a:off x="9602301" y="2968203"/>
            <a:ext cx="9623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0" dirty="0" smtClean="0">
                <a:latin typeface="Source Sans Pro"/>
                <a:cs typeface="Source Sans Pro"/>
              </a:rPr>
              <a:t>ALSS</a:t>
            </a:r>
            <a:endParaRPr lang="en-US" sz="1200" b="0" i="0" dirty="0">
              <a:latin typeface="Source Sans Pro"/>
              <a:cs typeface="Source Sans Pro"/>
            </a:endParaRPr>
          </a:p>
        </p:txBody>
      </p:sp>
      <p:sp>
        <p:nvSpPr>
          <p:cNvPr id="78" name="TextBox 77"/>
          <p:cNvSpPr txBox="1"/>
          <p:nvPr userDrawn="1"/>
        </p:nvSpPr>
        <p:spPr>
          <a:xfrm>
            <a:off x="10816265" y="2965746"/>
            <a:ext cx="9623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0" dirty="0" smtClean="0">
                <a:latin typeface="Source Sans Pro"/>
                <a:cs typeface="Source Sans Pro"/>
              </a:rPr>
              <a:t>HSCE</a:t>
            </a:r>
            <a:endParaRPr lang="en-US" sz="1200" b="0" i="0" dirty="0">
              <a:latin typeface="Source Sans Pro"/>
              <a:cs typeface="Source Sans Pro"/>
            </a:endParaRPr>
          </a:p>
        </p:txBody>
      </p:sp>
      <p:sp>
        <p:nvSpPr>
          <p:cNvPr id="79" name="TextBox 78"/>
          <p:cNvSpPr txBox="1"/>
          <p:nvPr userDrawn="1"/>
        </p:nvSpPr>
        <p:spPr>
          <a:xfrm>
            <a:off x="9602301" y="4303683"/>
            <a:ext cx="9623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0" dirty="0" smtClean="0">
                <a:latin typeface="Source Sans Pro"/>
                <a:cs typeface="Source Sans Pro"/>
              </a:rPr>
              <a:t>MS</a:t>
            </a:r>
            <a:endParaRPr lang="en-US" sz="1200" b="0" i="0" dirty="0">
              <a:latin typeface="Source Sans Pro"/>
              <a:cs typeface="Source Sans Pro"/>
            </a:endParaRPr>
          </a:p>
        </p:txBody>
      </p:sp>
      <p:sp>
        <p:nvSpPr>
          <p:cNvPr id="80" name="TextBox 79"/>
          <p:cNvSpPr txBox="1"/>
          <p:nvPr userDrawn="1"/>
        </p:nvSpPr>
        <p:spPr>
          <a:xfrm>
            <a:off x="10816265" y="4301226"/>
            <a:ext cx="9623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0" dirty="0" smtClean="0">
                <a:latin typeface="Source Sans Pro"/>
                <a:cs typeface="Source Sans Pro"/>
              </a:rPr>
              <a:t>S&amp;T</a:t>
            </a:r>
            <a:endParaRPr lang="en-US" sz="1200" b="0" i="0" dirty="0">
              <a:latin typeface="Source Sans Pro"/>
              <a:cs typeface="Source Sans Pro"/>
            </a:endParaRPr>
          </a:p>
        </p:txBody>
      </p:sp>
      <p:sp>
        <p:nvSpPr>
          <p:cNvPr id="81" name="TextBox 80"/>
          <p:cNvSpPr txBox="1"/>
          <p:nvPr userDrawn="1"/>
        </p:nvSpPr>
        <p:spPr>
          <a:xfrm>
            <a:off x="10816265" y="5611826"/>
            <a:ext cx="9623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0" dirty="0" smtClean="0">
                <a:latin typeface="Source Sans Pro"/>
                <a:cs typeface="Source Sans Pro"/>
              </a:rPr>
              <a:t>LAIBS</a:t>
            </a:r>
            <a:endParaRPr lang="en-US" sz="1200" b="0" i="0" dirty="0">
              <a:latin typeface="Source Sans Pro"/>
              <a:cs typeface="Source Sans Pro"/>
            </a:endParaRPr>
          </a:p>
        </p:txBody>
      </p:sp>
      <p:pic>
        <p:nvPicPr>
          <p:cNvPr id="9" name="Picture 8" descr="Anglia_Ruskin_Logo_RGB.png" title="Anglia Ruskin University Logo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26" y="285826"/>
            <a:ext cx="2045208" cy="679704"/>
          </a:xfrm>
          <a:prstGeom prst="rect">
            <a:avLst/>
          </a:prstGeom>
        </p:spPr>
      </p:pic>
      <p:pic>
        <p:nvPicPr>
          <p:cNvPr id="10" name="Picture 9" descr="Anglia_Ruskin_Logo_BLACK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7600" y="1865428"/>
            <a:ext cx="2045208" cy="679704"/>
          </a:xfrm>
          <a:prstGeom prst="rect">
            <a:avLst/>
          </a:prstGeom>
        </p:spPr>
      </p:pic>
      <p:pic>
        <p:nvPicPr>
          <p:cNvPr id="11" name="Picture 10" descr="Anglia_Ruskin_Logo_WHITE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7600" y="1001817"/>
            <a:ext cx="2045208" cy="679704"/>
          </a:xfrm>
          <a:prstGeom prst="rect">
            <a:avLst/>
          </a:prstGeom>
        </p:spPr>
      </p:pic>
      <p:pic>
        <p:nvPicPr>
          <p:cNvPr id="59" name="Picture 58" descr="Anglia_Ruskin_Logo_RGB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7600" y="114393"/>
            <a:ext cx="2045208" cy="67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3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rgbClr val="003366"/>
          </a:solidFill>
          <a:latin typeface="Stag Medium"/>
          <a:ea typeface="+mj-ea"/>
          <a:cs typeface="Stag Medium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Source Sans Pro"/>
          <a:ea typeface="+mn-ea"/>
          <a:cs typeface="Source Sans Pro"/>
        </a:defRPr>
      </a:lvl1pPr>
      <a:lvl2pPr marL="8001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Source Sans Pro"/>
          <a:ea typeface="+mn-ea"/>
          <a:cs typeface="Source Sans Pro"/>
        </a:defRPr>
      </a:lvl2pPr>
      <a:lvl3pPr marL="12573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Source Sans Pro"/>
          <a:ea typeface="+mn-ea"/>
          <a:cs typeface="Source Sans Pro"/>
        </a:defRPr>
      </a:lvl3pPr>
      <a:lvl4pPr marL="17145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Source Sans Pro"/>
          <a:ea typeface="+mn-ea"/>
          <a:cs typeface="Source Sans Pro"/>
        </a:defRPr>
      </a:lvl4pPr>
      <a:lvl5pPr marL="21717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Source Sans Pro"/>
          <a:ea typeface="+mn-ea"/>
          <a:cs typeface="Source Sans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124700" y="-219196"/>
            <a:ext cx="1714500" cy="12210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6068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608900"/>
            <a:ext cx="8229600" cy="3517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Source Sans Pro"/>
                <a:cs typeface="Source Sans Pro"/>
              </a:defRPr>
            </a:lvl1pPr>
          </a:lstStyle>
          <a:p>
            <a:fld id="{938B1DCE-078B-9B45-8AF1-08EF51FD2ECA}" type="datetimeFigureOut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Source Sans Pro"/>
                <a:cs typeface="Source Sans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Source Sans Pro"/>
                <a:cs typeface="Source Sans Pro"/>
              </a:defRPr>
            </a:lvl1pPr>
          </a:lstStyle>
          <a:p>
            <a:fld id="{CC2035AD-ED86-F747-91EE-6D9099079B3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49" name="Group 48"/>
          <p:cNvGrpSpPr/>
          <p:nvPr userDrawn="1"/>
        </p:nvGrpSpPr>
        <p:grpSpPr>
          <a:xfrm>
            <a:off x="9602301" y="373598"/>
            <a:ext cx="2176315" cy="962352"/>
            <a:chOff x="7550001" y="1111278"/>
            <a:chExt cx="962352" cy="962352"/>
          </a:xfrm>
        </p:grpSpPr>
        <p:sp>
          <p:nvSpPr>
            <p:cNvPr id="50" name="Rectangle 49"/>
            <p:cNvSpPr/>
            <p:nvPr userDrawn="1"/>
          </p:nvSpPr>
          <p:spPr>
            <a:xfrm>
              <a:off x="7550001" y="1111278"/>
              <a:ext cx="962352" cy="962352"/>
            </a:xfrm>
            <a:prstGeom prst="rect">
              <a:avLst/>
            </a:prstGeom>
            <a:solidFill>
              <a:srgbClr val="702F8A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tag Medium"/>
                <a:ea typeface="+mn-ea"/>
                <a:cs typeface="+mn-cs"/>
              </a:endParaRPr>
            </a:p>
          </p:txBody>
        </p:sp>
        <p:sp>
          <p:nvSpPr>
            <p:cNvPr id="51" name="TextBox 50"/>
            <p:cNvSpPr txBox="1"/>
            <p:nvPr userDrawn="1"/>
          </p:nvSpPr>
          <p:spPr>
            <a:xfrm>
              <a:off x="7604840" y="1315455"/>
              <a:ext cx="783499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R= 112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G= 47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B= 138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ource Sans Pro"/>
              </a:endParaRPr>
            </a:p>
          </p:txBody>
        </p:sp>
      </p:grpSp>
      <p:grpSp>
        <p:nvGrpSpPr>
          <p:cNvPr id="56" name="Group 55"/>
          <p:cNvGrpSpPr/>
          <p:nvPr userDrawn="1"/>
        </p:nvGrpSpPr>
        <p:grpSpPr>
          <a:xfrm>
            <a:off x="9602302" y="3256124"/>
            <a:ext cx="962352" cy="962352"/>
            <a:chOff x="7550001" y="1111278"/>
            <a:chExt cx="962352" cy="962352"/>
          </a:xfrm>
          <a:solidFill>
            <a:srgbClr val="0099FF"/>
          </a:solidFill>
        </p:grpSpPr>
        <p:sp>
          <p:nvSpPr>
            <p:cNvPr id="57" name="Rectangle 56"/>
            <p:cNvSpPr/>
            <p:nvPr userDrawn="1"/>
          </p:nvSpPr>
          <p:spPr>
            <a:xfrm>
              <a:off x="7550001" y="1111278"/>
              <a:ext cx="962352" cy="962352"/>
            </a:xfrm>
            <a:prstGeom prst="rect">
              <a:avLst/>
            </a:prstGeom>
            <a:solidFill>
              <a:srgbClr val="F1B434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tag Medium"/>
                <a:ea typeface="+mn-ea"/>
                <a:cs typeface="+mn-cs"/>
              </a:endParaRPr>
            </a:p>
          </p:txBody>
        </p:sp>
        <p:sp>
          <p:nvSpPr>
            <p:cNvPr id="58" name="TextBox 57"/>
            <p:cNvSpPr txBox="1"/>
            <p:nvPr userDrawn="1"/>
          </p:nvSpPr>
          <p:spPr>
            <a:xfrm>
              <a:off x="7674015" y="1315455"/>
              <a:ext cx="714324" cy="553998"/>
            </a:xfrm>
            <a:prstGeom prst="rect">
              <a:avLst/>
            </a:prstGeom>
            <a:solidFill>
              <a:srgbClr val="F1B434"/>
            </a:solidFill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R= 241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G= 180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B= 52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ource Sans Pro"/>
              </a:endParaRPr>
            </a:p>
          </p:txBody>
        </p:sp>
      </p:grpSp>
      <p:grpSp>
        <p:nvGrpSpPr>
          <p:cNvPr id="59" name="Group 58"/>
          <p:cNvGrpSpPr/>
          <p:nvPr userDrawn="1"/>
        </p:nvGrpSpPr>
        <p:grpSpPr>
          <a:xfrm>
            <a:off x="9602302" y="4578225"/>
            <a:ext cx="962352" cy="962352"/>
            <a:chOff x="7550001" y="1111278"/>
            <a:chExt cx="962352" cy="962352"/>
          </a:xfrm>
          <a:solidFill>
            <a:srgbClr val="CE0037"/>
          </a:solidFill>
        </p:grpSpPr>
        <p:sp>
          <p:nvSpPr>
            <p:cNvPr id="60" name="Rectangle 59"/>
            <p:cNvSpPr/>
            <p:nvPr userDrawn="1"/>
          </p:nvSpPr>
          <p:spPr>
            <a:xfrm>
              <a:off x="7550001" y="1111278"/>
              <a:ext cx="962352" cy="962352"/>
            </a:xfrm>
            <a:prstGeom prst="rect">
              <a:avLst/>
            </a:prstGeom>
            <a:grpFill/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tag Medium"/>
                <a:ea typeface="+mn-ea"/>
                <a:cs typeface="+mn-cs"/>
              </a:endParaRPr>
            </a:p>
          </p:txBody>
        </p:sp>
        <p:sp>
          <p:nvSpPr>
            <p:cNvPr id="61" name="TextBox 60"/>
            <p:cNvSpPr txBox="1"/>
            <p:nvPr userDrawn="1"/>
          </p:nvSpPr>
          <p:spPr>
            <a:xfrm>
              <a:off x="7674015" y="1315455"/>
              <a:ext cx="714324" cy="55399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R= 206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G= 0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B= 55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ource Sans Pro"/>
              </a:endParaRPr>
            </a:p>
          </p:txBody>
        </p:sp>
      </p:grpSp>
      <p:grpSp>
        <p:nvGrpSpPr>
          <p:cNvPr id="62" name="Group 61"/>
          <p:cNvGrpSpPr/>
          <p:nvPr userDrawn="1"/>
        </p:nvGrpSpPr>
        <p:grpSpPr>
          <a:xfrm>
            <a:off x="10816265" y="3256124"/>
            <a:ext cx="962352" cy="962352"/>
            <a:chOff x="7550001" y="1111278"/>
            <a:chExt cx="962352" cy="962352"/>
          </a:xfrm>
          <a:solidFill>
            <a:srgbClr val="00A9E0"/>
          </a:solidFill>
        </p:grpSpPr>
        <p:sp>
          <p:nvSpPr>
            <p:cNvPr id="63" name="Rectangle 62"/>
            <p:cNvSpPr/>
            <p:nvPr userDrawn="1"/>
          </p:nvSpPr>
          <p:spPr>
            <a:xfrm>
              <a:off x="7550001" y="1111278"/>
              <a:ext cx="962352" cy="962352"/>
            </a:xfrm>
            <a:prstGeom prst="rect">
              <a:avLst/>
            </a:prstGeom>
            <a:grpFill/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tag Medium"/>
                <a:ea typeface="+mn-ea"/>
                <a:cs typeface="+mn-cs"/>
              </a:endParaRPr>
            </a:p>
          </p:txBody>
        </p:sp>
        <p:sp>
          <p:nvSpPr>
            <p:cNvPr id="64" name="TextBox 63"/>
            <p:cNvSpPr txBox="1"/>
            <p:nvPr userDrawn="1"/>
          </p:nvSpPr>
          <p:spPr>
            <a:xfrm>
              <a:off x="7674015" y="1315455"/>
              <a:ext cx="714324" cy="55399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R= 0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G= 169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B= 224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ource Sans Pro"/>
              </a:endParaRPr>
            </a:p>
          </p:txBody>
        </p:sp>
      </p:grpSp>
      <p:grpSp>
        <p:nvGrpSpPr>
          <p:cNvPr id="65" name="Group 64"/>
          <p:cNvGrpSpPr/>
          <p:nvPr userDrawn="1"/>
        </p:nvGrpSpPr>
        <p:grpSpPr>
          <a:xfrm>
            <a:off x="10816265" y="4578225"/>
            <a:ext cx="962352" cy="962352"/>
            <a:chOff x="7550001" y="1111278"/>
            <a:chExt cx="962352" cy="962352"/>
          </a:xfrm>
          <a:solidFill>
            <a:srgbClr val="00BFB3"/>
          </a:solidFill>
        </p:grpSpPr>
        <p:sp>
          <p:nvSpPr>
            <p:cNvPr id="66" name="Rectangle 65"/>
            <p:cNvSpPr/>
            <p:nvPr userDrawn="1"/>
          </p:nvSpPr>
          <p:spPr>
            <a:xfrm>
              <a:off x="7550001" y="1111278"/>
              <a:ext cx="962352" cy="962352"/>
            </a:xfrm>
            <a:prstGeom prst="rect">
              <a:avLst/>
            </a:prstGeom>
            <a:grpFill/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tag Medium"/>
                <a:ea typeface="+mn-ea"/>
                <a:cs typeface="+mn-cs"/>
              </a:endParaRPr>
            </a:p>
          </p:txBody>
        </p:sp>
        <p:sp>
          <p:nvSpPr>
            <p:cNvPr id="67" name="TextBox 66"/>
            <p:cNvSpPr txBox="1"/>
            <p:nvPr userDrawn="1"/>
          </p:nvSpPr>
          <p:spPr>
            <a:xfrm>
              <a:off x="7674015" y="1315455"/>
              <a:ext cx="714324" cy="55399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R= 0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G= 191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B= 179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ource Sans Pro"/>
              </a:endParaRPr>
            </a:p>
          </p:txBody>
        </p:sp>
      </p:grpSp>
      <p:grpSp>
        <p:nvGrpSpPr>
          <p:cNvPr id="68" name="Group 67"/>
          <p:cNvGrpSpPr/>
          <p:nvPr userDrawn="1"/>
        </p:nvGrpSpPr>
        <p:grpSpPr>
          <a:xfrm>
            <a:off x="10816265" y="5888825"/>
            <a:ext cx="962352" cy="962352"/>
            <a:chOff x="7550001" y="1111278"/>
            <a:chExt cx="962352" cy="962352"/>
          </a:xfrm>
          <a:solidFill>
            <a:srgbClr val="A6BBC8"/>
          </a:solidFill>
        </p:grpSpPr>
        <p:sp>
          <p:nvSpPr>
            <p:cNvPr id="69" name="Rectangle 68"/>
            <p:cNvSpPr/>
            <p:nvPr userDrawn="1"/>
          </p:nvSpPr>
          <p:spPr>
            <a:xfrm>
              <a:off x="7550001" y="1111278"/>
              <a:ext cx="962352" cy="962352"/>
            </a:xfrm>
            <a:prstGeom prst="rect">
              <a:avLst/>
            </a:prstGeom>
            <a:grpFill/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tag Medium"/>
                <a:ea typeface="+mn-ea"/>
                <a:cs typeface="+mn-cs"/>
              </a:endParaRPr>
            </a:p>
          </p:txBody>
        </p:sp>
        <p:sp>
          <p:nvSpPr>
            <p:cNvPr id="70" name="TextBox 69"/>
            <p:cNvSpPr txBox="1"/>
            <p:nvPr userDrawn="1"/>
          </p:nvSpPr>
          <p:spPr>
            <a:xfrm>
              <a:off x="7674015" y="1315455"/>
              <a:ext cx="714324" cy="55399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R= 166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G= 187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B= 200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ource Sans Pro"/>
              </a:endParaRPr>
            </a:p>
          </p:txBody>
        </p:sp>
      </p:grpSp>
      <p:grpSp>
        <p:nvGrpSpPr>
          <p:cNvPr id="71" name="Group 70"/>
          <p:cNvGrpSpPr/>
          <p:nvPr userDrawn="1"/>
        </p:nvGrpSpPr>
        <p:grpSpPr>
          <a:xfrm>
            <a:off x="3626934" y="-1181201"/>
            <a:ext cx="962352" cy="962352"/>
            <a:chOff x="7550001" y="1111278"/>
            <a:chExt cx="962352" cy="962352"/>
          </a:xfrm>
          <a:solidFill>
            <a:srgbClr val="B08A42"/>
          </a:solidFill>
        </p:grpSpPr>
        <p:sp>
          <p:nvSpPr>
            <p:cNvPr id="72" name="Rectangle 71"/>
            <p:cNvSpPr/>
            <p:nvPr userDrawn="1"/>
          </p:nvSpPr>
          <p:spPr>
            <a:xfrm>
              <a:off x="7550001" y="1111278"/>
              <a:ext cx="962352" cy="962352"/>
            </a:xfrm>
            <a:prstGeom prst="rect">
              <a:avLst/>
            </a:prstGeom>
            <a:grpFill/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tag Medium"/>
                <a:ea typeface="+mn-ea"/>
                <a:cs typeface="+mn-cs"/>
              </a:endParaRPr>
            </a:p>
          </p:txBody>
        </p:sp>
        <p:sp>
          <p:nvSpPr>
            <p:cNvPr id="73" name="TextBox 72"/>
            <p:cNvSpPr txBox="1"/>
            <p:nvPr userDrawn="1"/>
          </p:nvSpPr>
          <p:spPr>
            <a:xfrm>
              <a:off x="7674015" y="1315455"/>
              <a:ext cx="714324" cy="55399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R= 176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G= 138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B= 66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ource Sans Pro"/>
              </a:endParaRPr>
            </a:p>
          </p:txBody>
        </p:sp>
      </p:grpSp>
      <p:grpSp>
        <p:nvGrpSpPr>
          <p:cNvPr id="74" name="Group 73"/>
          <p:cNvGrpSpPr/>
          <p:nvPr userDrawn="1"/>
        </p:nvGrpSpPr>
        <p:grpSpPr>
          <a:xfrm>
            <a:off x="9602302" y="1764521"/>
            <a:ext cx="962352" cy="962352"/>
            <a:chOff x="7550001" y="1111278"/>
            <a:chExt cx="962352" cy="962352"/>
          </a:xfrm>
          <a:solidFill>
            <a:srgbClr val="B5BD00"/>
          </a:solidFill>
        </p:grpSpPr>
        <p:sp>
          <p:nvSpPr>
            <p:cNvPr id="75" name="Rectangle 74"/>
            <p:cNvSpPr/>
            <p:nvPr userDrawn="1"/>
          </p:nvSpPr>
          <p:spPr>
            <a:xfrm>
              <a:off x="7550001" y="1111278"/>
              <a:ext cx="962352" cy="962352"/>
            </a:xfrm>
            <a:prstGeom prst="rect">
              <a:avLst/>
            </a:prstGeom>
            <a:grpFill/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tag Medium"/>
                <a:ea typeface="+mn-ea"/>
                <a:cs typeface="+mn-cs"/>
              </a:endParaRPr>
            </a:p>
          </p:txBody>
        </p:sp>
        <p:sp>
          <p:nvSpPr>
            <p:cNvPr id="76" name="TextBox 75"/>
            <p:cNvSpPr txBox="1"/>
            <p:nvPr userDrawn="1"/>
          </p:nvSpPr>
          <p:spPr>
            <a:xfrm>
              <a:off x="7674015" y="1315455"/>
              <a:ext cx="714324" cy="55399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R= 181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G= 189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B= 0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ource Sans Pro"/>
              </a:endParaRPr>
            </a:p>
          </p:txBody>
        </p:sp>
      </p:grpSp>
      <p:grpSp>
        <p:nvGrpSpPr>
          <p:cNvPr id="77" name="Group 76"/>
          <p:cNvGrpSpPr/>
          <p:nvPr userDrawn="1"/>
        </p:nvGrpSpPr>
        <p:grpSpPr>
          <a:xfrm>
            <a:off x="10816265" y="1764521"/>
            <a:ext cx="962352" cy="962352"/>
            <a:chOff x="7550001" y="1111278"/>
            <a:chExt cx="962352" cy="962352"/>
          </a:xfrm>
          <a:solidFill>
            <a:srgbClr val="9FAEE5"/>
          </a:solidFill>
        </p:grpSpPr>
        <p:sp>
          <p:nvSpPr>
            <p:cNvPr id="78" name="Rectangle 77"/>
            <p:cNvSpPr/>
            <p:nvPr userDrawn="1"/>
          </p:nvSpPr>
          <p:spPr>
            <a:xfrm>
              <a:off x="7550001" y="1111278"/>
              <a:ext cx="962352" cy="962352"/>
            </a:xfrm>
            <a:prstGeom prst="rect">
              <a:avLst/>
            </a:prstGeom>
            <a:grpFill/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tag Medium"/>
                <a:ea typeface="+mn-ea"/>
                <a:cs typeface="+mn-cs"/>
              </a:endParaRPr>
            </a:p>
          </p:txBody>
        </p:sp>
        <p:sp>
          <p:nvSpPr>
            <p:cNvPr id="79" name="TextBox 78"/>
            <p:cNvSpPr txBox="1"/>
            <p:nvPr userDrawn="1"/>
          </p:nvSpPr>
          <p:spPr>
            <a:xfrm>
              <a:off x="7674015" y="1315455"/>
              <a:ext cx="714324" cy="55399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R= 159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G= 174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B= 229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ource Sans Pro"/>
              </a:endParaRPr>
            </a:p>
          </p:txBody>
        </p:sp>
      </p:grpSp>
      <p:grpSp>
        <p:nvGrpSpPr>
          <p:cNvPr id="80" name="Group 79"/>
          <p:cNvGrpSpPr/>
          <p:nvPr userDrawn="1"/>
        </p:nvGrpSpPr>
        <p:grpSpPr>
          <a:xfrm>
            <a:off x="396254" y="-1181548"/>
            <a:ext cx="1978646" cy="962352"/>
            <a:chOff x="7550001" y="1111278"/>
            <a:chExt cx="962352" cy="962352"/>
          </a:xfrm>
          <a:solidFill>
            <a:srgbClr val="003366"/>
          </a:solidFill>
        </p:grpSpPr>
        <p:sp>
          <p:nvSpPr>
            <p:cNvPr id="81" name="Rectangle 80"/>
            <p:cNvSpPr/>
            <p:nvPr userDrawn="1"/>
          </p:nvSpPr>
          <p:spPr>
            <a:xfrm>
              <a:off x="7550001" y="1111278"/>
              <a:ext cx="962352" cy="962352"/>
            </a:xfrm>
            <a:prstGeom prst="rect">
              <a:avLst/>
            </a:prstGeom>
            <a:grpFill/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tag Medium"/>
                <a:ea typeface="+mn-ea"/>
                <a:cs typeface="+mn-cs"/>
              </a:endParaRPr>
            </a:p>
          </p:txBody>
        </p:sp>
        <p:sp>
          <p:nvSpPr>
            <p:cNvPr id="82" name="TextBox 81"/>
            <p:cNvSpPr txBox="1"/>
            <p:nvPr userDrawn="1"/>
          </p:nvSpPr>
          <p:spPr>
            <a:xfrm>
              <a:off x="7674015" y="1315455"/>
              <a:ext cx="714324" cy="55399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R= 0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G= 51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B= 102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ource Sans Pro"/>
              </a:endParaRPr>
            </a:p>
          </p:txBody>
        </p:sp>
      </p:grpSp>
      <p:grpSp>
        <p:nvGrpSpPr>
          <p:cNvPr id="83" name="Group 82"/>
          <p:cNvGrpSpPr/>
          <p:nvPr userDrawn="1"/>
        </p:nvGrpSpPr>
        <p:grpSpPr>
          <a:xfrm>
            <a:off x="2522034" y="-1181201"/>
            <a:ext cx="962352" cy="962352"/>
            <a:chOff x="7550001" y="1111278"/>
            <a:chExt cx="962352" cy="962352"/>
          </a:xfrm>
          <a:solidFill>
            <a:srgbClr val="42B6E6"/>
          </a:solidFill>
        </p:grpSpPr>
        <p:sp>
          <p:nvSpPr>
            <p:cNvPr id="84" name="Rectangle 83"/>
            <p:cNvSpPr/>
            <p:nvPr userDrawn="1"/>
          </p:nvSpPr>
          <p:spPr>
            <a:xfrm>
              <a:off x="7550001" y="1111278"/>
              <a:ext cx="962352" cy="962352"/>
            </a:xfrm>
            <a:prstGeom prst="rect">
              <a:avLst/>
            </a:prstGeom>
            <a:grpFill/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tag Medium"/>
                <a:ea typeface="+mn-ea"/>
                <a:cs typeface="+mn-cs"/>
              </a:endParaRPr>
            </a:p>
          </p:txBody>
        </p:sp>
        <p:sp>
          <p:nvSpPr>
            <p:cNvPr id="85" name="TextBox 84"/>
            <p:cNvSpPr txBox="1"/>
            <p:nvPr userDrawn="1"/>
          </p:nvSpPr>
          <p:spPr>
            <a:xfrm>
              <a:off x="7674015" y="1315455"/>
              <a:ext cx="714324" cy="55399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R= 66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G= 182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ource Sans Pro"/>
                </a:rPr>
                <a:t>B= 230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Source Sans Pro"/>
              </a:endParaRPr>
            </a:p>
          </p:txBody>
        </p:sp>
      </p:grpSp>
      <p:sp>
        <p:nvSpPr>
          <p:cNvPr id="86" name="TextBox 85"/>
          <p:cNvSpPr txBox="1"/>
          <p:nvPr userDrawn="1"/>
        </p:nvSpPr>
        <p:spPr>
          <a:xfrm>
            <a:off x="396254" y="-1628076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dirty="0" smtClean="0">
                <a:latin typeface="Source Sans Pro"/>
                <a:cs typeface="Source Sans Pro"/>
              </a:rPr>
              <a:t>Top line palette</a:t>
            </a:r>
            <a:endParaRPr lang="en-US" b="0" i="0" dirty="0">
              <a:latin typeface="Source Sans Pro"/>
              <a:cs typeface="Source Sans Pro"/>
            </a:endParaRPr>
          </a:p>
        </p:txBody>
      </p:sp>
      <p:sp>
        <p:nvSpPr>
          <p:cNvPr id="87" name="TextBox 86"/>
          <p:cNvSpPr txBox="1"/>
          <p:nvPr userDrawn="1"/>
        </p:nvSpPr>
        <p:spPr>
          <a:xfrm>
            <a:off x="9602302" y="-76031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dirty="0" smtClean="0">
                <a:latin typeface="Source Sans Pro"/>
                <a:cs typeface="Source Sans Pro"/>
              </a:rPr>
              <a:t>Education palette</a:t>
            </a:r>
            <a:endParaRPr lang="en-US" b="0" i="0" dirty="0">
              <a:latin typeface="Source Sans Pro"/>
              <a:cs typeface="Source Sans Pro"/>
            </a:endParaRPr>
          </a:p>
        </p:txBody>
      </p:sp>
      <p:sp>
        <p:nvSpPr>
          <p:cNvPr id="88" name="TextBox 87"/>
          <p:cNvSpPr txBox="1"/>
          <p:nvPr userDrawn="1"/>
        </p:nvSpPr>
        <p:spPr>
          <a:xfrm>
            <a:off x="9602301" y="1404522"/>
            <a:ext cx="9623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0" dirty="0" smtClean="0">
                <a:latin typeface="Source Sans Pro"/>
                <a:cs typeface="Source Sans Pro"/>
              </a:rPr>
              <a:t>Undergrad</a:t>
            </a:r>
            <a:endParaRPr lang="en-US" sz="1200" b="0" i="0" dirty="0">
              <a:latin typeface="Source Sans Pro"/>
              <a:cs typeface="Source Sans Pro"/>
            </a:endParaRPr>
          </a:p>
        </p:txBody>
      </p:sp>
      <p:sp>
        <p:nvSpPr>
          <p:cNvPr id="89" name="TextBox 88"/>
          <p:cNvSpPr txBox="1"/>
          <p:nvPr userDrawn="1"/>
        </p:nvSpPr>
        <p:spPr>
          <a:xfrm>
            <a:off x="10816265" y="1402065"/>
            <a:ext cx="9623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0" dirty="0" smtClean="0">
                <a:latin typeface="Source Sans Pro"/>
                <a:cs typeface="Source Sans Pro"/>
              </a:rPr>
              <a:t>Postgrad</a:t>
            </a:r>
            <a:endParaRPr lang="en-US" sz="1200" b="0" i="0" dirty="0">
              <a:latin typeface="Source Sans Pro"/>
              <a:cs typeface="Source Sans Pro"/>
            </a:endParaRPr>
          </a:p>
        </p:txBody>
      </p:sp>
      <p:sp>
        <p:nvSpPr>
          <p:cNvPr id="90" name="TextBox 89"/>
          <p:cNvSpPr txBox="1"/>
          <p:nvPr userDrawn="1"/>
        </p:nvSpPr>
        <p:spPr>
          <a:xfrm>
            <a:off x="9602301" y="2968203"/>
            <a:ext cx="9623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0" dirty="0" smtClean="0">
                <a:latin typeface="Source Sans Pro"/>
                <a:cs typeface="Source Sans Pro"/>
              </a:rPr>
              <a:t>ALSS</a:t>
            </a:r>
            <a:endParaRPr lang="en-US" sz="1200" b="0" i="0" dirty="0">
              <a:latin typeface="Source Sans Pro"/>
              <a:cs typeface="Source Sans Pro"/>
            </a:endParaRPr>
          </a:p>
        </p:txBody>
      </p:sp>
      <p:sp>
        <p:nvSpPr>
          <p:cNvPr id="91" name="TextBox 90"/>
          <p:cNvSpPr txBox="1"/>
          <p:nvPr userDrawn="1"/>
        </p:nvSpPr>
        <p:spPr>
          <a:xfrm>
            <a:off x="10816265" y="2965746"/>
            <a:ext cx="9623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0" dirty="0" smtClean="0">
                <a:latin typeface="Source Sans Pro"/>
                <a:cs typeface="Source Sans Pro"/>
              </a:rPr>
              <a:t>HSCE</a:t>
            </a:r>
            <a:endParaRPr lang="en-US" sz="1200" b="0" i="0" dirty="0">
              <a:latin typeface="Source Sans Pro"/>
              <a:cs typeface="Source Sans Pro"/>
            </a:endParaRPr>
          </a:p>
        </p:txBody>
      </p:sp>
      <p:sp>
        <p:nvSpPr>
          <p:cNvPr id="92" name="TextBox 91"/>
          <p:cNvSpPr txBox="1"/>
          <p:nvPr userDrawn="1"/>
        </p:nvSpPr>
        <p:spPr>
          <a:xfrm>
            <a:off x="9602301" y="4303683"/>
            <a:ext cx="9623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0" dirty="0" smtClean="0">
                <a:latin typeface="Source Sans Pro"/>
                <a:cs typeface="Source Sans Pro"/>
              </a:rPr>
              <a:t>MS</a:t>
            </a:r>
            <a:endParaRPr lang="en-US" sz="1200" b="0" i="0" dirty="0">
              <a:latin typeface="Source Sans Pro"/>
              <a:cs typeface="Source Sans Pro"/>
            </a:endParaRPr>
          </a:p>
        </p:txBody>
      </p:sp>
      <p:sp>
        <p:nvSpPr>
          <p:cNvPr id="93" name="TextBox 92"/>
          <p:cNvSpPr txBox="1"/>
          <p:nvPr userDrawn="1"/>
        </p:nvSpPr>
        <p:spPr>
          <a:xfrm>
            <a:off x="10816265" y="4301226"/>
            <a:ext cx="9623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0" dirty="0" smtClean="0">
                <a:latin typeface="Source Sans Pro"/>
                <a:cs typeface="Source Sans Pro"/>
              </a:rPr>
              <a:t>S&amp;T</a:t>
            </a:r>
            <a:endParaRPr lang="en-US" sz="1200" b="0" i="0" dirty="0">
              <a:latin typeface="Source Sans Pro"/>
              <a:cs typeface="Source Sans Pro"/>
            </a:endParaRPr>
          </a:p>
        </p:txBody>
      </p:sp>
      <p:sp>
        <p:nvSpPr>
          <p:cNvPr id="94" name="TextBox 93"/>
          <p:cNvSpPr txBox="1"/>
          <p:nvPr userDrawn="1"/>
        </p:nvSpPr>
        <p:spPr>
          <a:xfrm>
            <a:off x="10816265" y="5611826"/>
            <a:ext cx="9623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0" dirty="0" smtClean="0">
                <a:latin typeface="Source Sans Pro"/>
                <a:cs typeface="Source Sans Pro"/>
              </a:rPr>
              <a:t>LAIBS</a:t>
            </a:r>
            <a:endParaRPr lang="en-US" sz="1200" b="0" i="0" dirty="0">
              <a:latin typeface="Source Sans Pro"/>
              <a:cs typeface="Source Sans Pro"/>
            </a:endParaRPr>
          </a:p>
        </p:txBody>
      </p:sp>
      <p:pic>
        <p:nvPicPr>
          <p:cNvPr id="95" name="Picture 9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7600" y="1865428"/>
            <a:ext cx="2045208" cy="679704"/>
          </a:xfrm>
          <a:prstGeom prst="rect">
            <a:avLst/>
          </a:prstGeom>
        </p:spPr>
      </p:pic>
      <p:pic>
        <p:nvPicPr>
          <p:cNvPr id="96" name="Picture 95" descr="Anglia_Ruskin_Logo_WHITE.png" title="Anglia Ruskin University Logo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26" y="285826"/>
            <a:ext cx="2045208" cy="679704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7600" y="114393"/>
            <a:ext cx="2045208" cy="679704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7600" y="1001817"/>
            <a:ext cx="2045208" cy="67970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238999" y="392896"/>
            <a:ext cx="1447801" cy="52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608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Stag Medium"/>
          <a:ea typeface="+mj-ea"/>
          <a:cs typeface="Stag Medium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latin typeface="Source Sans Pro"/>
          <a:ea typeface="+mn-ea"/>
          <a:cs typeface="Source Sans Pro"/>
        </a:defRPr>
      </a:lvl1pPr>
      <a:lvl2pPr marL="8001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latin typeface="Source Sans Pro"/>
          <a:ea typeface="+mn-ea"/>
          <a:cs typeface="Source Sans Pro"/>
        </a:defRPr>
      </a:lvl2pPr>
      <a:lvl3pPr marL="12573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latin typeface="Source Sans Pro"/>
          <a:ea typeface="+mn-ea"/>
          <a:cs typeface="Source Sans Pro"/>
        </a:defRPr>
      </a:lvl3pPr>
      <a:lvl4pPr marL="17145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latin typeface="Source Sans Pro"/>
          <a:ea typeface="+mn-ea"/>
          <a:cs typeface="Source Sans Pro"/>
        </a:defRPr>
      </a:lvl4pPr>
      <a:lvl5pPr marL="21717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latin typeface="Source Sans Pro"/>
          <a:ea typeface="+mn-ea"/>
          <a:cs typeface="Source Sans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420" y="2818086"/>
            <a:ext cx="8970579" cy="457200"/>
          </a:xfrm>
        </p:spPr>
        <p:txBody>
          <a:bodyPr/>
          <a:lstStyle/>
          <a:p>
            <a:pPr algn="ctr"/>
            <a:r>
              <a:rPr lang="en-GB" sz="3600" b="1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Understanding study recruitment behaviour </a:t>
            </a:r>
            <a:r>
              <a:rPr lang="en-GB" sz="36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of Health Visitors </a:t>
            </a:r>
            <a:r>
              <a:rPr lang="en-GB" sz="3600" b="1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and Community </a:t>
            </a:r>
            <a:r>
              <a:rPr lang="en-GB" sz="36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Midwives: </a:t>
            </a: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966" y="4026600"/>
            <a:ext cx="8371489" cy="635000"/>
          </a:xfrm>
        </p:spPr>
        <p:txBody>
          <a:bodyPr>
            <a:noAutofit/>
          </a:bodyPr>
          <a:lstStyle/>
          <a:p>
            <a:pPr algn="ctr"/>
            <a:r>
              <a:rPr lang="en-GB" sz="2700" b="1" dirty="0" smtClean="0"/>
              <a:t>An </a:t>
            </a:r>
            <a:r>
              <a:rPr lang="en-GB" sz="2700" b="1" dirty="0"/>
              <a:t>application of the </a:t>
            </a:r>
            <a:r>
              <a:rPr lang="en-GB" sz="2700" b="1" dirty="0" smtClean="0"/>
              <a:t>Theoretical </a:t>
            </a:r>
            <a:r>
              <a:rPr lang="en-GB" sz="2700" b="1" dirty="0"/>
              <a:t>Domains Framework</a:t>
            </a:r>
            <a:endParaRPr lang="en-US" sz="2700" dirty="0"/>
          </a:p>
        </p:txBody>
      </p:sp>
      <p:sp>
        <p:nvSpPr>
          <p:cNvPr id="4" name="TextBox 3"/>
          <p:cNvSpPr txBox="1"/>
          <p:nvPr/>
        </p:nvSpPr>
        <p:spPr>
          <a:xfrm>
            <a:off x="342900" y="5864772"/>
            <a:ext cx="6763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Dr Jennie Rose</a:t>
            </a:r>
          </a:p>
          <a:p>
            <a:r>
              <a:rPr lang="en-GB" sz="2400" dirty="0" smtClean="0"/>
              <a:t>Email: jennie.rose@anglia.ac.uk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8416" y="5555363"/>
            <a:ext cx="1744907" cy="114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6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3399"/>
            <a:ext cx="8229600" cy="1143000"/>
          </a:xfrm>
        </p:spPr>
        <p:txBody>
          <a:bodyPr/>
          <a:lstStyle/>
          <a:p>
            <a:r>
              <a:rPr lang="en-GB" dirty="0" smtClean="0"/>
              <a:t>Poor </a:t>
            </a:r>
            <a:r>
              <a:rPr lang="en-GB" dirty="0" smtClean="0"/>
              <a:t>study recruitment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6399"/>
            <a:ext cx="8686801" cy="3722478"/>
          </a:xfrm>
        </p:spPr>
        <p:txBody>
          <a:bodyPr>
            <a:no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Is widespread across health research</a:t>
            </a:r>
            <a:r>
              <a:rPr lang="en-GB" sz="2800" baseline="30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Is the most common reason for discontinuation of </a:t>
            </a:r>
            <a:r>
              <a:rPr lang="en-GB" sz="28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RCTs</a:t>
            </a:r>
            <a:r>
              <a:rPr lang="en-GB" sz="2800" baseline="300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sz="28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2800" dirty="0" smtClean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Sampling bias reflects health </a:t>
            </a:r>
            <a:r>
              <a:rPr lang="en-GB" sz="28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inequalities</a:t>
            </a:r>
            <a:r>
              <a:rPr lang="en-GB" sz="2800" baseline="300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GB" sz="28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2800" dirty="0" smtClean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Threatens external validity, reduces statistical </a:t>
            </a:r>
            <a:r>
              <a:rPr lang="en-GB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power</a:t>
            </a:r>
            <a:r>
              <a:rPr lang="en-GB" sz="2800" baseline="30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GB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Poses a barrier to reducing health </a:t>
            </a:r>
            <a:r>
              <a:rPr lang="en-GB" sz="28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inequalities</a:t>
            </a:r>
            <a:r>
              <a:rPr lang="en-GB" sz="2800" baseline="30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</a:p>
          <a:p>
            <a:r>
              <a:rPr lang="en-GB" sz="2800" dirty="0"/>
              <a:t>Urgent calls for interventions to improve recruitment</a:t>
            </a:r>
            <a:r>
              <a:rPr lang="en-GB" sz="2800" baseline="30000" dirty="0"/>
              <a:t>3 </a:t>
            </a:r>
          </a:p>
          <a:p>
            <a:r>
              <a:rPr lang="en-GB" sz="2800" dirty="0"/>
              <a:t>Currently, little evidence </a:t>
            </a:r>
            <a:r>
              <a:rPr lang="en-GB" sz="2800" dirty="0" smtClean="0"/>
              <a:t>of intervention effectiveness</a:t>
            </a:r>
            <a:r>
              <a:rPr lang="en-GB" sz="2800" baseline="30000" dirty="0" smtClean="0"/>
              <a:t>5</a:t>
            </a:r>
            <a:endParaRPr lang="en-GB" sz="2800" baseline="30000" dirty="0"/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800" dirty="0" smtClean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92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7353"/>
            <a:ext cx="8229600" cy="1143000"/>
          </a:xfrm>
        </p:spPr>
        <p:txBody>
          <a:bodyPr/>
          <a:lstStyle/>
          <a:p>
            <a:r>
              <a:rPr lang="en-GB" dirty="0" smtClean="0"/>
              <a:t>A   theoretically grounded systematic approach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49253"/>
            <a:ext cx="8229600" cy="3517264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To identify </a:t>
            </a:r>
            <a:r>
              <a:rPr lang="en-GB" dirty="0"/>
              <a:t>the barriers and facilitators to study recruitment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Allows </a:t>
            </a:r>
            <a:r>
              <a:rPr lang="en-GB" dirty="0"/>
              <a:t>appropriate behaviour change theories to be identified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Enables interventions informed by behaviour change theory to be </a:t>
            </a:r>
            <a:r>
              <a:rPr lang="en-GB" dirty="0" smtClean="0"/>
              <a:t>developed before starting a research study/trial</a:t>
            </a:r>
            <a:endParaRPr lang="en-GB" dirty="0"/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10576"/>
          <a:stretch/>
        </p:blipFill>
        <p:spPr>
          <a:xfrm>
            <a:off x="851853" y="4240224"/>
            <a:ext cx="7199948" cy="2790385"/>
          </a:xfrm>
          <a:prstGeom prst="rect">
            <a:avLst/>
          </a:prstGeom>
          <a:ln w="3175">
            <a:solidFill>
              <a:schemeClr val="bg1">
                <a:lumMod val="85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8051801" y="4171324"/>
            <a:ext cx="728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552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1705"/>
            <a:ext cx="8229600" cy="1143000"/>
          </a:xfrm>
        </p:spPr>
        <p:txBody>
          <a:bodyPr/>
          <a:lstStyle/>
          <a:p>
            <a:r>
              <a:rPr lang="en-GB" dirty="0" smtClean="0"/>
              <a:t>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2400"/>
            <a:ext cx="8229600" cy="5232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/>
              <a:t>Setting and participants</a:t>
            </a:r>
            <a:endParaRPr lang="en-GB" dirty="0" smtClean="0"/>
          </a:p>
          <a:p>
            <a:r>
              <a:rPr lang="en-GB" dirty="0"/>
              <a:t>Community settings in England</a:t>
            </a:r>
          </a:p>
          <a:p>
            <a:r>
              <a:rPr lang="en-GB" dirty="0" smtClean="0"/>
              <a:t>Health </a:t>
            </a:r>
            <a:r>
              <a:rPr lang="en-GB" dirty="0"/>
              <a:t>visitors and community midwives 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	(N=114; response rate =37%)</a:t>
            </a:r>
          </a:p>
          <a:p>
            <a:r>
              <a:rPr lang="en-GB" dirty="0" smtClean="0"/>
              <a:t>Four </a:t>
            </a:r>
            <a:r>
              <a:rPr lang="en-GB" dirty="0"/>
              <a:t>NHS </a:t>
            </a:r>
            <a:r>
              <a:rPr lang="en-GB" dirty="0" smtClean="0"/>
              <a:t>Trust, one </a:t>
            </a:r>
            <a:r>
              <a:rPr lang="en-GB" dirty="0"/>
              <a:t>Community </a:t>
            </a:r>
            <a:r>
              <a:rPr lang="en-GB" dirty="0" smtClean="0"/>
              <a:t>Partnership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Design &amp; data collection</a:t>
            </a:r>
          </a:p>
          <a:p>
            <a:r>
              <a:rPr lang="en-GB" dirty="0" smtClean="0"/>
              <a:t>A self-reported,  anonymous, online, cross-sectional </a:t>
            </a:r>
            <a:r>
              <a:rPr lang="en-GB" dirty="0"/>
              <a:t>survey </a:t>
            </a:r>
            <a:endParaRPr lang="en-GB" dirty="0" smtClean="0"/>
          </a:p>
          <a:p>
            <a:r>
              <a:rPr lang="en-GB" dirty="0" smtClean="0"/>
              <a:t>Questions adapted </a:t>
            </a:r>
            <a:r>
              <a:rPr lang="en-GB" dirty="0"/>
              <a:t>from </a:t>
            </a:r>
            <a:r>
              <a:rPr lang="en-GB" dirty="0" smtClean="0"/>
              <a:t>the Theoretical Domains Framework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Analysis</a:t>
            </a:r>
            <a:endParaRPr lang="en-GB" dirty="0" smtClean="0"/>
          </a:p>
          <a:p>
            <a:r>
              <a:rPr lang="en-GB" dirty="0" smtClean="0"/>
              <a:t>Directed </a:t>
            </a:r>
            <a:r>
              <a:rPr lang="en-GB" dirty="0"/>
              <a:t>content </a:t>
            </a:r>
            <a:r>
              <a:rPr lang="en-GB" dirty="0" smtClean="0"/>
              <a:t>analysis of qualitative data</a:t>
            </a:r>
            <a:endParaRPr lang="en-GB" dirty="0"/>
          </a:p>
          <a:p>
            <a:pPr marL="0" indent="0">
              <a:buNone/>
            </a:pPr>
            <a:endParaRPr lang="en-GB" b="1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374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19"/>
            <a:ext cx="8229600" cy="1143000"/>
          </a:xfrm>
        </p:spPr>
        <p:txBody>
          <a:bodyPr/>
          <a:lstStyle/>
          <a:p>
            <a:r>
              <a:rPr lang="en-GB" dirty="0" smtClean="0"/>
              <a:t>Results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89699"/>
            <a:ext cx="8466667" cy="5044967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800" b="1" dirty="0" smtClean="0">
                <a:latin typeface="+mn-lt"/>
              </a:rPr>
              <a:t>Two domains </a:t>
            </a:r>
            <a:r>
              <a:rPr lang="en-GB" sz="2800" b="1" dirty="0">
                <a:latin typeface="+mn-lt"/>
              </a:rPr>
              <a:t>i</a:t>
            </a:r>
            <a:r>
              <a:rPr lang="en-GB" sz="2800" b="1" dirty="0" smtClean="0">
                <a:latin typeface="+mn-lt"/>
              </a:rPr>
              <a:t>dentified among 80% of responses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800" b="1" dirty="0" smtClean="0">
                <a:latin typeface="+mn-lt"/>
              </a:rPr>
              <a:t>GOALS - </a:t>
            </a:r>
            <a:r>
              <a:rPr lang="en-GB" sz="2800" b="1" dirty="0"/>
              <a:t>CONFLICT WITH/PRECEDENCE OF OTHER </a:t>
            </a:r>
            <a:endParaRPr lang="en-GB" sz="2800" b="1" dirty="0" smtClean="0">
              <a:latin typeface="+mn-lt"/>
            </a:endParaRPr>
          </a:p>
          <a:p>
            <a:pPr marL="457200" lvl="1" indent="0">
              <a:buNone/>
            </a:pPr>
            <a:r>
              <a:rPr lang="en-GB" sz="2800" i="1" dirty="0" smtClean="0">
                <a:latin typeface="+mn-lt"/>
              </a:rPr>
              <a:t>“It </a:t>
            </a:r>
            <a:r>
              <a:rPr lang="en-US" sz="2800" i="1" dirty="0" smtClean="0">
                <a:latin typeface="+mn-lt"/>
              </a:rPr>
              <a:t>would </a:t>
            </a:r>
            <a:r>
              <a:rPr lang="en-US" sz="2800" i="1" dirty="0">
                <a:latin typeface="+mn-lt"/>
              </a:rPr>
              <a:t>not be </a:t>
            </a:r>
            <a:r>
              <a:rPr lang="en-US" sz="2800" i="1" dirty="0" smtClean="0">
                <a:latin typeface="+mn-lt"/>
              </a:rPr>
              <a:t>prioritized, </a:t>
            </a:r>
            <a:r>
              <a:rPr lang="en-US" sz="2800" i="1" dirty="0">
                <a:latin typeface="+mn-lt"/>
              </a:rPr>
              <a:t>as the </a:t>
            </a:r>
            <a:r>
              <a:rPr lang="en-US" sz="2800" i="1" dirty="0" smtClean="0">
                <a:latin typeface="+mn-lt"/>
              </a:rPr>
              <a:t>key </a:t>
            </a:r>
            <a:r>
              <a:rPr lang="en-US" sz="2800" i="1" dirty="0">
                <a:latin typeface="+mn-lt"/>
              </a:rPr>
              <a:t>performance indicators are what the commissioners are measuring our performance on and paying us to </a:t>
            </a:r>
            <a:r>
              <a:rPr lang="en-US" sz="2800" i="1" dirty="0" smtClean="0">
                <a:latin typeface="+mn-lt"/>
              </a:rPr>
              <a:t>deliver”</a:t>
            </a:r>
          </a:p>
          <a:p>
            <a:pPr marL="457200" lvl="1" indent="0">
              <a:buNone/>
            </a:pPr>
            <a:endParaRPr lang="en-GB" sz="2800" i="1" dirty="0" smtClean="0">
              <a:latin typeface="+mn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latin typeface="+mn-lt"/>
              </a:rPr>
              <a:t>BELIEFS ABOUT CONSEQUENCES – negative &amp; positive</a:t>
            </a:r>
          </a:p>
          <a:p>
            <a:pPr marL="457200" lvl="1" indent="0">
              <a:buNone/>
            </a:pPr>
            <a:r>
              <a:rPr lang="en-GB" sz="2800" i="1" dirty="0" smtClean="0">
                <a:latin typeface="+mn-lt"/>
              </a:rPr>
              <a:t>“Research </a:t>
            </a:r>
            <a:r>
              <a:rPr lang="en-GB" sz="2800" i="1" dirty="0">
                <a:latin typeface="+mn-lt"/>
              </a:rPr>
              <a:t>is vital for us to be able to practice in an evidence-based </a:t>
            </a:r>
            <a:r>
              <a:rPr lang="en-GB" sz="2800" i="1" dirty="0" smtClean="0">
                <a:latin typeface="+mn-lt"/>
              </a:rPr>
              <a:t>way” </a:t>
            </a:r>
          </a:p>
          <a:p>
            <a:pPr marL="457200" lvl="1" indent="0">
              <a:buNone/>
            </a:pPr>
            <a:endParaRPr lang="en-GB" sz="2800" i="1" dirty="0" smtClean="0">
              <a:latin typeface="+mn-lt"/>
            </a:endParaRPr>
          </a:p>
          <a:p>
            <a:pPr marL="457200" lvl="1" indent="0">
              <a:buNone/>
            </a:pPr>
            <a:r>
              <a:rPr lang="en-GB" sz="2800" i="1" dirty="0" smtClean="0">
                <a:latin typeface="+mn-lt"/>
              </a:rPr>
              <a:t>“I </a:t>
            </a:r>
            <a:r>
              <a:rPr lang="en-GB" sz="2800" i="1" dirty="0">
                <a:latin typeface="+mn-lt"/>
              </a:rPr>
              <a:t>think for these clients if I were to discuss research participation it may be intimidating for them and further marginalise </a:t>
            </a:r>
            <a:r>
              <a:rPr lang="en-GB" sz="2800" i="1" dirty="0" smtClean="0">
                <a:latin typeface="+mn-lt"/>
              </a:rPr>
              <a:t>them”</a:t>
            </a:r>
          </a:p>
        </p:txBody>
      </p:sp>
    </p:spTree>
    <p:extLst>
      <p:ext uri="{BB962C8B-B14F-4D97-AF65-F5344CB8AC3E}">
        <p14:creationId xmlns:p14="http://schemas.microsoft.com/office/powerpoint/2010/main" val="92251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5619"/>
            <a:ext cx="8229600" cy="1143000"/>
          </a:xfrm>
        </p:spPr>
        <p:txBody>
          <a:bodyPr/>
          <a:lstStyle/>
          <a:p>
            <a:r>
              <a:rPr lang="en-GB" dirty="0"/>
              <a:t>Results</a:t>
            </a:r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3201"/>
            <a:ext cx="8229600" cy="46529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>
                <a:latin typeface="+mn-lt"/>
              </a:rPr>
              <a:t>Three other theoretical </a:t>
            </a:r>
            <a:r>
              <a:rPr lang="en-GB" sz="2800" dirty="0" smtClean="0">
                <a:latin typeface="+mn-lt"/>
              </a:rPr>
              <a:t>domains also </a:t>
            </a:r>
            <a:r>
              <a:rPr lang="en-GB" sz="2800" dirty="0">
                <a:latin typeface="+mn-lt"/>
              </a:rPr>
              <a:t>identified as influencing recruitment </a:t>
            </a:r>
            <a:r>
              <a:rPr lang="en-GB" sz="2800" dirty="0" smtClean="0">
                <a:latin typeface="+mn-lt"/>
              </a:rPr>
              <a:t>behaviour for over 75% participants. </a:t>
            </a:r>
            <a:endParaRPr lang="en-GB" sz="2800" dirty="0">
              <a:latin typeface="+mn-lt"/>
            </a:endParaRPr>
          </a:p>
          <a:p>
            <a:endParaRPr lang="en-GB" sz="2800" dirty="0" smtClean="0">
              <a:latin typeface="+mn-lt"/>
            </a:endParaRPr>
          </a:p>
          <a:p>
            <a:r>
              <a:rPr lang="en-GB" sz="2800" dirty="0" smtClean="0">
                <a:latin typeface="+mn-lt"/>
              </a:rPr>
              <a:t> </a:t>
            </a:r>
            <a:r>
              <a:rPr lang="en-GB" sz="2800" b="1" dirty="0">
                <a:latin typeface="+mn-lt"/>
              </a:rPr>
              <a:t>Social/professional role and identity </a:t>
            </a:r>
            <a:r>
              <a:rPr lang="en-GB" sz="2800" dirty="0" smtClean="0">
                <a:latin typeface="+mn-lt"/>
              </a:rPr>
              <a:t/>
            </a:r>
            <a:br>
              <a:rPr lang="en-GB" sz="2800" dirty="0" smtClean="0">
                <a:latin typeface="+mn-lt"/>
              </a:rPr>
            </a:br>
            <a:r>
              <a:rPr lang="en-GB" sz="2800" dirty="0" smtClean="0">
                <a:latin typeface="+mn-lt"/>
              </a:rPr>
              <a:t>(</a:t>
            </a:r>
            <a:r>
              <a:rPr lang="en-GB" sz="2800" dirty="0">
                <a:latin typeface="+mn-lt"/>
              </a:rPr>
              <a:t>particularly beliefs about the caring role</a:t>
            </a:r>
            <a:r>
              <a:rPr lang="en-GB" sz="2800" dirty="0" smtClean="0">
                <a:latin typeface="+mn-lt"/>
              </a:rPr>
              <a:t>)</a:t>
            </a:r>
          </a:p>
          <a:p>
            <a:r>
              <a:rPr lang="en-GB" sz="2800" b="1" dirty="0" smtClean="0">
                <a:latin typeface="+mn-lt"/>
              </a:rPr>
              <a:t>Intention </a:t>
            </a:r>
            <a:r>
              <a:rPr lang="en-GB" sz="2800" dirty="0" smtClean="0">
                <a:latin typeface="+mn-lt"/>
              </a:rPr>
              <a:t/>
            </a:r>
            <a:br>
              <a:rPr lang="en-GB" sz="2800" dirty="0" smtClean="0">
                <a:latin typeface="+mn-lt"/>
              </a:rPr>
            </a:br>
            <a:r>
              <a:rPr lang="en-GB" sz="2800" dirty="0" smtClean="0">
                <a:latin typeface="+mn-lt"/>
              </a:rPr>
              <a:t>(</a:t>
            </a:r>
            <a:r>
              <a:rPr lang="en-GB" sz="2800" dirty="0">
                <a:latin typeface="+mn-lt"/>
              </a:rPr>
              <a:t>to inform patients about research) </a:t>
            </a:r>
            <a:endParaRPr lang="en-GB" sz="2800" dirty="0" smtClean="0">
              <a:latin typeface="+mn-lt"/>
            </a:endParaRPr>
          </a:p>
          <a:p>
            <a:r>
              <a:rPr lang="en-GB" sz="2800" b="1" dirty="0" smtClean="0">
                <a:latin typeface="+mn-lt"/>
              </a:rPr>
              <a:t>Knowledge </a:t>
            </a:r>
            <a:r>
              <a:rPr lang="en-GB" sz="2800" dirty="0" smtClean="0">
                <a:latin typeface="+mn-lt"/>
              </a:rPr>
              <a:t/>
            </a:r>
            <a:br>
              <a:rPr lang="en-GB" sz="2800" dirty="0" smtClean="0">
                <a:latin typeface="+mn-lt"/>
              </a:rPr>
            </a:br>
            <a:r>
              <a:rPr lang="en-GB" sz="2800" dirty="0" smtClean="0">
                <a:latin typeface="+mn-lt"/>
              </a:rPr>
              <a:t>(</a:t>
            </a:r>
            <a:r>
              <a:rPr lang="en-GB" sz="2800" dirty="0">
                <a:latin typeface="+mn-lt"/>
              </a:rPr>
              <a:t>about the background and purpose of the study</a:t>
            </a:r>
            <a:r>
              <a:rPr lang="en-GB" sz="2800" dirty="0" smtClean="0">
                <a:latin typeface="+mn-lt"/>
              </a:rPr>
              <a:t>)</a:t>
            </a:r>
            <a:endParaRPr lang="en-GB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8088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3926"/>
            <a:ext cx="8229600" cy="1143000"/>
          </a:xfrm>
        </p:spPr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0700"/>
            <a:ext cx="8229600" cy="456914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3400" dirty="0" smtClean="0"/>
              <a:t>Plan </a:t>
            </a:r>
            <a:r>
              <a:rPr lang="en-GB" sz="3400" dirty="0" smtClean="0"/>
              <a:t>how recruitment activity can be accommodated amid competing priorities</a:t>
            </a:r>
            <a:endParaRPr lang="en-GB" sz="3400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3400" dirty="0" smtClean="0"/>
              <a:t>Directly address beliefs </a:t>
            </a:r>
            <a:r>
              <a:rPr lang="en-GB" sz="3400" dirty="0"/>
              <a:t>about negative consequences of </a:t>
            </a:r>
            <a:r>
              <a:rPr lang="en-GB" sz="3400" dirty="0" smtClean="0"/>
              <a:t>research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3400" dirty="0" smtClean="0"/>
              <a:t>Align research recruitment activity with a valued </a:t>
            </a:r>
            <a:r>
              <a:rPr lang="en-GB" sz="3400" dirty="0"/>
              <a:t>caring </a:t>
            </a:r>
            <a:r>
              <a:rPr lang="en-GB" sz="3400" dirty="0" smtClean="0"/>
              <a:t>identity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3400" dirty="0" smtClean="0"/>
              <a:t>Support professionals to gain a secure understanding of research aims and processes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2997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006"/>
            <a:ext cx="8229600" cy="1143000"/>
          </a:xfrm>
        </p:spPr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" y="868680"/>
            <a:ext cx="8930640" cy="5867400"/>
          </a:xfrm>
        </p:spPr>
        <p:txBody>
          <a:bodyPr>
            <a:noAutofit/>
          </a:bodyPr>
          <a:lstStyle/>
          <a:p>
            <a:pPr marL="0" indent="-360000">
              <a:buFont typeface="+mj-lt"/>
              <a:buAutoNum type="arabicPeriod"/>
            </a:pPr>
            <a:endParaRPr lang="en-US" sz="1200" dirty="0" smtClean="0">
              <a:latin typeface="+mn-lt"/>
            </a:endParaRPr>
          </a:p>
          <a:p>
            <a:pPr marL="228600" indent="-228600">
              <a:buAutoNum type="arabicPeriod"/>
            </a:pPr>
            <a:r>
              <a:rPr lang="en-GB" sz="1200" dirty="0" smtClean="0">
                <a:latin typeface="+mn-lt"/>
              </a:rPr>
              <a:t>Gul </a:t>
            </a:r>
            <a:r>
              <a:rPr lang="en-GB" sz="1200" dirty="0">
                <a:latin typeface="+mn-lt"/>
              </a:rPr>
              <a:t>RB</a:t>
            </a:r>
            <a:r>
              <a:rPr lang="en-GB" sz="1200" dirty="0">
                <a:latin typeface="+mn-lt"/>
              </a:rPr>
              <a:t>, Ali PA. Clinical trials: the challenge of recruitment and retention of participants. </a:t>
            </a:r>
            <a:r>
              <a:rPr lang="en-GB" sz="1200" i="1" dirty="0">
                <a:latin typeface="+mn-lt"/>
              </a:rPr>
              <a:t>J </a:t>
            </a:r>
            <a:r>
              <a:rPr lang="en-GB" sz="1200" i="1" dirty="0">
                <a:latin typeface="+mn-lt"/>
              </a:rPr>
              <a:t>Clin</a:t>
            </a:r>
            <a:r>
              <a:rPr lang="en-GB" sz="1200" i="1" dirty="0">
                <a:latin typeface="+mn-lt"/>
              </a:rPr>
              <a:t> </a:t>
            </a:r>
            <a:r>
              <a:rPr lang="en-GB" sz="1200" i="1" dirty="0">
                <a:latin typeface="+mn-lt"/>
              </a:rPr>
              <a:t>Nurs</a:t>
            </a:r>
            <a:r>
              <a:rPr lang="en-GB" sz="1200" dirty="0">
                <a:latin typeface="+mn-lt"/>
              </a:rPr>
              <a:t>. 2010;19(1-2):227-233. doi:10.1111/j.1365-2702.2009.03041.x</a:t>
            </a:r>
            <a:r>
              <a:rPr lang="en-GB" sz="1200" dirty="0" smtClean="0">
                <a:latin typeface="+mn-lt"/>
              </a:rPr>
              <a:t>.</a:t>
            </a:r>
          </a:p>
          <a:p>
            <a:pPr marL="228600" indent="-228600">
              <a:buFont typeface="Arial"/>
              <a:buAutoNum type="arabicPeriod"/>
            </a:pPr>
            <a:r>
              <a:rPr lang="en-GB" sz="1200" dirty="0" smtClean="0">
                <a:latin typeface="+mn-lt"/>
              </a:rPr>
              <a:t>Kasenda</a:t>
            </a:r>
            <a:r>
              <a:rPr lang="en-GB" sz="1200" dirty="0" smtClean="0">
                <a:latin typeface="+mn-lt"/>
              </a:rPr>
              <a:t> </a:t>
            </a:r>
            <a:r>
              <a:rPr lang="en-GB" sz="1200" dirty="0">
                <a:latin typeface="+mn-lt"/>
              </a:rPr>
              <a:t>B, von Elm E, You J, et al. Prevalence, characteristics, and publication of discontinued randomized trials. </a:t>
            </a:r>
            <a:r>
              <a:rPr lang="en-GB" sz="1200" i="1" dirty="0">
                <a:latin typeface="+mn-lt"/>
              </a:rPr>
              <a:t>JAMA</a:t>
            </a:r>
            <a:r>
              <a:rPr lang="en-GB" sz="1200" dirty="0">
                <a:latin typeface="+mn-lt"/>
              </a:rPr>
              <a:t>. 2014;311(10):1045-1051. doi:10.1001/jama.2014.1361.</a:t>
            </a:r>
          </a:p>
          <a:p>
            <a:pPr marL="228600" indent="-228600">
              <a:buFont typeface="Arial"/>
              <a:buAutoNum type="arabicPeriod"/>
            </a:pPr>
            <a:r>
              <a:rPr lang="en-US" sz="1200" dirty="0">
                <a:latin typeface="+mn-lt"/>
              </a:rPr>
              <a:t>Bonevski</a:t>
            </a:r>
            <a:r>
              <a:rPr lang="en-US" sz="1200" dirty="0">
                <a:latin typeface="+mn-lt"/>
              </a:rPr>
              <a:t> B, </a:t>
            </a:r>
            <a:r>
              <a:rPr lang="en-US" sz="1200" dirty="0">
                <a:latin typeface="+mn-lt"/>
              </a:rPr>
              <a:t>Randell</a:t>
            </a:r>
            <a:r>
              <a:rPr lang="en-US" sz="1200" dirty="0">
                <a:latin typeface="+mn-lt"/>
              </a:rPr>
              <a:t> M, Paul C, et al. Reaching the hard-to-reach: a systematic review of strategies for improving health and medical research with socially disadvantaged groups. </a:t>
            </a:r>
            <a:r>
              <a:rPr lang="en-US" sz="1200" i="1" dirty="0">
                <a:latin typeface="+mn-lt"/>
              </a:rPr>
              <a:t>BMC Medical Research Methodology</a:t>
            </a:r>
            <a:r>
              <a:rPr lang="en-US" sz="1200" dirty="0">
                <a:latin typeface="+mn-lt"/>
              </a:rPr>
              <a:t> 2014;14(1):1-29. </a:t>
            </a:r>
            <a:r>
              <a:rPr lang="en-US" sz="1200" dirty="0">
                <a:latin typeface="+mn-lt"/>
              </a:rPr>
              <a:t>doi</a:t>
            </a:r>
            <a:r>
              <a:rPr lang="en-US" sz="1200" dirty="0">
                <a:latin typeface="+mn-lt"/>
              </a:rPr>
              <a:t>: </a:t>
            </a:r>
            <a:r>
              <a:rPr lang="en-US" sz="1200" dirty="0" smtClean="0">
                <a:latin typeface="+mn-lt"/>
              </a:rPr>
              <a:t>10.1186/1471-2288-14-42</a:t>
            </a:r>
          </a:p>
          <a:p>
            <a:pPr marL="228600" indent="-228600">
              <a:buFont typeface="Arial"/>
              <a:buAutoNum type="arabicPeriod"/>
            </a:pPr>
            <a:r>
              <a:rPr lang="en-GB" sz="1200" dirty="0">
                <a:latin typeface="+mn-lt"/>
              </a:rPr>
              <a:t>Watson </a:t>
            </a:r>
            <a:r>
              <a:rPr lang="en-GB" sz="1200" dirty="0">
                <a:latin typeface="+mn-lt"/>
              </a:rPr>
              <a:t>JM</a:t>
            </a:r>
            <a:r>
              <a:rPr lang="en-GB" sz="1200" dirty="0">
                <a:latin typeface="+mn-lt"/>
              </a:rPr>
              <a:t>, </a:t>
            </a:r>
            <a:r>
              <a:rPr lang="en-GB" sz="1200" dirty="0">
                <a:latin typeface="+mn-lt"/>
              </a:rPr>
              <a:t>Torgerson</a:t>
            </a:r>
            <a:r>
              <a:rPr lang="en-GB" sz="1200" dirty="0">
                <a:latin typeface="+mn-lt"/>
              </a:rPr>
              <a:t> DJ</a:t>
            </a:r>
            <a:r>
              <a:rPr lang="en-GB" sz="1200" i="1" dirty="0">
                <a:latin typeface="+mn-lt"/>
              </a:rPr>
              <a:t>: Increasing recruitment to randomised trials : a review of randomised controlled trials. </a:t>
            </a:r>
            <a:r>
              <a:rPr lang="en-GB" sz="1200" dirty="0">
                <a:latin typeface="+mn-lt"/>
              </a:rPr>
              <a:t>2006, 9:1-9</a:t>
            </a:r>
            <a:r>
              <a:rPr lang="en-GB" sz="1200" dirty="0" smtClean="0">
                <a:latin typeface="+mn-lt"/>
              </a:rPr>
              <a:t>.</a:t>
            </a:r>
          </a:p>
          <a:p>
            <a:pPr marL="228600" indent="-228600">
              <a:buFont typeface="Arial"/>
              <a:buAutoNum type="arabicPeriod"/>
            </a:pPr>
            <a:r>
              <a:rPr lang="en-US" sz="1200" dirty="0" smtClean="0">
                <a:latin typeface="+mn-lt"/>
              </a:rPr>
              <a:t>Preston NJ, Farquhar MC, Walshe CE, et al: </a:t>
            </a:r>
            <a:r>
              <a:rPr lang="en-US" sz="1200" i="1" dirty="0" smtClean="0">
                <a:latin typeface="+mn-lt"/>
              </a:rPr>
              <a:t>Strategies designed to help healthcare professionals to recruit participants to research studies</a:t>
            </a:r>
            <a:r>
              <a:rPr lang="en-US" sz="1200" dirty="0" smtClean="0">
                <a:latin typeface="+mn-lt"/>
              </a:rPr>
              <a:t>. 2016. </a:t>
            </a:r>
            <a:r>
              <a:rPr lang="en-GB" sz="1200" dirty="0">
                <a:latin typeface="+mn-lt"/>
              </a:rPr>
              <a:t>Cochrane Database of Systematic </a:t>
            </a:r>
            <a:r>
              <a:rPr lang="en-GB" sz="1200" dirty="0" smtClean="0">
                <a:latin typeface="+mn-lt"/>
              </a:rPr>
              <a:t>Reviews 2016 (2)</a:t>
            </a:r>
            <a:r>
              <a:rPr lang="en-GB" sz="1200" dirty="0">
                <a:latin typeface="+mn-lt"/>
              </a:rPr>
              <a:t> doi:10.1002/14651858.MR000036.pub2.</a:t>
            </a:r>
            <a:r>
              <a:rPr lang="en-GB" sz="1200" dirty="0" smtClean="0">
                <a:latin typeface="+mn-lt"/>
              </a:rPr>
              <a:t> </a:t>
            </a:r>
          </a:p>
          <a:p>
            <a:pPr marL="228600" indent="-228600">
              <a:buFont typeface="Arial"/>
              <a:buAutoNum type="arabicPeriod"/>
            </a:pPr>
            <a:r>
              <a:rPr lang="en-GB" sz="1200" dirty="0" smtClean="0">
                <a:latin typeface="+mn-lt"/>
              </a:rPr>
              <a:t>Michie</a:t>
            </a:r>
            <a:r>
              <a:rPr lang="en-GB" sz="1200" dirty="0" smtClean="0">
                <a:latin typeface="+mn-lt"/>
              </a:rPr>
              <a:t> </a:t>
            </a:r>
            <a:r>
              <a:rPr lang="en-GB" sz="1200" dirty="0">
                <a:latin typeface="+mn-lt"/>
              </a:rPr>
              <a:t>S, Johnston M, Abraham </a:t>
            </a:r>
            <a:r>
              <a:rPr lang="en-GB" sz="1200" dirty="0" smtClean="0">
                <a:latin typeface="+mn-lt"/>
              </a:rPr>
              <a:t>C et al. Making psychological theory useful for implementing evidence based practice: a consensus approach. </a:t>
            </a:r>
            <a:r>
              <a:rPr lang="en-GB" sz="1200" i="1" dirty="0" smtClean="0">
                <a:latin typeface="+mn-lt"/>
              </a:rPr>
              <a:t>Qual</a:t>
            </a:r>
            <a:r>
              <a:rPr lang="en-GB" sz="1200" i="1" dirty="0" smtClean="0">
                <a:latin typeface="+mn-lt"/>
              </a:rPr>
              <a:t> </a:t>
            </a:r>
            <a:r>
              <a:rPr lang="en-GB" sz="1200" i="1" dirty="0">
                <a:latin typeface="+mn-lt"/>
              </a:rPr>
              <a:t>Saf</a:t>
            </a:r>
            <a:r>
              <a:rPr lang="en-GB" sz="1200" i="1" dirty="0">
                <a:latin typeface="+mn-lt"/>
              </a:rPr>
              <a:t> Health Care</a:t>
            </a:r>
            <a:r>
              <a:rPr lang="en-GB" sz="1200" dirty="0">
                <a:latin typeface="+mn-lt"/>
              </a:rPr>
              <a:t>. 2005;14(1):26-33. doi:10.1136/qshc.2004.011155.</a:t>
            </a:r>
          </a:p>
          <a:p>
            <a:pPr marL="228600" indent="-228600">
              <a:buFont typeface="Arial"/>
              <a:buAutoNum type="arabicPeriod"/>
            </a:pPr>
            <a:endParaRPr lang="en-GB" sz="12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457200" y="3614807"/>
            <a:ext cx="46509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>
                <a:solidFill>
                  <a:schemeClr val="accent1">
                    <a:lumMod val="50000"/>
                  </a:schemeClr>
                </a:solidFill>
                <a:latin typeface="Stag Medium" panose="02000603060000020004" pitchFamily="50" charset="0"/>
              </a:rPr>
              <a:t>The</a:t>
            </a:r>
            <a:r>
              <a:rPr lang="en-GB" sz="4000" i="1" dirty="0">
                <a:solidFill>
                  <a:schemeClr val="accent1">
                    <a:lumMod val="50000"/>
                  </a:schemeClr>
                </a:solidFill>
                <a:latin typeface="Stag Medium" panose="02000603060000020004" pitchFamily="50" charset="0"/>
              </a:rPr>
              <a:t> </a:t>
            </a:r>
            <a:r>
              <a:rPr lang="en-GB" sz="4000" dirty="0">
                <a:solidFill>
                  <a:schemeClr val="accent1">
                    <a:lumMod val="50000"/>
                  </a:schemeClr>
                </a:solidFill>
                <a:latin typeface="Stag Medium" panose="02000603060000020004" pitchFamily="50" charset="0"/>
              </a:rPr>
              <a:t>I-Recruit</a:t>
            </a:r>
            <a:r>
              <a:rPr lang="en-GB" sz="4000" i="1" dirty="0">
                <a:solidFill>
                  <a:schemeClr val="accent1">
                    <a:lumMod val="50000"/>
                  </a:schemeClr>
                </a:solidFill>
                <a:latin typeface="Stag Medium" panose="02000603060000020004" pitchFamily="50" charset="0"/>
              </a:rPr>
              <a:t>  </a:t>
            </a:r>
            <a:r>
              <a:rPr lang="en-GB" sz="4000" dirty="0">
                <a:solidFill>
                  <a:schemeClr val="accent1">
                    <a:lumMod val="50000"/>
                  </a:schemeClr>
                </a:solidFill>
                <a:latin typeface="Stag Medium" panose="02000603060000020004" pitchFamily="50" charset="0"/>
              </a:rPr>
              <a:t>Team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3467" y="4521200"/>
            <a:ext cx="7128933" cy="1962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15000"/>
              </a:lnSpc>
              <a:defRPr/>
            </a:pPr>
            <a:r>
              <a:rPr lang="en-GB" altLang="en-US" dirty="0">
                <a:ea typeface="MS Gothic" panose="020B0609070205080204" pitchFamily="49" charset="-128"/>
                <a:cs typeface="Arial" panose="020B0604020202020204" pitchFamily="34" charset="0"/>
              </a:rPr>
              <a:t>Dr Jennie Rose – Anglia Ruskin University</a:t>
            </a:r>
            <a:endParaRPr lang="en-GB" altLang="en-US" sz="3200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GB" dirty="0">
                <a:solidFill>
                  <a:sysClr val="windowText" lastClr="000000"/>
                </a:solidFill>
                <a:uFill>
                  <a:solidFill>
                    <a:srgbClr val="000000"/>
                  </a:solidFill>
                </a:uFill>
              </a:rPr>
              <a:t>Professor Sarah Redsell </a:t>
            </a:r>
            <a:r>
              <a:rPr lang="en-GB" altLang="en-US" dirty="0">
                <a:ea typeface="MS Gothic" panose="020B0609070205080204" pitchFamily="49" charset="-128"/>
                <a:cs typeface="Arial" panose="020B0604020202020204" pitchFamily="34" charset="0"/>
              </a:rPr>
              <a:t>Anglia Ruskin University</a:t>
            </a:r>
            <a:endParaRPr lang="en-GB" dirty="0">
              <a:solidFill>
                <a:sysClr val="windowText" lastClr="000000"/>
              </a:solidFill>
              <a:uFill>
                <a:solidFill>
                  <a:srgbClr val="000000"/>
                </a:solidFill>
              </a:uFill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GB" dirty="0">
                <a:solidFill>
                  <a:sysClr val="windowText" lastClr="000000"/>
                </a:solidFill>
                <a:uFill>
                  <a:solidFill>
                    <a:srgbClr val="000000"/>
                  </a:solidFill>
                </a:uFill>
              </a:rPr>
              <a:t>Dr Jane Akister, </a:t>
            </a:r>
            <a:r>
              <a:rPr lang="en-GB" altLang="en-US" dirty="0">
                <a:ea typeface="MS Gothic" panose="020B0609070205080204" pitchFamily="49" charset="-128"/>
                <a:cs typeface="Arial" panose="020B0604020202020204" pitchFamily="34" charset="0"/>
              </a:rPr>
              <a:t>Anglia Ruskin University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GB" dirty="0">
                <a:solidFill>
                  <a:sysClr val="windowText" lastClr="000000"/>
                </a:solidFill>
                <a:uFill>
                  <a:solidFill>
                    <a:srgbClr val="000000"/>
                  </a:solidFill>
                </a:uFill>
              </a:rPr>
              <a:t>Dr Fiona Maxton, NIHR </a:t>
            </a:r>
            <a:r>
              <a:rPr lang="en-GB" dirty="0">
                <a:solidFill>
                  <a:sysClr val="windowText" lastClr="000000"/>
                </a:solidFill>
                <a:uFill>
                  <a:solidFill>
                    <a:srgbClr val="000000"/>
                  </a:solidFill>
                </a:uFill>
              </a:rPr>
              <a:t>CRN</a:t>
            </a:r>
            <a:r>
              <a:rPr lang="en-GB" dirty="0">
                <a:solidFill>
                  <a:sysClr val="windowText" lastClr="000000"/>
                </a:solidFill>
                <a:uFill>
                  <a:solidFill>
                    <a:srgbClr val="000000"/>
                  </a:solidFill>
                </a:uFill>
              </a:rPr>
              <a:t> Eastern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GB" dirty="0">
                <a:solidFill>
                  <a:sysClr val="windowText" lastClr="000000"/>
                </a:solidFill>
                <a:uFill>
                  <a:solidFill>
                    <a:srgbClr val="000000"/>
                  </a:solidFill>
                </a:uFill>
              </a:rPr>
              <a:t>Kieran Lynn, </a:t>
            </a:r>
            <a:r>
              <a:rPr lang="en-GB" altLang="en-US" dirty="0">
                <a:ea typeface="MS Gothic" panose="020B0609070205080204" pitchFamily="49" charset="-128"/>
                <a:cs typeface="Arial" panose="020B0604020202020204" pitchFamily="34" charset="0"/>
              </a:rPr>
              <a:t>Anglia Ruskin University</a:t>
            </a:r>
            <a:endParaRPr lang="en-GB" dirty="0">
              <a:solidFill>
                <a:sysClr val="windowText" lastClr="000000"/>
              </a:solidFill>
              <a:uFill>
                <a:solidFill>
                  <a:srgbClr val="000000"/>
                </a:solidFill>
              </a:u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630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tag_Sourcesans_accessible" id="{146EB8F1-4D31-3B4D-94F9-5667C4D8A19E}" vid="{E7EE4C16-91E2-D945-981E-78AC9ABAFA11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tag_Sourcesans_accessible" id="{146EB8F1-4D31-3B4D-94F9-5667C4D8A19E}" vid="{F61BF237-D37F-B04A-9552-48B8BC9673A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Accessible_Stag_Template</Template>
  <TotalTime>11247</TotalTime>
  <Words>519</Words>
  <Application>Microsoft Office PowerPoint</Application>
  <PresentationFormat>On-screen Show (4:3)</PresentationFormat>
  <Paragraphs>68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MS Gothic</vt:lpstr>
      <vt:lpstr>Arial</vt:lpstr>
      <vt:lpstr>Calibri</vt:lpstr>
      <vt:lpstr>Source Sans Pro</vt:lpstr>
      <vt:lpstr>Stag Medium</vt:lpstr>
      <vt:lpstr>Times New Roman</vt:lpstr>
      <vt:lpstr>Wingdings</vt:lpstr>
      <vt:lpstr>Office Theme</vt:lpstr>
      <vt:lpstr>2_Office Theme</vt:lpstr>
      <vt:lpstr>Understanding study recruitment behaviour of Health Visitors and Community Midwives:  </vt:lpstr>
      <vt:lpstr>Poor study recruitment</vt:lpstr>
      <vt:lpstr>A   theoretically grounded systematic approach </vt:lpstr>
      <vt:lpstr>Methods</vt:lpstr>
      <vt:lpstr>Results </vt:lpstr>
      <vt:lpstr>Results</vt:lpstr>
      <vt:lpstr>Next steps</vt:lpstr>
      <vt:lpstr>References</vt:lpstr>
    </vt:vector>
  </TitlesOfParts>
  <Company>Anglia Ruskin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Rose, Jennie</dc:creator>
  <cp:lastModifiedBy>Rose, Jennie</cp:lastModifiedBy>
  <cp:revision>156</cp:revision>
  <cp:lastPrinted>2017-09-14T20:29:34Z</cp:lastPrinted>
  <dcterms:created xsi:type="dcterms:W3CDTF">2017-09-04T08:31:48Z</dcterms:created>
  <dcterms:modified xsi:type="dcterms:W3CDTF">2017-12-01T14:00:08Z</dcterms:modified>
</cp:coreProperties>
</file>