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1"/>
  </p:notesMasterIdLst>
  <p:handoutMasterIdLst>
    <p:handoutMasterId r:id="rId12"/>
  </p:handoutMasterIdLst>
  <p:sldIdLst>
    <p:sldId id="282" r:id="rId2"/>
    <p:sldId id="258" r:id="rId3"/>
    <p:sldId id="259" r:id="rId4"/>
    <p:sldId id="261" r:id="rId5"/>
    <p:sldId id="279" r:id="rId6"/>
    <p:sldId id="277" r:id="rId7"/>
    <p:sldId id="262" r:id="rId8"/>
    <p:sldId id="278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2">
          <p15:clr>
            <a:srgbClr val="A4A3A4"/>
          </p15:clr>
        </p15:guide>
        <p15:guide id="2" orient="horz" pos="2504">
          <p15:clr>
            <a:srgbClr val="A4A3A4"/>
          </p15:clr>
        </p15:guide>
        <p15:guide id="3" pos="326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6E6"/>
    <a:srgbClr val="A6BBC8"/>
    <a:srgbClr val="00BFB3"/>
    <a:srgbClr val="CE0037"/>
    <a:srgbClr val="00A9E0"/>
    <a:srgbClr val="F1B434"/>
    <a:srgbClr val="9FAEE5"/>
    <a:srgbClr val="B5BD00"/>
    <a:srgbClr val="702F8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8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104" y="72"/>
      </p:cViewPr>
      <p:guideLst>
        <p:guide orient="horz" pos="4072"/>
        <p:guide orient="horz" pos="2504"/>
        <p:guide pos="32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ource Sans Pr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40536-42AE-0940-B1D8-28D002B9A2FA}" type="datetimeFigureOut">
              <a:rPr lang="en-US" smtClean="0">
                <a:latin typeface="Source Sans Pro"/>
              </a:rPr>
              <a:t>4/27/2016</a:t>
            </a:fld>
            <a:endParaRPr lang="en-US" dirty="0">
              <a:latin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ource Sans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4C26B-855F-CF4A-A252-EF83F4FD0F28}" type="slidenum">
              <a:rPr lang="en-US" smtClean="0">
                <a:latin typeface="Source Sans Pro"/>
              </a:rPr>
              <a:t>‹#›</a:t>
            </a:fld>
            <a:endParaRPr lang="en-US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03236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6EB9-C4A5-43FF-9020-5FE0E09818E6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26960-B560-4D88-9015-E9E9D7CE4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5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6960-B560-4D88-9015-E9E9D7CE4E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6960-B560-4D88-9015-E9E9D7CE4E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3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6960-B560-4D88-9015-E9E9D7CE4E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9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6960-B560-4D88-9015-E9E9D7CE4E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4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Review section</a:t>
            </a:r>
            <a:r>
              <a:rPr lang="en-GB" baseline="0" dirty="0" smtClean="0"/>
              <a:t> 4 in LTA grant to flesh out – FOR EACH SECTION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6960-B560-4D88-9015-E9E9D7CE4E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1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77724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72840"/>
            <a:ext cx="6400800" cy="6350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DCE-078B-9B45-8AF1-08EF51FD2ECA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5AD-ED86-F747-91EE-6D9099079B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1825"/>
            <a:ext cx="140081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03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DCE-078B-9B45-8AF1-08EF51FD2ECA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5AD-ED86-F747-91EE-6D909907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DCE-078B-9B45-8AF1-08EF51FD2ECA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5AD-ED86-F747-91EE-6D909907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DCE-078B-9B45-8AF1-08EF51FD2ECA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5AD-ED86-F747-91EE-6D909907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6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Fostering Student-Staff Collaboration (Slow Tourism)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08900"/>
            <a:ext cx="8229600" cy="351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>
            <a:fld id="{938B1DCE-078B-9B45-8AF1-08EF51FD2ECA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>
            <a:fld id="{CC2035AD-ED86-F747-91EE-6D9099079B3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9602301" y="373598"/>
            <a:ext cx="2176315" cy="962352"/>
            <a:chOff x="7550001" y="1111278"/>
            <a:chExt cx="962352" cy="962352"/>
          </a:xfrm>
        </p:grpSpPr>
        <p:sp>
          <p:nvSpPr>
            <p:cNvPr id="50" name="Rectangle 49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solidFill>
              <a:srgbClr val="702F8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7604840" y="1315455"/>
              <a:ext cx="7834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112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47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138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56" name="Group 55"/>
          <p:cNvGrpSpPr/>
          <p:nvPr userDrawn="1"/>
        </p:nvGrpSpPr>
        <p:grpSpPr>
          <a:xfrm>
            <a:off x="9602302" y="3256124"/>
            <a:ext cx="962352" cy="962352"/>
            <a:chOff x="7550001" y="1111278"/>
            <a:chExt cx="962352" cy="962352"/>
          </a:xfrm>
          <a:solidFill>
            <a:srgbClr val="0099FF"/>
          </a:solidFill>
        </p:grpSpPr>
        <p:sp>
          <p:nvSpPr>
            <p:cNvPr id="57" name="Rectangle 56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solidFill>
              <a:srgbClr val="F1B4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solidFill>
              <a:srgbClr val="F1B434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241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180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52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9602302" y="4578225"/>
            <a:ext cx="962352" cy="962352"/>
            <a:chOff x="7550001" y="1111278"/>
            <a:chExt cx="962352" cy="962352"/>
          </a:xfrm>
          <a:solidFill>
            <a:srgbClr val="CE0037"/>
          </a:solidFill>
        </p:grpSpPr>
        <p:sp>
          <p:nvSpPr>
            <p:cNvPr id="60" name="Rectangle 59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206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55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0816265" y="3256124"/>
            <a:ext cx="962352" cy="962352"/>
            <a:chOff x="7550001" y="1111278"/>
            <a:chExt cx="962352" cy="962352"/>
          </a:xfrm>
          <a:solidFill>
            <a:srgbClr val="00A9E0"/>
          </a:solidFill>
        </p:grpSpPr>
        <p:sp>
          <p:nvSpPr>
            <p:cNvPr id="63" name="Rectangle 62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169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224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>
            <a:off x="10816265" y="4578225"/>
            <a:ext cx="962352" cy="962352"/>
            <a:chOff x="7550001" y="1111278"/>
            <a:chExt cx="962352" cy="962352"/>
          </a:xfrm>
          <a:solidFill>
            <a:srgbClr val="00BFB3"/>
          </a:solidFill>
        </p:grpSpPr>
        <p:sp>
          <p:nvSpPr>
            <p:cNvPr id="66" name="Rectangle 65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191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179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68" name="Group 67"/>
          <p:cNvGrpSpPr/>
          <p:nvPr userDrawn="1"/>
        </p:nvGrpSpPr>
        <p:grpSpPr>
          <a:xfrm>
            <a:off x="10816265" y="5888825"/>
            <a:ext cx="962352" cy="962352"/>
            <a:chOff x="7550001" y="1111278"/>
            <a:chExt cx="962352" cy="962352"/>
          </a:xfrm>
          <a:solidFill>
            <a:srgbClr val="A6BBC8"/>
          </a:solidFill>
        </p:grpSpPr>
        <p:sp>
          <p:nvSpPr>
            <p:cNvPr id="69" name="Rectangle 68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166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187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200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71" name="Group 70"/>
          <p:cNvGrpSpPr/>
          <p:nvPr userDrawn="1"/>
        </p:nvGrpSpPr>
        <p:grpSpPr>
          <a:xfrm>
            <a:off x="3626934" y="-1181201"/>
            <a:ext cx="962352" cy="962352"/>
            <a:chOff x="7550001" y="1111278"/>
            <a:chExt cx="962352" cy="962352"/>
          </a:xfrm>
          <a:solidFill>
            <a:srgbClr val="B08A42"/>
          </a:solidFill>
        </p:grpSpPr>
        <p:sp>
          <p:nvSpPr>
            <p:cNvPr id="72" name="Rectangle 71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176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138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66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9602302" y="1764521"/>
            <a:ext cx="962352" cy="962352"/>
            <a:chOff x="7550001" y="1111278"/>
            <a:chExt cx="962352" cy="962352"/>
          </a:xfrm>
          <a:solidFill>
            <a:srgbClr val="B5BD00"/>
          </a:solidFill>
        </p:grpSpPr>
        <p:sp>
          <p:nvSpPr>
            <p:cNvPr id="75" name="Rectangle 74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181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189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10816265" y="1764521"/>
            <a:ext cx="962352" cy="962352"/>
            <a:chOff x="7550001" y="1111278"/>
            <a:chExt cx="962352" cy="962352"/>
          </a:xfrm>
          <a:solidFill>
            <a:srgbClr val="9FAEE5"/>
          </a:solidFill>
        </p:grpSpPr>
        <p:sp>
          <p:nvSpPr>
            <p:cNvPr id="78" name="Rectangle 77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159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174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229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396254" y="-1181548"/>
            <a:ext cx="1978646" cy="962352"/>
            <a:chOff x="7550001" y="1111278"/>
            <a:chExt cx="962352" cy="962352"/>
          </a:xfrm>
          <a:solidFill>
            <a:srgbClr val="003366"/>
          </a:solidFill>
        </p:grpSpPr>
        <p:sp>
          <p:nvSpPr>
            <p:cNvPr id="81" name="Rectangle 80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51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102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2522034" y="-1181201"/>
            <a:ext cx="962352" cy="962352"/>
            <a:chOff x="7550001" y="1111278"/>
            <a:chExt cx="962352" cy="962352"/>
          </a:xfrm>
          <a:solidFill>
            <a:srgbClr val="42B6E6"/>
          </a:solidFill>
        </p:grpSpPr>
        <p:sp>
          <p:nvSpPr>
            <p:cNvPr id="84" name="Rectangle 83"/>
            <p:cNvSpPr/>
            <p:nvPr userDrawn="1"/>
          </p:nvSpPr>
          <p:spPr>
            <a:xfrm>
              <a:off x="7550001" y="1111278"/>
              <a:ext cx="962352" cy="9623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tag Medium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7674015" y="1315455"/>
              <a:ext cx="714324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R= 66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G= 182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urce Sans Pro"/>
                </a:rPr>
                <a:t>B= 230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sp>
        <p:nvSpPr>
          <p:cNvPr id="86" name="TextBox 85"/>
          <p:cNvSpPr txBox="1"/>
          <p:nvPr userDrawn="1"/>
        </p:nvSpPr>
        <p:spPr>
          <a:xfrm>
            <a:off x="396254" y="-162807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latin typeface="Source Sans Pro"/>
                <a:cs typeface="Source Sans Pro"/>
              </a:rPr>
              <a:t>Top line palette</a:t>
            </a:r>
            <a:endParaRPr lang="en-US" b="0" i="0" dirty="0">
              <a:latin typeface="Source Sans Pro"/>
              <a:cs typeface="Source Sans Pro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9602302" y="-7603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latin typeface="Source Sans Pro"/>
                <a:cs typeface="Source Sans Pro"/>
              </a:rPr>
              <a:t>Education palette</a:t>
            </a:r>
            <a:endParaRPr lang="en-US" b="0" i="0" dirty="0">
              <a:latin typeface="Source Sans Pro"/>
              <a:cs typeface="Source Sans Pro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9602301" y="1404522"/>
            <a:ext cx="96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latin typeface="Source Sans Pro"/>
                <a:cs typeface="Source Sans Pro"/>
              </a:rPr>
              <a:t>Undergrad</a:t>
            </a:r>
            <a:endParaRPr lang="en-US" sz="1200" b="0" i="0" dirty="0">
              <a:latin typeface="Source Sans Pro"/>
              <a:cs typeface="Source Sans Pro"/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10816265" y="1402065"/>
            <a:ext cx="96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latin typeface="Source Sans Pro"/>
                <a:cs typeface="Source Sans Pro"/>
              </a:rPr>
              <a:t>Postgrad</a:t>
            </a:r>
            <a:endParaRPr lang="en-US" sz="1200" b="0" i="0" dirty="0">
              <a:latin typeface="Source Sans Pro"/>
              <a:cs typeface="Source Sans Pro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9602301" y="2968203"/>
            <a:ext cx="96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latin typeface="Source Sans Pro"/>
                <a:cs typeface="Source Sans Pro"/>
              </a:rPr>
              <a:t>ALSS</a:t>
            </a:r>
            <a:endParaRPr lang="en-US" sz="1200" b="0" i="0" dirty="0">
              <a:latin typeface="Source Sans Pro"/>
              <a:cs typeface="Source Sans Pro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10816265" y="2965746"/>
            <a:ext cx="96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latin typeface="Source Sans Pro"/>
                <a:cs typeface="Source Sans Pro"/>
              </a:rPr>
              <a:t>HSCE</a:t>
            </a:r>
            <a:endParaRPr lang="en-US" sz="1200" b="0" i="0" dirty="0">
              <a:latin typeface="Source Sans Pro"/>
              <a:cs typeface="Source Sans Pro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9602301" y="4303683"/>
            <a:ext cx="96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latin typeface="Source Sans Pro"/>
                <a:cs typeface="Source Sans Pro"/>
              </a:rPr>
              <a:t>MS</a:t>
            </a:r>
            <a:endParaRPr lang="en-US" sz="1200" b="0" i="0" dirty="0">
              <a:latin typeface="Source Sans Pro"/>
              <a:cs typeface="Source Sans Pro"/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10816265" y="4301226"/>
            <a:ext cx="96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latin typeface="Source Sans Pro"/>
                <a:cs typeface="Source Sans Pro"/>
              </a:rPr>
              <a:t>S&amp;T</a:t>
            </a:r>
            <a:endParaRPr lang="en-US" sz="1200" b="0" i="0" dirty="0">
              <a:latin typeface="Source Sans Pro"/>
              <a:cs typeface="Source Sans Pro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10816265" y="5611826"/>
            <a:ext cx="96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latin typeface="Source Sans Pro"/>
                <a:cs typeface="Source Sans Pro"/>
              </a:rPr>
              <a:t>LAIBS</a:t>
            </a:r>
            <a:endParaRPr lang="en-US" sz="1200" b="0" i="0" dirty="0">
              <a:latin typeface="Source Sans Pro"/>
              <a:cs typeface="Source Sans Pro"/>
            </a:endParaRPr>
          </a:p>
        </p:txBody>
      </p:sp>
      <p:pic>
        <p:nvPicPr>
          <p:cNvPr id="96" name="Picture 95" descr="Anglia_Ruskin_Logo_BLACK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00" y="1865428"/>
            <a:ext cx="2045208" cy="679704"/>
          </a:xfrm>
          <a:prstGeom prst="rect">
            <a:avLst/>
          </a:prstGeom>
        </p:spPr>
      </p:pic>
      <p:pic>
        <p:nvPicPr>
          <p:cNvPr id="97" name="Picture 96" descr="Anglia_Ruskin_Logo_WHIT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6" y="285826"/>
            <a:ext cx="2045208" cy="679704"/>
          </a:xfrm>
          <a:prstGeom prst="rect">
            <a:avLst/>
          </a:prstGeom>
        </p:spPr>
      </p:pic>
      <p:pic>
        <p:nvPicPr>
          <p:cNvPr id="98" name="Picture 97" descr="Anglia_Ruskin_Logo_RGB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00" y="114393"/>
            <a:ext cx="2045208" cy="679704"/>
          </a:xfrm>
          <a:prstGeom prst="rect">
            <a:avLst/>
          </a:prstGeom>
        </p:spPr>
      </p:pic>
      <p:pic>
        <p:nvPicPr>
          <p:cNvPr id="99" name="Picture 98" descr="Anglia_Ruskin_Logo_WHIT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00" y="1001817"/>
            <a:ext cx="2045208" cy="679704"/>
          </a:xfrm>
          <a:prstGeom prst="rect">
            <a:avLst/>
          </a:prstGeom>
        </p:spPr>
      </p:pic>
      <p:pic>
        <p:nvPicPr>
          <p:cNvPr id="53" name="Picture 52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09920"/>
            <a:ext cx="1400175" cy="97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3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baseline="0">
          <a:solidFill>
            <a:srgbClr val="FFFFFF"/>
          </a:solidFill>
          <a:latin typeface="Stag Medium"/>
          <a:ea typeface="+mj-ea"/>
          <a:cs typeface="Stag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Source Sans Pro"/>
          <a:ea typeface="+mn-ea"/>
          <a:cs typeface="Source Sans Pro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Source Sans Pro"/>
          <a:ea typeface="+mn-ea"/>
          <a:cs typeface="Source Sans Pro"/>
        </a:defRPr>
      </a:lvl2pPr>
      <a:lvl3pPr marL="12573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Source Sans Pro"/>
          <a:ea typeface="+mn-ea"/>
          <a:cs typeface="Source Sans Pro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Source Sans Pro"/>
          <a:ea typeface="+mn-ea"/>
          <a:cs typeface="Source Sans Pro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Fostering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Student-Staff </a:t>
            </a:r>
            <a:r>
              <a:rPr lang="en-US" dirty="0">
                <a:solidFill>
                  <a:schemeClr val="tx1"/>
                </a:solidFill>
              </a:rPr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08900"/>
            <a:ext cx="7492701" cy="385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Michael </a:t>
            </a:r>
            <a:r>
              <a:rPr lang="en-US" b="1" dirty="0" err="1" smtClean="0">
                <a:solidFill>
                  <a:schemeClr val="tx1"/>
                </a:solidFill>
              </a:rPr>
              <a:t>Duignan</a:t>
            </a:r>
            <a:r>
              <a:rPr lang="en-US" b="1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 Lecturer/CL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Tourism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Dr</a:t>
            </a:r>
            <a:r>
              <a:rPr lang="en-US" b="1" dirty="0" smtClean="0">
                <a:solidFill>
                  <a:schemeClr val="tx1"/>
                </a:solidFill>
              </a:rPr>
              <a:t> Sally Everett </a:t>
            </a:r>
            <a:r>
              <a:rPr lang="en-US" dirty="0" smtClean="0">
                <a:solidFill>
                  <a:schemeClr val="tx1"/>
                </a:solidFill>
              </a:rPr>
              <a:t>– Deputy Dean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Lewis </a:t>
            </a:r>
            <a:r>
              <a:rPr lang="en-US" b="1" dirty="0" smtClean="0">
                <a:solidFill>
                  <a:schemeClr val="tx1"/>
                </a:solidFill>
              </a:rPr>
              <a:t>Walsh </a:t>
            </a:r>
            <a:r>
              <a:rPr lang="en-US" dirty="0" smtClean="0">
                <a:solidFill>
                  <a:schemeClr val="tx1"/>
                </a:solidFill>
              </a:rPr>
              <a:t>-  PhD/Associate Lecturer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Anglia Ruskin University, </a:t>
            </a:r>
            <a:r>
              <a:rPr lang="en-US" dirty="0" smtClean="0">
                <a:solidFill>
                  <a:schemeClr val="tx1"/>
                </a:solidFill>
              </a:rPr>
              <a:t>Lord Ashcroft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International Business School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Quick snapshot…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9235"/>
            <a:ext cx="5090160" cy="3855400"/>
          </a:xfrm>
        </p:spPr>
        <p:txBody>
          <a:bodyPr>
            <a:normAutofit/>
          </a:bodyPr>
          <a:lstStyle/>
          <a:p>
            <a:pPr marL="514350" indent="-514350">
              <a:buAutoNum type="romanLcParenR"/>
            </a:pPr>
            <a:r>
              <a:rPr lang="en-US" dirty="0" smtClean="0">
                <a:solidFill>
                  <a:schemeClr val="tx1"/>
                </a:solidFill>
              </a:rPr>
              <a:t>The [slow tourism] project</a:t>
            </a:r>
          </a:p>
          <a:p>
            <a:pPr marL="514350" indent="-514350">
              <a:buAutoNum type="romanLcParenR"/>
            </a:pPr>
            <a:r>
              <a:rPr lang="en-US" dirty="0" smtClean="0">
                <a:solidFill>
                  <a:schemeClr val="tx1"/>
                </a:solidFill>
              </a:rPr>
              <a:t>Examples of student-staff collaborations</a:t>
            </a:r>
          </a:p>
          <a:p>
            <a:pPr marL="514350" indent="-514350">
              <a:buAutoNum type="romanLcParenR"/>
            </a:pPr>
            <a:r>
              <a:rPr lang="en-US" dirty="0" smtClean="0">
                <a:solidFill>
                  <a:schemeClr val="tx1"/>
                </a:solidFill>
              </a:rPr>
              <a:t>Pedagogic value</a:t>
            </a:r>
          </a:p>
          <a:p>
            <a:pPr marL="514350" indent="-514350">
              <a:buAutoNum type="romanLcParenR"/>
            </a:pPr>
            <a:r>
              <a:rPr lang="en-US" dirty="0" smtClean="0">
                <a:solidFill>
                  <a:schemeClr val="tx1"/>
                </a:solidFill>
              </a:rPr>
              <a:t>Pair and share: pan biz-school examples (how and value)</a:t>
            </a:r>
          </a:p>
          <a:p>
            <a:pPr marL="514350" indent="-514350">
              <a:buAutoNum type="romanLcParenR"/>
            </a:pPr>
            <a:r>
              <a:rPr lang="en-US" dirty="0" smtClean="0">
                <a:solidFill>
                  <a:schemeClr val="tx1"/>
                </a:solidFill>
              </a:rPr>
              <a:t>Conclusions and what next…!</a:t>
            </a:r>
          </a:p>
          <a:p>
            <a:pPr marL="514350" indent="-514350">
              <a:buAutoNum type="romanLcParenR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5870996"/>
            <a:ext cx="1571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7" y="981253"/>
            <a:ext cx="4341478" cy="114300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The [slow tourism] project…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74" y="2116185"/>
            <a:ext cx="5527071" cy="3855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 year, pan-European </a:t>
            </a:r>
            <a:r>
              <a:rPr lang="en-US" sz="2000" dirty="0" smtClean="0">
                <a:solidFill>
                  <a:schemeClr val="tx1"/>
                </a:solidFill>
              </a:rPr>
              <a:t>tourism project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Student </a:t>
            </a:r>
            <a:r>
              <a:rPr lang="en-US" sz="2000" dirty="0" smtClean="0">
                <a:solidFill>
                  <a:schemeClr val="tx1"/>
                </a:solidFill>
              </a:rPr>
              <a:t>engagement from off-set but just </a:t>
            </a:r>
            <a:r>
              <a:rPr lang="en-US" sz="2000" dirty="0" err="1" smtClean="0">
                <a:solidFill>
                  <a:schemeClr val="tx1"/>
                </a:solidFill>
              </a:rPr>
              <a:t>realised</a:t>
            </a:r>
            <a:r>
              <a:rPr lang="en-US" sz="2000" dirty="0" smtClean="0">
                <a:solidFill>
                  <a:schemeClr val="tx1"/>
                </a:solidFill>
              </a:rPr>
              <a:t> value…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For research utility… </a:t>
            </a:r>
            <a:r>
              <a:rPr lang="en-US" sz="2000" b="1" dirty="0" smtClean="0">
                <a:solidFill>
                  <a:schemeClr val="tx1"/>
                </a:solidFill>
              </a:rPr>
              <a:t>however;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Powerful for student experience, satisfaction, engagement, performance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Shift: ‘student-as-partner’ 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ATHE /</a:t>
            </a:r>
            <a:r>
              <a:rPr lang="en-US" sz="2000" dirty="0" err="1" smtClean="0">
                <a:solidFill>
                  <a:schemeClr val="tx1"/>
                </a:solidFill>
              </a:rPr>
              <a:t>VisitEngland</a:t>
            </a:r>
            <a:r>
              <a:rPr lang="en-US" sz="2000" dirty="0" smtClean="0">
                <a:solidFill>
                  <a:schemeClr val="tx1"/>
                </a:solidFill>
              </a:rPr>
              <a:t> National Award 2015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Learning Grant (2016) to </a:t>
            </a:r>
            <a:r>
              <a:rPr lang="en-US" sz="2000" dirty="0" err="1" smtClean="0">
                <a:solidFill>
                  <a:schemeClr val="tx1"/>
                </a:solidFill>
              </a:rPr>
              <a:t>ext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55" y="5930090"/>
            <a:ext cx="1571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018"/>
            <a:ext cx="8229600" cy="1143000"/>
          </a:xfrm>
        </p:spPr>
        <p:txBody>
          <a:bodyPr/>
          <a:lstStyle/>
          <a:p>
            <a:r>
              <a:rPr lang="en-US" sz="3400" dirty="0" smtClean="0">
                <a:solidFill>
                  <a:schemeClr val="tx1"/>
                </a:solidFill>
              </a:rPr>
              <a:t>Examples of student-staff </a:t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collaborations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4083"/>
            <a:ext cx="6578301" cy="3855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Events and festivals – planning/delivery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Economic impact reports (EAT ’/ Cambridge Half Marathon 2016)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Joint JMM 2* article – Nikki 4</a:t>
            </a:r>
            <a:r>
              <a:rPr lang="en-GB" sz="2200" baseline="30000" dirty="0" smtClean="0">
                <a:solidFill>
                  <a:schemeClr val="tx1"/>
                </a:solidFill>
              </a:rPr>
              <a:t>th</a:t>
            </a:r>
            <a:r>
              <a:rPr lang="en-GB" sz="2200" dirty="0" smtClean="0">
                <a:solidFill>
                  <a:schemeClr val="tx1"/>
                </a:solidFill>
              </a:rPr>
              <a:t> author (more students seeking MPhil/PhDs)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VC and Beyond 2016 – theory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</a:rPr>
              <a:t>to practice and policy!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Strategic links between policy/practice and student assessment (module and dissertation)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5870996"/>
            <a:ext cx="1571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352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V</a:t>
            </a:r>
            <a:r>
              <a:rPr lang="en-US" sz="3600" dirty="0" smtClean="0">
                <a:solidFill>
                  <a:schemeClr val="tx1"/>
                </a:solidFill>
              </a:rPr>
              <a:t>alue </a:t>
            </a:r>
            <a:r>
              <a:rPr lang="en-US" sz="3600" dirty="0" smtClean="0">
                <a:solidFill>
                  <a:schemeClr val="tx1"/>
                </a:solidFill>
              </a:rPr>
              <a:t>to BSc </a:t>
            </a:r>
            <a:r>
              <a:rPr lang="en-US" sz="3600" dirty="0" smtClean="0">
                <a:solidFill>
                  <a:schemeClr val="tx1"/>
                </a:solidFill>
              </a:rPr>
              <a:t>Tourism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and </a:t>
            </a:r>
            <a:r>
              <a:rPr lang="en-US" sz="3600" dirty="0" smtClean="0">
                <a:solidFill>
                  <a:schemeClr val="tx1"/>
                </a:solidFill>
              </a:rPr>
              <a:t>Research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8900"/>
            <a:ext cx="5276626" cy="38554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09236"/>
            <a:ext cx="6578301" cy="385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Source Sans Pro"/>
                <a:ea typeface="+mn-ea"/>
                <a:cs typeface="Source Sans Pro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Source Sans Pro"/>
                <a:ea typeface="+mn-ea"/>
                <a:cs typeface="Source Sans Pro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Source Sans Pro"/>
                <a:ea typeface="+mn-ea"/>
                <a:cs typeface="Source Sans Pro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Source Sans Pro"/>
                <a:ea typeface="+mn-ea"/>
                <a:cs typeface="Source Sans Pro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Informing </a:t>
            </a:r>
            <a:r>
              <a:rPr lang="en-US" sz="2000" dirty="0">
                <a:solidFill>
                  <a:schemeClr val="tx1"/>
                </a:solidFill>
              </a:rPr>
              <a:t>module development (e.g. ‘critical  </a:t>
            </a:r>
            <a:r>
              <a:rPr lang="en-US" sz="2000" dirty="0" smtClean="0">
                <a:solidFill>
                  <a:schemeClr val="tx1"/>
                </a:solidFill>
              </a:rPr>
              <a:t>            issues</a:t>
            </a:r>
            <a:r>
              <a:rPr lang="en-US" sz="2000" dirty="0">
                <a:solidFill>
                  <a:schemeClr val="tx1"/>
                </a:solidFill>
              </a:rPr>
              <a:t>’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en-US" sz="2000" dirty="0">
                <a:solidFill>
                  <a:schemeClr val="tx1"/>
                </a:solidFill>
              </a:rPr>
              <a:t>on ‘slow’)</a:t>
            </a:r>
          </a:p>
          <a:p>
            <a:r>
              <a:rPr lang="en-US" sz="2000" dirty="0">
                <a:solidFill>
                  <a:schemeClr val="tx1"/>
                </a:solidFill>
              </a:rPr>
              <a:t>ERASMUS+ - University of </a:t>
            </a:r>
            <a:r>
              <a:rPr lang="en-US" sz="2000" dirty="0" smtClean="0">
                <a:solidFill>
                  <a:schemeClr val="tx1"/>
                </a:solidFill>
              </a:rPr>
              <a:t>Bergamo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Industry – </a:t>
            </a:r>
            <a:r>
              <a:rPr lang="en-US" sz="2000" dirty="0" err="1" smtClean="0">
                <a:solidFill>
                  <a:schemeClr val="tx1"/>
                </a:solidFill>
              </a:rPr>
              <a:t>Programme</a:t>
            </a:r>
            <a:r>
              <a:rPr lang="en-US" sz="2000" dirty="0" smtClean="0">
                <a:solidFill>
                  <a:schemeClr val="tx1"/>
                </a:solidFill>
              </a:rPr>
              <a:t> Collaboration (relevancy / innovation / alignment)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Boosting tourism research and plug DMO needs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Future funding bid and regional grants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Increased capacity for research output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Connectivity between student and academic</a:t>
            </a:r>
          </a:p>
          <a:p>
            <a:endParaRPr lang="en-GB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5870996"/>
            <a:ext cx="1571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Pedagogic value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955816"/>
            <a:ext cx="4724400" cy="3855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Collaborative learning / mentorship / co-creation of experience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Employability / CV building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Student engagement, satisfaction, performance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Constructive alignment and assessments for learning (‘active’ and ‘deep’ learning)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Theory to practice and threshold concepts…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Challenge hierarchical asymmetries (</a:t>
            </a:r>
            <a:r>
              <a:rPr lang="en-US" sz="1800" dirty="0" err="1" smtClean="0">
                <a:solidFill>
                  <a:schemeClr val="tx1"/>
                </a:solidFill>
              </a:rPr>
              <a:t>Perrierr</a:t>
            </a:r>
            <a:r>
              <a:rPr lang="en-US" sz="1800" dirty="0" smtClean="0">
                <a:solidFill>
                  <a:schemeClr val="tx1"/>
                </a:solidFill>
              </a:rPr>
              <a:t>, 2006) – inclusive learning </a:t>
            </a:r>
            <a:r>
              <a:rPr lang="en-US" sz="1800" dirty="0" err="1" smtClean="0">
                <a:solidFill>
                  <a:schemeClr val="tx1"/>
                </a:solidFill>
              </a:rPr>
              <a:t>env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5870996"/>
            <a:ext cx="1571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260686"/>
            <a:ext cx="5383763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[slow tourism]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project (future research)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608900"/>
            <a:ext cx="4917233" cy="385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On-going research (MET and HROB)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Research Objectives</a:t>
            </a: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Best practice – data collection</a:t>
            </a: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Empirically driven model / theoretical development</a:t>
            </a: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Continual consultation development and dissemination  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                           </a:t>
            </a:r>
            <a:r>
              <a:rPr lang="en-US" sz="1400" i="1" dirty="0" smtClean="0">
                <a:solidFill>
                  <a:schemeClr val="tx1"/>
                </a:solidFill>
              </a:rPr>
              <a:t>                                                  (disciplinary lens…)  </a:t>
            </a:r>
            <a:endParaRPr lang="en-US" sz="1600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5955139"/>
            <a:ext cx="1571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Pair and share!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8900"/>
            <a:ext cx="6051176" cy="385540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tx1"/>
                </a:solidFill>
              </a:rPr>
              <a:t>How have you successfully embedded students in to your/</a:t>
            </a:r>
            <a:r>
              <a:rPr lang="en-US" b="1" dirty="0" err="1" smtClean="0">
                <a:solidFill>
                  <a:schemeClr val="tx1"/>
                </a:solidFill>
              </a:rPr>
              <a:t>dept</a:t>
            </a:r>
            <a:r>
              <a:rPr lang="en-US" b="1" dirty="0" smtClean="0">
                <a:solidFill>
                  <a:schemeClr val="tx1"/>
                </a:solidFill>
              </a:rPr>
              <a:t>/faculty research agenda? (3 MIN</a:t>
            </a:r>
            <a:r>
              <a:rPr lang="en-US" b="1" dirty="0" smtClean="0">
                <a:solidFill>
                  <a:schemeClr val="tx1"/>
                </a:solidFill>
              </a:rPr>
              <a:t>!)</a:t>
            </a:r>
          </a:p>
          <a:p>
            <a:pPr marL="457200" indent="-457200">
              <a:buAutoNum type="arabicParenR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tx1"/>
                </a:solidFill>
              </a:rPr>
              <a:t>What </a:t>
            </a:r>
            <a:r>
              <a:rPr lang="en-US" b="1" dirty="0" smtClean="0">
                <a:solidFill>
                  <a:schemeClr val="tx1"/>
                </a:solidFill>
              </a:rPr>
              <a:t>has been the notable value to both 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) the student, and ii) you? (3 MIN!)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5870996"/>
            <a:ext cx="1571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533"/>
            <a:ext cx="5534809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Conclusions, and what next…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8293"/>
            <a:ext cx="4724400" cy="3855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Student value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Staff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2016-2017 research (LAIBS – ARU – CROSS UK BIZ SCHOOLS)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CABS online short video!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THANK YOU FOR LISTENING!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5870996"/>
            <a:ext cx="1571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387</Words>
  <Application>Microsoft Office PowerPoint</Application>
  <PresentationFormat>On-screen Show (4:3)</PresentationFormat>
  <Paragraphs>72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Stag Medium</vt:lpstr>
      <vt:lpstr>8_Office Theme</vt:lpstr>
      <vt:lpstr>Fostering  Student-Staff Collaboration</vt:lpstr>
      <vt:lpstr>Quick snapshot…</vt:lpstr>
      <vt:lpstr>The [slow tourism] project…</vt:lpstr>
      <vt:lpstr>Examples of student-staff  collaborations</vt:lpstr>
      <vt:lpstr>Value to BSc Tourism  and Research</vt:lpstr>
      <vt:lpstr>Pedagogic value</vt:lpstr>
      <vt:lpstr>The [slow tourism]  project (future research)</vt:lpstr>
      <vt:lpstr>Pair and share! </vt:lpstr>
      <vt:lpstr>Conclusions, and what next…</vt:lpstr>
    </vt:vector>
  </TitlesOfParts>
  <Company>Anglia Ruskin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Vaughan</dc:creator>
  <cp:lastModifiedBy>Duignan, Michael</cp:lastModifiedBy>
  <cp:revision>61</cp:revision>
  <dcterms:created xsi:type="dcterms:W3CDTF">2014-10-02T14:24:42Z</dcterms:created>
  <dcterms:modified xsi:type="dcterms:W3CDTF">2016-04-27T09:46:18Z</dcterms:modified>
</cp:coreProperties>
</file>