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3"/>
  </p:notesMasterIdLst>
  <p:handoutMasterIdLst>
    <p:handoutMasterId r:id="rId24"/>
  </p:handoutMasterIdLst>
  <p:sldIdLst>
    <p:sldId id="256" r:id="rId3"/>
    <p:sldId id="269" r:id="rId4"/>
    <p:sldId id="270" r:id="rId5"/>
    <p:sldId id="268" r:id="rId6"/>
    <p:sldId id="275" r:id="rId7"/>
    <p:sldId id="258" r:id="rId8"/>
    <p:sldId id="274" r:id="rId9"/>
    <p:sldId id="261" r:id="rId10"/>
    <p:sldId id="273" r:id="rId11"/>
    <p:sldId id="262" r:id="rId12"/>
    <p:sldId id="271" r:id="rId13"/>
    <p:sldId id="266" r:id="rId14"/>
    <p:sldId id="272" r:id="rId15"/>
    <p:sldId id="267" r:id="rId16"/>
    <p:sldId id="277" r:id="rId17"/>
    <p:sldId id="260" r:id="rId18"/>
    <p:sldId id="276" r:id="rId19"/>
    <p:sldId id="263" r:id="rId20"/>
    <p:sldId id="265" r:id="rId21"/>
    <p:sldId id="26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0">
          <p15:clr>
            <a:srgbClr val="A4A3A4"/>
          </p15:clr>
        </p15:guide>
        <p15:guide id="2" orient="horz" pos="2504">
          <p15:clr>
            <a:srgbClr val="A4A3A4"/>
          </p15:clr>
        </p15:guide>
        <p15:guide id="3" pos="326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E0"/>
    <a:srgbClr val="42B6E6"/>
    <a:srgbClr val="A6BBC8"/>
    <a:srgbClr val="00BFB3"/>
    <a:srgbClr val="CE0037"/>
    <a:srgbClr val="F1B434"/>
    <a:srgbClr val="9FAEE5"/>
    <a:srgbClr val="B5BD00"/>
    <a:srgbClr val="702F8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73070" autoAdjust="0"/>
  </p:normalViewPr>
  <p:slideViewPr>
    <p:cSldViewPr snapToGrid="0" snapToObjects="1" showGuides="1">
      <p:cViewPr varScale="1">
        <p:scale>
          <a:sx n="54" d="100"/>
          <a:sy n="54" d="100"/>
        </p:scale>
        <p:origin x="1878" y="108"/>
      </p:cViewPr>
      <p:guideLst>
        <p:guide orient="horz" pos="3640"/>
        <p:guide orient="horz" pos="2504"/>
        <p:guide pos="3264"/>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ource Sans Pro"/>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040536-42AE-0940-B1D8-28D002B9A2FA}" type="datetimeFigureOut">
              <a:rPr lang="en-US" smtClean="0">
                <a:latin typeface="Source Sans Pro"/>
              </a:rPr>
              <a:t>9/13/2016</a:t>
            </a:fld>
            <a:endParaRPr lang="en-US" dirty="0">
              <a:latin typeface="Source Sans Pro"/>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ource Sans Pro"/>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C4C26B-855F-CF4A-A252-EF83F4FD0F28}" type="slidenum">
              <a:rPr lang="en-US" smtClean="0">
                <a:latin typeface="Source Sans Pro"/>
              </a:rPr>
              <a:t>‹#›</a:t>
            </a:fld>
            <a:endParaRPr lang="en-US" dirty="0">
              <a:latin typeface="Source Sans Pro"/>
            </a:endParaRPr>
          </a:p>
        </p:txBody>
      </p:sp>
    </p:spTree>
    <p:extLst>
      <p:ext uri="{BB962C8B-B14F-4D97-AF65-F5344CB8AC3E}">
        <p14:creationId xmlns:p14="http://schemas.microsoft.com/office/powerpoint/2010/main" val="70323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B09E3-DCE4-4B4B-925B-6DDD2B9FA581}" type="datetimeFigureOut">
              <a:rPr lang="en-US" smtClean="0"/>
              <a:t>9/13/2016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0D1A3-0CD6-CA47-8662-F58402F7DBEE}" type="slidenum">
              <a:rPr lang="en-US" smtClean="0"/>
              <a:t>‹#›</a:t>
            </a:fld>
            <a:endParaRPr lang="en-US"/>
          </a:p>
        </p:txBody>
      </p:sp>
    </p:spTree>
    <p:extLst>
      <p:ext uri="{BB962C8B-B14F-4D97-AF65-F5344CB8AC3E}">
        <p14:creationId xmlns:p14="http://schemas.microsoft.com/office/powerpoint/2010/main" val="40133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the project…</a:t>
            </a:r>
          </a:p>
          <a:p>
            <a:r>
              <a:rPr lang="en-GB" dirty="0" smtClean="0"/>
              <a:t>Apologies</a:t>
            </a:r>
            <a:r>
              <a:rPr lang="en-GB" baseline="0" dirty="0" smtClean="0"/>
              <a:t> for Sally…</a:t>
            </a:r>
            <a:endParaRPr lang="en-GB" dirty="0" smtClean="0"/>
          </a:p>
          <a:p>
            <a:r>
              <a:rPr lang="en-GB" dirty="0" smtClean="0"/>
              <a:t>Mike</a:t>
            </a:r>
            <a:r>
              <a:rPr lang="en-GB" baseline="0" dirty="0" smtClean="0"/>
              <a:t> </a:t>
            </a:r>
            <a:r>
              <a:rPr lang="en-GB" baseline="0" dirty="0" smtClean="0">
                <a:sym typeface="Wingdings" panose="05000000000000000000" pitchFamily="2" charset="2"/>
              </a:rPr>
              <a:t> Lewis introductions… </a:t>
            </a:r>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a:t>
            </a:fld>
            <a:endParaRPr lang="en-US"/>
          </a:p>
        </p:txBody>
      </p:sp>
    </p:spTree>
    <p:extLst>
      <p:ext uri="{BB962C8B-B14F-4D97-AF65-F5344CB8AC3E}">
        <p14:creationId xmlns:p14="http://schemas.microsoft.com/office/powerpoint/2010/main" val="304861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Businesses whom struck up a relationship at the event were able to continue that relationship after the event by following one another. Not only did their engagements act as content for their social media feeds but it also led to collaborations. “</a:t>
            </a:r>
            <a:r>
              <a:rPr lang="en-US" sz="1200" i="1" kern="1200" dirty="0" smtClean="0">
                <a:solidFill>
                  <a:schemeClr val="tx1"/>
                </a:solidFill>
                <a:effectLst/>
                <a:latin typeface="+mn-lt"/>
                <a:ea typeface="+mn-ea"/>
                <a:cs typeface="+mn-cs"/>
              </a:rPr>
              <a:t>We wanted to meet and engage with other traders, one such relationship saw us agree</a:t>
            </a:r>
            <a:r>
              <a:rPr lang="en-US" sz="1200" i="1" kern="1200" baseline="0" dirty="0" smtClean="0">
                <a:solidFill>
                  <a:schemeClr val="tx1"/>
                </a:solidFill>
                <a:effectLst/>
                <a:latin typeface="+mn-lt"/>
                <a:ea typeface="+mn-ea"/>
                <a:cs typeface="+mn-cs"/>
              </a:rPr>
              <a:t> with an ice cream trader</a:t>
            </a:r>
            <a:r>
              <a:rPr lang="en-US" sz="1200" i="1" kern="1200" dirty="0" smtClean="0">
                <a:solidFill>
                  <a:schemeClr val="tx1"/>
                </a:solidFill>
                <a:effectLst/>
                <a:latin typeface="+mn-lt"/>
                <a:ea typeface="+mn-ea"/>
                <a:cs typeface="+mn-cs"/>
              </a:rPr>
              <a:t> to turn my waste product (Gin</a:t>
            </a:r>
            <a:r>
              <a:rPr lang="en-US" sz="1200" i="1" kern="1200" baseline="0" dirty="0" smtClean="0">
                <a:solidFill>
                  <a:schemeClr val="tx1"/>
                </a:solidFill>
                <a:effectLst/>
                <a:latin typeface="+mn-lt"/>
                <a:ea typeface="+mn-ea"/>
                <a:cs typeface="+mn-cs"/>
              </a:rPr>
              <a:t> soaked raspberries)</a:t>
            </a:r>
            <a:r>
              <a:rPr lang="en-US" sz="1200" i="1" kern="1200" dirty="0" smtClean="0">
                <a:solidFill>
                  <a:schemeClr val="tx1"/>
                </a:solidFill>
                <a:effectLst/>
                <a:latin typeface="+mn-lt"/>
                <a:ea typeface="+mn-ea"/>
                <a:cs typeface="+mn-cs"/>
              </a:rPr>
              <a:t> into a boozy ice cream”</a:t>
            </a:r>
            <a:endParaRPr lang="en-US" sz="1200" b="0" i="0" u="none" strike="noStrike"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13</a:t>
            </a:fld>
            <a:endParaRPr lang="en-US"/>
          </a:p>
        </p:txBody>
      </p:sp>
    </p:spTree>
    <p:extLst>
      <p:ext uri="{BB962C8B-B14F-4D97-AF65-F5344CB8AC3E}">
        <p14:creationId xmlns:p14="http://schemas.microsoft.com/office/powerpoint/2010/main" val="73705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 </a:t>
            </a:r>
            <a:r>
              <a:rPr lang="en-GB" baseline="0" dirty="0" smtClean="0"/>
              <a:t>Looking at the quote from one respondent about how the being “quintessentially British and Quirky” we can see how Twitter was used to speak to their followers and communicate their companies values, as well as what led them to be locally focussed.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 </a:t>
            </a:r>
            <a:r>
              <a:rPr lang="en-GB" baseline="0" dirty="0" smtClean="0"/>
              <a:t>The quotes on educating consumers also helps </a:t>
            </a:r>
            <a:r>
              <a:rPr lang="en-GB" baseline="0" dirty="0" err="1" smtClean="0"/>
              <a:t>fuether</a:t>
            </a:r>
            <a:r>
              <a:rPr lang="en-GB" baseline="0" dirty="0" smtClean="0"/>
              <a:t> modes of critical consumption by giving consumers the knowledge to make informed decision about what they are buying, while these ‘educating messages’ come through social media those messages are humanised because the follower has actually met the producer at the food festival.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4.  As well as being</a:t>
            </a:r>
            <a:r>
              <a:rPr lang="en-GB" baseline="0" dirty="0" smtClean="0"/>
              <a:t> a medium for educating consumers and communicating values and local roots to their followers, social media also allowed consumers to literally follow where a business will be on a certain date. With many businesses not being able/willing to acquire a permeant site many of these operated a street traders. Social media allowed that business to tell the consumer where they would be – whether that was on a street corner or at another event.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14</a:t>
            </a:fld>
            <a:endParaRPr lang="en-US"/>
          </a:p>
        </p:txBody>
      </p:sp>
    </p:spTree>
    <p:extLst>
      <p:ext uri="{BB962C8B-B14F-4D97-AF65-F5344CB8AC3E}">
        <p14:creationId xmlns:p14="http://schemas.microsoft.com/office/powerpoint/2010/main" val="2242484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End with … this agenda is close</a:t>
            </a:r>
            <a:r>
              <a:rPr lang="en-GB" baseline="0" dirty="0" smtClean="0"/>
              <a:t> to the author’s moral position, underpinned by a leftie desire to rework market imbalances, champion small business inclusion against a backdrop of naturalised assumptions around how cities, their urban spaces and communities should work and look like…</a:t>
            </a:r>
          </a:p>
          <a:p>
            <a:endParaRPr lang="en-GB" baseline="0" dirty="0" smtClean="0"/>
          </a:p>
          <a:p>
            <a:r>
              <a:rPr lang="en-GB" baseline="0" dirty="0" smtClean="0"/>
              <a:t>Echoing Harvey’s argument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shift from </a:t>
            </a:r>
            <a:r>
              <a:rPr lang="en-GB" sz="1200" kern="1200" dirty="0" err="1" smtClean="0">
                <a:solidFill>
                  <a:schemeClr val="tx1"/>
                </a:solidFill>
                <a:effectLst/>
                <a:latin typeface="+mn-lt"/>
                <a:ea typeface="+mn-ea"/>
                <a:cs typeface="+mn-cs"/>
              </a:rPr>
              <a:t>managerialism</a:t>
            </a:r>
            <a:r>
              <a:rPr lang="en-GB" sz="1200" kern="1200" dirty="0" smtClean="0">
                <a:solidFill>
                  <a:schemeClr val="tx1"/>
                </a:solidFill>
                <a:effectLst/>
                <a:latin typeface="+mn-lt"/>
                <a:ea typeface="+mn-ea"/>
                <a:cs typeface="+mn-cs"/>
              </a:rPr>
              <a:t> to entrepreneurialism in urban governance. Business competitiveness, rather than social justice or equity or citizenship is the internalized logic of entrepreneurial governance, whereby cities make themselves “as attractive to footloose international finance as possible, foregoing any social programmes likely to be a burden on business by multinational companies who might otherwise invest in the city” (North, Nurse, 2014, p. 8). </a:t>
            </a:r>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Mechanisms that focus on readdressing these balances are a critical issue when considering sustainability agendas of local communities, in this case of small businesses, that often underpin the urban diversity and provide the glue that bonds the very fabric of our social world, engagements </a:t>
            </a:r>
            <a:r>
              <a:rPr lang="en-GB" sz="1200" kern="1200" baseline="0" smtClean="0">
                <a:solidFill>
                  <a:schemeClr val="tx1"/>
                </a:solidFill>
                <a:effectLst/>
                <a:latin typeface="+mn-lt"/>
                <a:ea typeface="+mn-ea"/>
                <a:cs typeface="+mn-cs"/>
              </a:rPr>
              <a:t>and being. </a:t>
            </a:r>
            <a:r>
              <a:rPr lang="en-GB" sz="1200" kern="1200" baseline="0" dirty="0" smtClean="0">
                <a:solidFill>
                  <a:schemeClr val="tx1"/>
                </a:solidFill>
                <a:effectLst/>
                <a:latin typeface="+mn-lt"/>
                <a:ea typeface="+mn-ea"/>
                <a:cs typeface="+mn-cs"/>
              </a:rPr>
              <a:t>But those communities that can be forgotten in the all out desire for capital accumulation …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70D1A3-0CD6-CA47-8662-F58402F7DBEE}" type="slidenum">
              <a:rPr lang="en-US" smtClean="0"/>
              <a:t>17</a:t>
            </a:fld>
            <a:endParaRPr lang="en-US"/>
          </a:p>
        </p:txBody>
      </p:sp>
    </p:spTree>
    <p:extLst>
      <p:ext uri="{BB962C8B-B14F-4D97-AF65-F5344CB8AC3E}">
        <p14:creationId xmlns:p14="http://schemas.microsoft.com/office/powerpoint/2010/main" val="1606534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Impacts not in a </a:t>
            </a:r>
            <a:r>
              <a:rPr lang="en-GB" dirty="0" err="1" smtClean="0"/>
              <a:t>sarky</a:t>
            </a:r>
            <a:r>
              <a:rPr lang="en-GB" dirty="0" smtClean="0"/>
              <a:t> way,</a:t>
            </a:r>
            <a:r>
              <a:rPr lang="en-GB" baseline="0" dirty="0" smtClean="0"/>
              <a:t> but in a cautious way. </a:t>
            </a:r>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18</a:t>
            </a:fld>
            <a:endParaRPr lang="en-US"/>
          </a:p>
        </p:txBody>
      </p:sp>
    </p:spTree>
    <p:extLst>
      <p:ext uri="{BB962C8B-B14F-4D97-AF65-F5344CB8AC3E}">
        <p14:creationId xmlns:p14="http://schemas.microsoft.com/office/powerpoint/2010/main" val="407869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a:t>
            </a:r>
            <a:r>
              <a:rPr lang="en-GB" baseline="0" dirty="0" smtClean="0"/>
              <a:t> give you an idea of what the festival looks like, here a short 1 minute video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https://www.youtube.com/watch?v=PJ6B1QFjpfo</a:t>
            </a:r>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4</a:t>
            </a:fld>
            <a:endParaRPr lang="en-US"/>
          </a:p>
        </p:txBody>
      </p:sp>
    </p:spTree>
    <p:extLst>
      <p:ext uri="{BB962C8B-B14F-4D97-AF65-F5344CB8AC3E}">
        <p14:creationId xmlns:p14="http://schemas.microsoft.com/office/powerpoint/2010/main" val="3626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After going through the slide points… </a:t>
            </a:r>
          </a:p>
          <a:p>
            <a:pPr marL="0" indent="0">
              <a:buNone/>
            </a:pPr>
            <a:endParaRPr lang="en-GB" baseline="0" dirty="0" smtClean="0"/>
          </a:p>
          <a:p>
            <a:pPr marL="0" indent="0">
              <a:buNone/>
            </a:pPr>
            <a:r>
              <a:rPr lang="en-GB" baseline="0" dirty="0" smtClean="0"/>
              <a:t>On another level…</a:t>
            </a:r>
          </a:p>
          <a:p>
            <a:pPr marL="228600" indent="-228600">
              <a:buAutoNum type="arabicPeriod"/>
            </a:pPr>
            <a:endParaRPr lang="en-GB" baseline="0" dirty="0" smtClean="0"/>
          </a:p>
          <a:p>
            <a:pPr marL="228600" indent="-228600">
              <a:buAutoNum type="arabicPeriod"/>
            </a:pPr>
            <a:r>
              <a:rPr lang="en-GB" baseline="0" dirty="0" smtClean="0"/>
              <a:t>The project started with a friend. A friend who happened to be a festival director: Heidi </a:t>
            </a:r>
            <a:r>
              <a:rPr lang="en-GB" baseline="0" dirty="0" err="1" smtClean="0"/>
              <a:t>Sladen</a:t>
            </a:r>
            <a:r>
              <a:rPr lang="en-GB" baseline="0" dirty="0" smtClean="0"/>
              <a:t> (zoom to pic). In essence, she wanted us to conduct an economic evaluation of the local economic impacts of the </a:t>
            </a:r>
            <a:r>
              <a:rPr lang="en-GB" baseline="0" dirty="0" err="1" smtClean="0"/>
              <a:t>EATCambridge</a:t>
            </a:r>
            <a:r>
              <a:rPr lang="en-GB" baseline="0" dirty="0" smtClean="0"/>
              <a:t> festival to help (of course, if data indicates) support the case public sector funding and gather political and economic support (to boost grassroots festivals/events as a noteworthy injector). There was also the additional objective of also illustrating the benefits to small traders to continue their participation and increase the likelihood of small-medium sized business sponsorship. Both were the main income streams for the festival.</a:t>
            </a:r>
          </a:p>
          <a:p>
            <a:pPr marL="228600" indent="-228600">
              <a:buAutoNum type="arabicPeriod"/>
            </a:pPr>
            <a:endParaRPr lang="en-GB" baseline="0" dirty="0" smtClean="0"/>
          </a:p>
          <a:p>
            <a:pPr marL="228600" indent="-228600">
              <a:buAutoNum type="arabicPeriod"/>
            </a:pPr>
            <a:r>
              <a:rPr lang="en-GB" baseline="0" dirty="0" smtClean="0"/>
              <a:t>My prior London 2012 mega-events - and forthcoming Rio 2016 - research has been focused on host business community ‘event leveraging’ and redistributing the benefits of local event visitor consumption toward less visible communities that surround the chosen venues for the ‘event’. And whilst comparing mega-events to local festivals would be methodologically problematic, the question of how small businesses reap the associative rewards (either through participation as a trader or as an official sponsor) and leverage entrepreneurial opportunities is an important one in light of the challenges I discuss shortly...</a:t>
            </a:r>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5</a:t>
            </a:fld>
            <a:endParaRPr lang="en-US"/>
          </a:p>
        </p:txBody>
      </p:sp>
    </p:spTree>
    <p:extLst>
      <p:ext uri="{BB962C8B-B14F-4D97-AF65-F5344CB8AC3E}">
        <p14:creationId xmlns:p14="http://schemas.microsoft.com/office/powerpoint/2010/main" val="72245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smtClean="0"/>
              <a:t>Pro</a:t>
            </a:r>
            <a:r>
              <a:rPr lang="en-GB" baseline="0" dirty="0" smtClean="0"/>
              <a:t>vide linkages with both Council and DMO priorities (see EAT paper and Duignan and Wilbert (2016, forthcoming) – the strategic alignment between the notable effects of festivals of this kind and the ability for them to extend visitor stays, engage with communities is strong and thus reduce the number of 1 day visitors to the city.</a:t>
            </a:r>
          </a:p>
          <a:p>
            <a:pPr marL="17145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7370D1A3-0CD6-CA47-8662-F58402F7DBEE}" type="slidenum">
              <a:rPr lang="en-US" smtClean="0"/>
              <a:t>6</a:t>
            </a:fld>
            <a:endParaRPr lang="en-US"/>
          </a:p>
        </p:txBody>
      </p:sp>
    </p:spTree>
    <p:extLst>
      <p:ext uri="{BB962C8B-B14F-4D97-AF65-F5344CB8AC3E}">
        <p14:creationId xmlns:p14="http://schemas.microsoft.com/office/powerpoint/2010/main" val="22996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baseline="0" dirty="0" smtClean="0"/>
          </a:p>
          <a:p>
            <a:pPr marL="0" indent="0">
              <a:buNone/>
            </a:pPr>
            <a:r>
              <a:rPr lang="en-GB" baseline="0" dirty="0" smtClean="0"/>
              <a:t>1. Critical issue of structural economic changes due to </a:t>
            </a:r>
            <a:r>
              <a:rPr lang="en-GB" baseline="0" dirty="0" err="1" smtClean="0"/>
              <a:t>exhorbitant</a:t>
            </a:r>
            <a:r>
              <a:rPr lang="en-GB" baseline="0" dirty="0" smtClean="0"/>
              <a:t> rents (which is not uncommon for touristic-historic cities e.g. Maitland) across core and inner city urban areas, resulting in the homogenisation of business offerings from local, independent to further permeation of corporations in to these central spaces. The New Economics Foundation (NEF) refers to this as the ‘Clone Town’ effect. And Cambridge, despite concentrated peripheral communities of small </a:t>
            </a:r>
            <a:r>
              <a:rPr lang="en-GB" baseline="0" dirty="0" err="1" smtClean="0"/>
              <a:t>inde</a:t>
            </a:r>
            <a:r>
              <a:rPr lang="en-GB" baseline="0" dirty="0" smtClean="0"/>
              <a:t> businesses (which are marvellous if you have never been… but please stay for more than one day!!), the very inner central urban areas under investigation are fully saturated by the global and national corporations. </a:t>
            </a:r>
          </a:p>
          <a:p>
            <a:pPr marL="228600" indent="-228600">
              <a:buAutoNum type="arabicPeriod"/>
            </a:pPr>
            <a:endParaRPr lang="en-GB" baseline="0" dirty="0" smtClean="0"/>
          </a:p>
          <a:p>
            <a:pPr marL="171450" indent="-171450">
              <a:buFontTx/>
              <a:buChar char="-"/>
            </a:pPr>
            <a:r>
              <a:rPr lang="en-GB" baseline="0" dirty="0" smtClean="0"/>
              <a:t>From my engagement with regional destination policy, these effects look like they are set to intensify (but interestingly, from direct experience sitting on the DMO advisory board there is perhaps a failure to identify the potential damaging effects of this on the destination image of the city due to standardisation effects – reducing place competitiveness)…</a:t>
            </a:r>
          </a:p>
          <a:p>
            <a:pPr marL="171450" indent="-171450">
              <a:buFontTx/>
              <a:buChar char="-"/>
            </a:pPr>
            <a:endParaRPr lang="en-GB" baseline="0" dirty="0" smtClean="0"/>
          </a:p>
          <a:p>
            <a:pPr marL="171450" indent="-171450">
              <a:buFontTx/>
              <a:buChar char="-"/>
            </a:pPr>
            <a:r>
              <a:rPr lang="en-GB" baseline="0" dirty="0" smtClean="0"/>
              <a:t>Although DMO organisational and funding structures differ between regions, e.g. some are 80% public and others like Cambridge are even 90% private – the entrepreneurial forms of governance dominant the internal logic of tourism management and destination development. Narratives of economic growth, business representation from established businesses in the city on the board is the norm…</a:t>
            </a:r>
          </a:p>
          <a:p>
            <a:pPr marL="171450" indent="-171450">
              <a:buFontTx/>
              <a:buChar cha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Who knows Cambridge well? You can see this continued change throughout the city: multi-cultural street Mill Road (bit like Brick Lane) small units transforming in to Pizza Hut delivery, </a:t>
            </a:r>
            <a:r>
              <a:rPr lang="en-GB" baseline="0" dirty="0" err="1" smtClean="0"/>
              <a:t>Sainsburys</a:t>
            </a:r>
            <a:r>
              <a:rPr lang="en-GB" baseline="0" dirty="0" smtClean="0"/>
              <a:t>, right through to the subtle shift of </a:t>
            </a:r>
            <a:r>
              <a:rPr lang="en-GB" baseline="0" dirty="0" err="1" smtClean="0"/>
              <a:t>inde</a:t>
            </a:r>
            <a:r>
              <a:rPr lang="en-GB" baseline="0" dirty="0" smtClean="0"/>
              <a:t> clothes stores turn in to Joules – for example.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Given Cambridge’s strong economic position in the visitor economy, alongside striving for the economic objectives of the DMO to extend stays and create a ‘slower’ offering, Duignan and Wilbert (2016 forthcoming) illustrate the need to redistribution of visitor expenditure across less visible and locally orientated spaces (echoed also by Everett, 2016).</a:t>
            </a:r>
          </a:p>
          <a:p>
            <a:pPr marL="171450" indent="-171450">
              <a:buFontTx/>
              <a:buChar char="-"/>
            </a:pPr>
            <a:endParaRPr lang="en-GB" baseline="0" dirty="0" smtClean="0"/>
          </a:p>
          <a:p>
            <a:pPr marL="171450" indent="-171450">
              <a:buFontTx/>
              <a:buChar char="-"/>
            </a:pPr>
            <a:r>
              <a:rPr lang="en-GB" baseline="0" dirty="0" smtClean="0"/>
              <a:t>Transformative growth of food providers, via the use of ‘food trucks’ turned to occupy peripheral spaces, and more transient geographical locations - development land near train station, side streets of business parks, peripherally located barns at the back of Cambridge </a:t>
            </a:r>
            <a:r>
              <a:rPr lang="en-GB" baseline="0" dirty="0" err="1" smtClean="0"/>
              <a:t>Uni</a:t>
            </a:r>
            <a:r>
              <a:rPr lang="en-GB" baseline="0" dirty="0" smtClean="0"/>
              <a:t> Institute of Astronomy. Nomadic and fluid, opportunist, ever changing locations – I urge you to keep this in mind…</a:t>
            </a:r>
          </a:p>
          <a:p>
            <a:pPr marL="171450" indent="-171450">
              <a:buFontTx/>
              <a:buChar char="-"/>
            </a:pPr>
            <a:endParaRPr lang="en-GB" baseline="0" dirty="0" smtClean="0"/>
          </a:p>
          <a:p>
            <a:pPr>
              <a:buFont typeface="Arial" panose="020B0604020202020204" pitchFamily="34" charset="0"/>
              <a:buChar char="•"/>
            </a:pPr>
            <a:r>
              <a:rPr lang="en-GB" baseline="0" dirty="0" smtClean="0"/>
              <a:t>Rationale for the small business perspective</a:t>
            </a:r>
          </a:p>
          <a:p>
            <a:pPr>
              <a:buFont typeface="Arial" panose="020B0604020202020204" pitchFamily="34" charset="0"/>
              <a:buNone/>
            </a:pPr>
            <a:r>
              <a:rPr lang="en-GB" baseline="0" dirty="0" smtClean="0"/>
              <a:t>---</a:t>
            </a:r>
            <a:r>
              <a:rPr lang="en-GB" dirty="0" smtClean="0"/>
              <a:t>In-depth exploration and detailed qualitative analysis of event impacts needed from small business perspective  and often de-particularised and thus requiring unpacking of impact at the local-case study level (e.g. Pappalepore and Duignan, 2016)</a:t>
            </a:r>
          </a:p>
          <a:p>
            <a:pPr>
              <a:buFont typeface="Arial" panose="020B0604020202020204" pitchFamily="34" charset="0"/>
              <a:buNone/>
            </a:pPr>
            <a:r>
              <a:rPr lang="en-GB" dirty="0" smtClean="0"/>
              <a:t>---Event impact generally piecemeal and fragmented, and often focused on the positive more tangible outcomes (Hiller, 2005).</a:t>
            </a:r>
          </a:p>
          <a:p>
            <a:pPr>
              <a:buFont typeface="Arial" panose="020B0604020202020204" pitchFamily="34" charset="0"/>
              <a:buNone/>
            </a:pPr>
            <a:r>
              <a:rPr lang="en-GB" dirty="0" smtClean="0"/>
              <a:t>---…all specifically with respect to food and drink providers and the relationship between tourism events and social media (Hudson et al, 2015).</a:t>
            </a:r>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7</a:t>
            </a:fld>
            <a:endParaRPr lang="en-US"/>
          </a:p>
        </p:txBody>
      </p:sp>
    </p:spTree>
    <p:extLst>
      <p:ext uri="{BB962C8B-B14F-4D97-AF65-F5344CB8AC3E}">
        <p14:creationId xmlns:p14="http://schemas.microsoft.com/office/powerpoint/2010/main" val="164920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a:t>
            </a:r>
            <a:r>
              <a:rPr lang="en-GB" baseline="0" dirty="0" smtClean="0"/>
              <a:t> key challenge for the responding businesses was the combination of the Cambridge high street being dominated by chains and the clustering of tourists driving up rent prices.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businesses we interviewed had made it to the centre and exhibited a competitive attitude of wanting to </a:t>
            </a:r>
            <a:r>
              <a:rPr lang="en-US" sz="1200" b="0" i="1" u="none" strike="noStrike" kern="1200" baseline="0" dirty="0" smtClean="0">
                <a:solidFill>
                  <a:schemeClr val="tx1"/>
                </a:solidFill>
                <a:latin typeface="+mn-lt"/>
                <a:ea typeface="+mn-ea"/>
                <a:cs typeface="+mn-cs"/>
              </a:rPr>
              <a:t>“take on the kind of corporate giants that are in the game” </a:t>
            </a:r>
            <a:r>
              <a:rPr lang="en-US" sz="1200" b="0" i="0" u="none" strike="noStrike" kern="1200" baseline="0" dirty="0" smtClean="0">
                <a:solidFill>
                  <a:schemeClr val="tx1"/>
                </a:solidFill>
                <a:latin typeface="+mn-lt"/>
                <a:ea typeface="+mn-ea"/>
                <a:cs typeface="+mn-cs"/>
              </a:rPr>
              <a:t>these were denoted as the </a:t>
            </a:r>
            <a:r>
              <a:rPr lang="en-US" sz="1200" b="1" i="0" u="none" strike="noStrike" kern="1200" baseline="0" dirty="0" smtClean="0">
                <a:solidFill>
                  <a:schemeClr val="tx1"/>
                </a:solidFill>
                <a:latin typeface="+mn-lt"/>
                <a:ea typeface="+mn-ea"/>
                <a:cs typeface="+mn-cs"/>
              </a:rPr>
              <a:t>‘IN’</a:t>
            </a:r>
            <a:r>
              <a:rPr lang="en-US" sz="1200" b="0" i="0" u="none" strike="noStrike" kern="1200" baseline="0" dirty="0" smtClean="0">
                <a:solidFill>
                  <a:schemeClr val="tx1"/>
                </a:solidFill>
                <a:latin typeface="+mn-lt"/>
                <a:ea typeface="+mn-ea"/>
                <a:cs typeface="+mn-cs"/>
              </a:rPr>
              <a:t> businesses. </a:t>
            </a:r>
            <a:r>
              <a:rPr lang="en-GB" sz="1200" b="0" i="0" u="none" strike="noStrike" kern="1200" baseline="0" dirty="0" smtClean="0">
                <a:solidFill>
                  <a:schemeClr val="tx1"/>
                </a:solidFill>
                <a:latin typeface="+mn-lt"/>
                <a:ea typeface="+mn-ea"/>
                <a:cs typeface="+mn-cs"/>
              </a:rPr>
              <a:t>Unfortunately the majority of </a:t>
            </a:r>
            <a:r>
              <a:rPr lang="en-US" sz="1200" b="0" i="0" u="none" strike="noStrike" kern="1200" baseline="0" dirty="0" smtClean="0">
                <a:solidFill>
                  <a:schemeClr val="tx1"/>
                </a:solidFill>
                <a:latin typeface="+mn-lt"/>
                <a:ea typeface="+mn-ea"/>
                <a:cs typeface="+mn-cs"/>
              </a:rPr>
              <a:t>local food providers did not operate in the city and felt that they were being pushed out to the periphery areas of the city, away from the zones frequented by tourists. These were the  </a:t>
            </a:r>
            <a:r>
              <a:rPr lang="en-US" sz="1200" b="1" i="0" u="none" strike="noStrike" kern="1200" baseline="0" dirty="0" smtClean="0">
                <a:solidFill>
                  <a:schemeClr val="tx1"/>
                </a:solidFill>
                <a:latin typeface="+mn-lt"/>
                <a:ea typeface="+mn-ea"/>
                <a:cs typeface="+mn-cs"/>
              </a:rPr>
              <a:t>‘OUT’</a:t>
            </a:r>
            <a:r>
              <a:rPr lang="en-US" sz="1200" b="0" i="0" u="none" strike="noStrike" kern="1200" baseline="0" dirty="0" smtClean="0">
                <a:solidFill>
                  <a:schemeClr val="tx1"/>
                </a:solidFill>
                <a:latin typeface="+mn-lt"/>
                <a:ea typeface="+mn-ea"/>
                <a:cs typeface="+mn-cs"/>
              </a:rPr>
              <a:t> businesses.</a:t>
            </a:r>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9</a:t>
            </a:fld>
            <a:endParaRPr lang="en-US"/>
          </a:p>
        </p:txBody>
      </p:sp>
    </p:spTree>
    <p:extLst>
      <p:ext uri="{BB962C8B-B14F-4D97-AF65-F5344CB8AC3E}">
        <p14:creationId xmlns:p14="http://schemas.microsoft.com/office/powerpoint/2010/main" val="412688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businesses had a more positive, or at least ambivalent, attitude to the high city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rents. We believe this view to be attributed to the fact these businesses have contact with what has become called the ‘8 hour tourist’ (day trippers) and that these producers ‘</a:t>
            </a:r>
            <a:r>
              <a:rPr lang="en-US" sz="1200" b="0" i="1" u="none" strike="noStrike" kern="1200" baseline="0" dirty="0" smtClean="0">
                <a:solidFill>
                  <a:schemeClr val="tx1"/>
                </a:solidFill>
                <a:latin typeface="+mn-lt"/>
                <a:ea typeface="+mn-ea"/>
                <a:cs typeface="+mn-cs"/>
              </a:rPr>
              <a:t>have broken down barriers and made it into the </a:t>
            </a:r>
            <a:r>
              <a:rPr lang="en-US" sz="1200" b="0" i="1" u="none" strike="noStrike" kern="1200" baseline="0" dirty="0" err="1" smtClean="0">
                <a:solidFill>
                  <a:schemeClr val="tx1"/>
                </a:solidFill>
                <a:latin typeface="+mn-lt"/>
                <a:ea typeface="+mn-ea"/>
                <a:cs typeface="+mn-cs"/>
              </a:rPr>
              <a:t>centre</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(Heidi White,).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These </a:t>
            </a:r>
            <a:r>
              <a:rPr lang="en-US" sz="1200" b="1"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businesses wanted to prove that they could compete with the ‘chain’ businesses, to set an example to the rest of the foodie movement. </a:t>
            </a:r>
            <a:r>
              <a:rPr lang="en-US" sz="1200" b="0" i="1" u="none" strike="noStrike" kern="1200" baseline="0" dirty="0" smtClean="0">
                <a:solidFill>
                  <a:schemeClr val="tx1"/>
                </a:solidFill>
                <a:latin typeface="+mn-lt"/>
                <a:ea typeface="+mn-ea"/>
                <a:cs typeface="+mn-cs"/>
              </a:rPr>
              <a:t>“</a:t>
            </a:r>
            <a:r>
              <a:rPr lang="en-GB" sz="1200" b="0" i="1" u="none" strike="noStrike" kern="1200" baseline="0" dirty="0" smtClean="0">
                <a:solidFill>
                  <a:schemeClr val="tx1"/>
                </a:solidFill>
                <a:latin typeface="+mn-lt"/>
                <a:ea typeface="+mn-ea"/>
                <a:cs typeface="+mn-cs"/>
              </a:rPr>
              <a:t>We are in a </a:t>
            </a:r>
            <a:r>
              <a:rPr lang="en-US" sz="1200" b="0" i="1" u="none" strike="noStrike" kern="1200" baseline="0" dirty="0" smtClean="0">
                <a:solidFill>
                  <a:schemeClr val="tx1"/>
                </a:solidFill>
                <a:latin typeface="+mn-lt"/>
                <a:ea typeface="+mn-ea"/>
                <a:cs typeface="+mn-cs"/>
              </a:rPr>
              <a:t>really good location, rather than let’s say being out in the periphery, where it might have taken longer to prove our business and get recognition from customers and alike” (BROL3), and “I think for it [business] to really take a foothold, you have to have permanent locations…so we can actually take on the kind of corporate giants that are in the game” </a:t>
            </a:r>
            <a:r>
              <a:rPr lang="en-US" sz="1200" b="0" i="0" u="none" strike="noStrike" kern="1200" baseline="0" dirty="0" smtClean="0">
                <a:solidFill>
                  <a:schemeClr val="tx1"/>
                </a:solidFill>
                <a:latin typeface="+mn-lt"/>
                <a:ea typeface="+mn-ea"/>
                <a:cs typeface="+mn-cs"/>
              </a:rPr>
              <a:t>(BROL3).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These </a:t>
            </a:r>
            <a:r>
              <a:rPr lang="en-US" sz="1200" b="1" i="0" u="none" strike="noStrike" kern="1200" baseline="0" dirty="0" smtClean="0">
                <a:solidFill>
                  <a:schemeClr val="tx1"/>
                </a:solidFill>
                <a:latin typeface="+mn-lt"/>
                <a:ea typeface="+mn-ea"/>
                <a:cs typeface="+mn-cs"/>
              </a:rPr>
              <a:t>‘IN’</a:t>
            </a:r>
            <a:r>
              <a:rPr lang="en-US" sz="1200" b="0" i="0" u="none" strike="noStrike" kern="1200" baseline="0" dirty="0" smtClean="0">
                <a:solidFill>
                  <a:schemeClr val="tx1"/>
                </a:solidFill>
                <a:latin typeface="+mn-lt"/>
                <a:ea typeface="+mn-ea"/>
                <a:cs typeface="+mn-cs"/>
              </a:rPr>
              <a:t> businesses also looked to cluster in areas (one such cluster is affectionately known as ‘Meat Street’) and wanted to be ‘figure heads’ in the foodie movement and encouraged other foodie businesses on the periphery to join them “</a:t>
            </a:r>
            <a:r>
              <a:rPr lang="en-US" sz="1200" b="0" i="1" u="none" strike="noStrike" kern="1200" baseline="0" dirty="0" smtClean="0">
                <a:solidFill>
                  <a:schemeClr val="tx1"/>
                </a:solidFill>
                <a:latin typeface="+mn-lt"/>
                <a:ea typeface="+mn-ea"/>
                <a:cs typeface="+mn-cs"/>
              </a:rPr>
              <a:t>I think there’s just power in numbers. So, the greater the scene gets, the more people (customers) will use it and rely upon it, and support it. And that will attract more people into either districts, or the city </a:t>
            </a:r>
            <a:r>
              <a:rPr lang="en-US" sz="1200" b="0" i="1" u="none" strike="noStrike" kern="1200" baseline="0" dirty="0" err="1" smtClean="0">
                <a:solidFill>
                  <a:schemeClr val="tx1"/>
                </a:solidFill>
                <a:latin typeface="+mn-lt"/>
                <a:ea typeface="+mn-ea"/>
                <a:cs typeface="+mn-cs"/>
              </a:rPr>
              <a:t>centre</a:t>
            </a:r>
            <a:r>
              <a:rPr lang="en-US" sz="1200" b="0" i="1" u="none" strike="noStrike" kern="1200" baseline="0" dirty="0" smtClean="0">
                <a:solidFill>
                  <a:schemeClr val="tx1"/>
                </a:solidFill>
                <a:latin typeface="+mn-lt"/>
                <a:ea typeface="+mn-ea"/>
                <a:cs typeface="+mn-cs"/>
              </a:rPr>
              <a:t>” (BROL3). “We want to become one of those figure heads who do that in the community, we don’t want to be just an operator that serves nice meals and nice drink, we want to actively encourage other foodie businesses to follow” </a:t>
            </a:r>
            <a:r>
              <a:rPr lang="en-US" sz="1200" b="0" i="0" u="none" strike="noStrike" kern="1200" baseline="0" dirty="0" smtClean="0">
                <a:solidFill>
                  <a:schemeClr val="tx1"/>
                </a:solidFill>
                <a:latin typeface="+mn-lt"/>
                <a:ea typeface="+mn-ea"/>
                <a:cs typeface="+mn-cs"/>
              </a:rPr>
              <a:t>(BROL3).</a:t>
            </a:r>
            <a:endParaRPr lang="en-US" sz="1200" b="0" i="1" u="none" strike="noStrik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10</a:t>
            </a:fld>
            <a:endParaRPr lang="en-US"/>
          </a:p>
        </p:txBody>
      </p:sp>
    </p:spTree>
    <p:extLst>
      <p:ext uri="{BB962C8B-B14F-4D97-AF65-F5344CB8AC3E}">
        <p14:creationId xmlns:p14="http://schemas.microsoft.com/office/powerpoint/2010/main" val="189382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‘OUT’</a:t>
            </a:r>
            <a:r>
              <a:rPr lang="en-US" sz="1200" b="0" i="0" u="none" strike="noStrike" kern="1200" baseline="0" dirty="0" smtClean="0">
                <a:solidFill>
                  <a:schemeClr val="tx1"/>
                </a:solidFill>
                <a:latin typeface="+mn-lt"/>
                <a:ea typeface="+mn-ea"/>
                <a:cs typeface="+mn-cs"/>
              </a:rPr>
              <a:t> businesses were much more defeatist about their chances of acquiring city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trading space. These food business talked less about fighting back against the chain’s and more about ‘surviving’ (IC2 [2]) and ‘making a living’ (DB 5) having been locked out of the main city </a:t>
            </a:r>
            <a:r>
              <a:rPr lang="en-US" sz="1200" b="0" i="0" u="none" strike="noStrike" kern="1200" baseline="0" dirty="0" err="1" smtClean="0">
                <a:solidFill>
                  <a:schemeClr val="tx1"/>
                </a:solidFill>
                <a:latin typeface="+mn-lt"/>
                <a:ea typeface="+mn-ea"/>
                <a:cs typeface="+mn-cs"/>
              </a:rPr>
              <a:t>centre</a:t>
            </a:r>
            <a:r>
              <a:rPr lang="en-US" sz="1200" b="0" i="0" u="none" strike="noStrike" kern="1200" baseline="0" dirty="0" smtClean="0">
                <a:solidFill>
                  <a:schemeClr val="tx1"/>
                </a:solidFill>
                <a:latin typeface="+mn-lt"/>
                <a:ea typeface="+mn-ea"/>
                <a:cs typeface="+mn-cs"/>
              </a:rPr>
              <a:t> market; they were </a:t>
            </a:r>
            <a:r>
              <a:rPr lang="en-GB" sz="1200" b="0" i="0" u="none" strike="noStrike" kern="1200" baseline="0" dirty="0" smtClean="0">
                <a:solidFill>
                  <a:schemeClr val="tx1"/>
                </a:solidFill>
                <a:latin typeface="+mn-lt"/>
                <a:ea typeface="+mn-ea"/>
                <a:cs typeface="+mn-cs"/>
              </a:rPr>
              <a:t>trapped on the outside. These ‘</a:t>
            </a:r>
            <a:r>
              <a:rPr lang="en-GB" sz="1200" b="1" i="0" u="none" strike="noStrike" kern="1200" baseline="0" dirty="0" smtClean="0">
                <a:solidFill>
                  <a:schemeClr val="tx1"/>
                </a:solidFill>
                <a:latin typeface="+mn-lt"/>
                <a:ea typeface="+mn-ea"/>
                <a:cs typeface="+mn-cs"/>
              </a:rPr>
              <a:t>OUT’</a:t>
            </a:r>
            <a:r>
              <a:rPr lang="en-GB" sz="1200" b="0" i="0" u="none" strike="noStrike" kern="1200" baseline="0" dirty="0" smtClean="0">
                <a:solidFill>
                  <a:schemeClr val="tx1"/>
                </a:solidFill>
                <a:latin typeface="+mn-lt"/>
                <a:ea typeface="+mn-ea"/>
                <a:cs typeface="+mn-cs"/>
              </a:rPr>
              <a:t> business relied much more heavily on the EAT festival to overcome their marginal location by using the event to draw consumers away from the city centre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At EAT participating firms (both </a:t>
            </a:r>
            <a:r>
              <a:rPr lang="en-GB" sz="1200" b="1" i="0" u="none" strike="noStrike" kern="1200" baseline="0" dirty="0" smtClean="0">
                <a:solidFill>
                  <a:schemeClr val="tx1"/>
                </a:solidFill>
                <a:latin typeface="+mn-lt"/>
                <a:ea typeface="+mn-ea"/>
                <a:cs typeface="+mn-cs"/>
              </a:rPr>
              <a:t>IN </a:t>
            </a:r>
            <a:r>
              <a:rPr lang="en-GB" sz="1200" b="0" i="0" u="none" strike="noStrike" kern="1200" baseline="0" dirty="0" smtClean="0">
                <a:solidFill>
                  <a:schemeClr val="tx1"/>
                </a:solidFill>
                <a:latin typeface="+mn-lt"/>
                <a:ea typeface="+mn-ea"/>
                <a:cs typeface="+mn-cs"/>
              </a:rPr>
              <a:t>and </a:t>
            </a:r>
            <a:r>
              <a:rPr lang="en-GB" sz="1200" b="1" i="0" u="none" strike="noStrike" kern="1200" baseline="0" dirty="0" smtClean="0">
                <a:solidFill>
                  <a:schemeClr val="tx1"/>
                </a:solidFill>
                <a:latin typeface="+mn-lt"/>
                <a:ea typeface="+mn-ea"/>
                <a:cs typeface="+mn-cs"/>
              </a:rPr>
              <a:t>OUT</a:t>
            </a:r>
            <a:r>
              <a:rPr lang="en-GB" sz="1200" b="0" i="0" u="none" strike="noStrike" kern="1200" baseline="0" dirty="0" smtClean="0">
                <a:solidFill>
                  <a:schemeClr val="tx1"/>
                </a:solidFill>
                <a:latin typeface="+mn-lt"/>
                <a:ea typeface="+mn-ea"/>
                <a:cs typeface="+mn-cs"/>
              </a:rPr>
              <a:t>) saw the event as a marketing exercise, rather than for strict revenue generation. We found that respondents often took part in what was termed as ‘in person’ marketing whereby they would converse with consumers  and engage other participating businesses to create relationships. These relationship would then be nurtured on social media once the physical event had ceased</a:t>
            </a:r>
            <a:endParaRPr lang="en-GB" b="0" dirty="0" smtClean="0"/>
          </a:p>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11</a:t>
            </a:fld>
            <a:endParaRPr lang="en-US"/>
          </a:p>
        </p:txBody>
      </p:sp>
    </p:spTree>
    <p:extLst>
      <p:ext uri="{BB962C8B-B14F-4D97-AF65-F5344CB8AC3E}">
        <p14:creationId xmlns:p14="http://schemas.microsoft.com/office/powerpoint/2010/main" val="3824478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70D1A3-0CD6-CA47-8662-F58402F7DBEE}" type="slidenum">
              <a:rPr lang="en-US" smtClean="0"/>
              <a:t>12</a:t>
            </a:fld>
            <a:endParaRPr lang="en-US"/>
          </a:p>
        </p:txBody>
      </p:sp>
    </p:spTree>
    <p:extLst>
      <p:ext uri="{BB962C8B-B14F-4D97-AF65-F5344CB8AC3E}">
        <p14:creationId xmlns:p14="http://schemas.microsoft.com/office/powerpoint/2010/main" val="176060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7772400" cy="857250"/>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672840"/>
            <a:ext cx="6400800" cy="635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8B1DCE-078B-9B45-8AF1-08EF51FD2ECA}"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28503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B1DCE-078B-9B45-8AF1-08EF51FD2ECA}"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97509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B1DCE-078B-9B45-8AF1-08EF51FD2ECA}"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40825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B1DCE-078B-9B45-8AF1-08EF51FD2ECA}"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17200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743200"/>
            <a:ext cx="7772400" cy="857250"/>
          </a:xfrm>
        </p:spPr>
        <p:txBody>
          <a:bodyPr/>
          <a:lstStyle>
            <a:lvl1pPr algn="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3672840"/>
            <a:ext cx="6400800" cy="635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p:txBody>
          <a:bodyPr/>
          <a:lstStyle/>
          <a:p>
            <a:fld id="{938B1DCE-078B-9B45-8AF1-08EF51FD2ECA}"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711825"/>
            <a:ext cx="1400810" cy="971550"/>
          </a:xfrm>
          <a:prstGeom prst="rect">
            <a:avLst/>
          </a:prstGeom>
          <a:noFill/>
          <a:ln>
            <a:noFill/>
          </a:ln>
        </p:spPr>
      </p:pic>
    </p:spTree>
    <p:extLst>
      <p:ext uri="{BB962C8B-B14F-4D97-AF65-F5344CB8AC3E}">
        <p14:creationId xmlns:p14="http://schemas.microsoft.com/office/powerpoint/2010/main" val="384770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8B1DCE-078B-9B45-8AF1-08EF51FD2ECA}"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14451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8B1DCE-078B-9B45-8AF1-08EF51FD2ECA}"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284844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B1DCE-078B-9B45-8AF1-08EF51FD2ECA}"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35AD-ED86-F747-91EE-6D9099079B32}" type="slidenum">
              <a:rPr lang="en-US" smtClean="0"/>
              <a:t>‹#›</a:t>
            </a:fld>
            <a:endParaRPr lang="en-US"/>
          </a:p>
        </p:txBody>
      </p:sp>
    </p:spTree>
    <p:extLst>
      <p:ext uri="{BB962C8B-B14F-4D97-AF65-F5344CB8AC3E}">
        <p14:creationId xmlns:p14="http://schemas.microsoft.com/office/powerpoint/2010/main" val="129973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0686"/>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608900"/>
            <a:ext cx="8229600" cy="35172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Source Sans Pro"/>
                <a:cs typeface="Source Sans Pro"/>
              </a:defRPr>
            </a:lvl1pPr>
          </a:lstStyle>
          <a:p>
            <a:fld id="{938B1DCE-078B-9B45-8AF1-08EF51FD2ECA}" type="datetimeFigureOut">
              <a:rPr lang="en-US" smtClean="0"/>
              <a:pPr/>
              <a:t>9/13/2016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Source Sans Pro"/>
                <a:cs typeface="Source Sans Pro"/>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Source Sans Pro"/>
                <a:cs typeface="Source Sans Pro"/>
              </a:defRPr>
            </a:lvl1pPr>
          </a:lstStyle>
          <a:p>
            <a:fld id="{CC2035AD-ED86-F747-91EE-6D9099079B32}" type="slidenum">
              <a:rPr lang="en-US" smtClean="0"/>
              <a:pPr/>
              <a:t>‹#›</a:t>
            </a:fld>
            <a:endParaRPr lang="en-US" dirty="0"/>
          </a:p>
        </p:txBody>
      </p:sp>
      <p:grpSp>
        <p:nvGrpSpPr>
          <p:cNvPr id="28" name="Group 27"/>
          <p:cNvGrpSpPr/>
          <p:nvPr userDrawn="1"/>
        </p:nvGrpSpPr>
        <p:grpSpPr>
          <a:xfrm>
            <a:off x="9602301" y="373598"/>
            <a:ext cx="2176315" cy="962352"/>
            <a:chOff x="7550001" y="1111278"/>
            <a:chExt cx="962352" cy="962352"/>
          </a:xfrm>
        </p:grpSpPr>
        <p:sp>
          <p:nvSpPr>
            <p:cNvPr id="29" name="Rectangle 28"/>
            <p:cNvSpPr/>
            <p:nvPr userDrawn="1"/>
          </p:nvSpPr>
          <p:spPr>
            <a:xfrm>
              <a:off x="7550001" y="1111278"/>
              <a:ext cx="962352" cy="962352"/>
            </a:xfrm>
            <a:prstGeom prst="rect">
              <a:avLst/>
            </a:prstGeom>
            <a:solidFill>
              <a:srgbClr val="702F8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0" name="TextBox 29"/>
            <p:cNvSpPr txBox="1"/>
            <p:nvPr userDrawn="1"/>
          </p:nvSpPr>
          <p:spPr>
            <a:xfrm>
              <a:off x="7604840" y="1315455"/>
              <a:ext cx="783499"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47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138</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1" name="Group 30"/>
          <p:cNvGrpSpPr/>
          <p:nvPr userDrawn="1"/>
        </p:nvGrpSpPr>
        <p:grpSpPr>
          <a:xfrm>
            <a:off x="9602302" y="3256124"/>
            <a:ext cx="962352" cy="962352"/>
            <a:chOff x="7550001" y="1111278"/>
            <a:chExt cx="962352" cy="962352"/>
          </a:xfrm>
          <a:solidFill>
            <a:srgbClr val="0099FF"/>
          </a:solidFill>
        </p:grpSpPr>
        <p:sp>
          <p:nvSpPr>
            <p:cNvPr id="32" name="Rectangle 31"/>
            <p:cNvSpPr/>
            <p:nvPr userDrawn="1"/>
          </p:nvSpPr>
          <p:spPr>
            <a:xfrm>
              <a:off x="7550001" y="1111278"/>
              <a:ext cx="962352" cy="962352"/>
            </a:xfrm>
            <a:prstGeom prst="rect">
              <a:avLst/>
            </a:prstGeom>
            <a:solidFill>
              <a:srgbClr val="F1B43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3" name="TextBox 32"/>
            <p:cNvSpPr txBox="1"/>
            <p:nvPr userDrawn="1"/>
          </p:nvSpPr>
          <p:spPr>
            <a:xfrm>
              <a:off x="7674015" y="1315455"/>
              <a:ext cx="714324" cy="553998"/>
            </a:xfrm>
            <a:prstGeom prst="rect">
              <a:avLst/>
            </a:prstGeom>
            <a:solidFill>
              <a:srgbClr val="F1B43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241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4" name="Group 33"/>
          <p:cNvGrpSpPr/>
          <p:nvPr userDrawn="1"/>
        </p:nvGrpSpPr>
        <p:grpSpPr>
          <a:xfrm>
            <a:off x="9602302" y="4578225"/>
            <a:ext cx="962352" cy="962352"/>
            <a:chOff x="7550001" y="1111278"/>
            <a:chExt cx="962352" cy="962352"/>
          </a:xfrm>
          <a:solidFill>
            <a:srgbClr val="CE0037"/>
          </a:solidFill>
        </p:grpSpPr>
        <p:sp>
          <p:nvSpPr>
            <p:cNvPr id="35" name="Rectangle 34"/>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6" name="TextBox 35"/>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206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55</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37" name="Group 36"/>
          <p:cNvGrpSpPr/>
          <p:nvPr userDrawn="1"/>
        </p:nvGrpSpPr>
        <p:grpSpPr>
          <a:xfrm>
            <a:off x="10816265" y="3256124"/>
            <a:ext cx="962352" cy="962352"/>
            <a:chOff x="7550001" y="1111278"/>
            <a:chExt cx="962352" cy="962352"/>
          </a:xfrm>
          <a:solidFill>
            <a:srgbClr val="00A9E0"/>
          </a:solidFill>
        </p:grpSpPr>
        <p:sp>
          <p:nvSpPr>
            <p:cNvPr id="38" name="Rectangle 37"/>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39" name="TextBox 38"/>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169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224</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0" name="Group 39"/>
          <p:cNvGrpSpPr/>
          <p:nvPr userDrawn="1"/>
        </p:nvGrpSpPr>
        <p:grpSpPr>
          <a:xfrm>
            <a:off x="10816265" y="4578225"/>
            <a:ext cx="962352" cy="962352"/>
            <a:chOff x="7550001" y="1111278"/>
            <a:chExt cx="962352" cy="962352"/>
          </a:xfrm>
          <a:solidFill>
            <a:srgbClr val="00BFB3"/>
          </a:solidFill>
        </p:grpSpPr>
        <p:sp>
          <p:nvSpPr>
            <p:cNvPr id="41" name="Rectangle 40"/>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2" name="TextBox 41"/>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179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3" name="Group 42"/>
          <p:cNvGrpSpPr/>
          <p:nvPr userDrawn="1"/>
        </p:nvGrpSpPr>
        <p:grpSpPr>
          <a:xfrm>
            <a:off x="10816265" y="5888825"/>
            <a:ext cx="962352" cy="962352"/>
            <a:chOff x="7550001" y="1111278"/>
            <a:chExt cx="962352" cy="962352"/>
          </a:xfrm>
          <a:solidFill>
            <a:srgbClr val="A6BBC8"/>
          </a:solidFill>
        </p:grpSpPr>
        <p:sp>
          <p:nvSpPr>
            <p:cNvPr id="44" name="Rectangle 43"/>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5" name="TextBox 44"/>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200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46" name="Group 45"/>
          <p:cNvGrpSpPr/>
          <p:nvPr userDrawn="1"/>
        </p:nvGrpSpPr>
        <p:grpSpPr>
          <a:xfrm>
            <a:off x="3626934" y="-1181201"/>
            <a:ext cx="962352" cy="962352"/>
            <a:chOff x="7550001" y="1111278"/>
            <a:chExt cx="962352" cy="962352"/>
          </a:xfrm>
          <a:solidFill>
            <a:srgbClr val="B08A42"/>
          </a:solidFill>
        </p:grpSpPr>
        <p:sp>
          <p:nvSpPr>
            <p:cNvPr id="47" name="Rectangle 46"/>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48" name="TextBox 47"/>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66</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6" name="Group 55"/>
          <p:cNvGrpSpPr/>
          <p:nvPr userDrawn="1"/>
        </p:nvGrpSpPr>
        <p:grpSpPr>
          <a:xfrm>
            <a:off x="9602302" y="1764521"/>
            <a:ext cx="962352" cy="962352"/>
            <a:chOff x="7550001" y="1111278"/>
            <a:chExt cx="962352" cy="962352"/>
          </a:xfrm>
          <a:solidFill>
            <a:srgbClr val="B5BD00"/>
          </a:solidFill>
        </p:grpSpPr>
        <p:sp>
          <p:nvSpPr>
            <p:cNvPr id="57" name="Rectangle 56"/>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8" name="TextBox 57"/>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181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2" name="Group 61"/>
          <p:cNvGrpSpPr/>
          <p:nvPr userDrawn="1"/>
        </p:nvGrpSpPr>
        <p:grpSpPr>
          <a:xfrm>
            <a:off x="10816265" y="1764521"/>
            <a:ext cx="962352" cy="962352"/>
            <a:chOff x="7550001" y="1111278"/>
            <a:chExt cx="962352" cy="962352"/>
          </a:xfrm>
          <a:solidFill>
            <a:srgbClr val="9FAEE5"/>
          </a:solidFill>
        </p:grpSpPr>
        <p:sp>
          <p:nvSpPr>
            <p:cNvPr id="63" name="Rectangle 62"/>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4" name="TextBox 63"/>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159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174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5" name="Group 64"/>
          <p:cNvGrpSpPr/>
          <p:nvPr userDrawn="1"/>
        </p:nvGrpSpPr>
        <p:grpSpPr>
          <a:xfrm>
            <a:off x="396254" y="-1181548"/>
            <a:ext cx="1978646" cy="962352"/>
            <a:chOff x="7550001" y="1111278"/>
            <a:chExt cx="962352" cy="962352"/>
          </a:xfrm>
          <a:solidFill>
            <a:srgbClr val="003366"/>
          </a:solidFill>
        </p:grpSpPr>
        <p:sp>
          <p:nvSpPr>
            <p:cNvPr id="66" name="Rectangle 65"/>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7" name="TextBox 66"/>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51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102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8" name="Group 67"/>
          <p:cNvGrpSpPr/>
          <p:nvPr userDrawn="1"/>
        </p:nvGrpSpPr>
        <p:grpSpPr>
          <a:xfrm>
            <a:off x="2522034" y="-1181201"/>
            <a:ext cx="962352" cy="962352"/>
            <a:chOff x="7550001" y="1111278"/>
            <a:chExt cx="962352" cy="962352"/>
          </a:xfrm>
          <a:solidFill>
            <a:srgbClr val="42B6E6"/>
          </a:solidFill>
        </p:grpSpPr>
        <p:sp>
          <p:nvSpPr>
            <p:cNvPr id="69" name="Rectangle 68"/>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0" name="TextBox 69"/>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230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sp>
        <p:nvSpPr>
          <p:cNvPr id="7" name="TextBox 6"/>
          <p:cNvSpPr txBox="1"/>
          <p:nvPr userDrawn="1"/>
        </p:nvSpPr>
        <p:spPr>
          <a:xfrm>
            <a:off x="396254" y="-1628076"/>
            <a:ext cx="5029200" cy="369332"/>
          </a:xfrm>
          <a:prstGeom prst="rect">
            <a:avLst/>
          </a:prstGeom>
          <a:noFill/>
        </p:spPr>
        <p:txBody>
          <a:bodyPr wrap="square" rtlCol="0">
            <a:spAutoFit/>
          </a:bodyPr>
          <a:lstStyle/>
          <a:p>
            <a:r>
              <a:rPr lang="en-US" b="0" i="0" dirty="0" smtClean="0">
                <a:latin typeface="Source Sans Pro"/>
                <a:cs typeface="Source Sans Pro"/>
              </a:rPr>
              <a:t>Top line palette</a:t>
            </a:r>
            <a:endParaRPr lang="en-US" b="0" i="0" dirty="0">
              <a:latin typeface="Source Sans Pro"/>
              <a:cs typeface="Source Sans Pro"/>
            </a:endParaRPr>
          </a:p>
        </p:txBody>
      </p:sp>
      <p:sp>
        <p:nvSpPr>
          <p:cNvPr id="74" name="TextBox 73"/>
          <p:cNvSpPr txBox="1"/>
          <p:nvPr userDrawn="1"/>
        </p:nvSpPr>
        <p:spPr>
          <a:xfrm>
            <a:off x="9602302" y="-76031"/>
            <a:ext cx="5029200" cy="369332"/>
          </a:xfrm>
          <a:prstGeom prst="rect">
            <a:avLst/>
          </a:prstGeom>
          <a:noFill/>
        </p:spPr>
        <p:txBody>
          <a:bodyPr wrap="square" rtlCol="0">
            <a:spAutoFit/>
          </a:bodyPr>
          <a:lstStyle/>
          <a:p>
            <a:r>
              <a:rPr lang="en-US" b="0" i="0" dirty="0" smtClean="0">
                <a:latin typeface="Source Sans Pro"/>
                <a:cs typeface="Source Sans Pro"/>
              </a:rPr>
              <a:t>Education palette</a:t>
            </a:r>
            <a:endParaRPr lang="en-US" b="0" i="0" dirty="0">
              <a:latin typeface="Source Sans Pro"/>
              <a:cs typeface="Source Sans Pro"/>
            </a:endParaRPr>
          </a:p>
        </p:txBody>
      </p:sp>
      <p:sp>
        <p:nvSpPr>
          <p:cNvPr id="75" name="TextBox 74"/>
          <p:cNvSpPr txBox="1"/>
          <p:nvPr userDrawn="1"/>
        </p:nvSpPr>
        <p:spPr>
          <a:xfrm>
            <a:off x="9602301" y="1404522"/>
            <a:ext cx="962353" cy="276999"/>
          </a:xfrm>
          <a:prstGeom prst="rect">
            <a:avLst/>
          </a:prstGeom>
          <a:noFill/>
        </p:spPr>
        <p:txBody>
          <a:bodyPr wrap="square" rtlCol="0">
            <a:spAutoFit/>
          </a:bodyPr>
          <a:lstStyle/>
          <a:p>
            <a:r>
              <a:rPr lang="en-US" sz="1200" b="0" i="0" dirty="0" smtClean="0">
                <a:latin typeface="Source Sans Pro"/>
                <a:cs typeface="Source Sans Pro"/>
              </a:rPr>
              <a:t>Undergrad</a:t>
            </a:r>
            <a:endParaRPr lang="en-US" sz="1200" b="0" i="0" dirty="0">
              <a:latin typeface="Source Sans Pro"/>
              <a:cs typeface="Source Sans Pro"/>
            </a:endParaRPr>
          </a:p>
        </p:txBody>
      </p:sp>
      <p:sp>
        <p:nvSpPr>
          <p:cNvPr id="76" name="TextBox 75"/>
          <p:cNvSpPr txBox="1"/>
          <p:nvPr userDrawn="1"/>
        </p:nvSpPr>
        <p:spPr>
          <a:xfrm>
            <a:off x="10816265" y="1402065"/>
            <a:ext cx="962353" cy="276999"/>
          </a:xfrm>
          <a:prstGeom prst="rect">
            <a:avLst/>
          </a:prstGeom>
          <a:noFill/>
        </p:spPr>
        <p:txBody>
          <a:bodyPr wrap="square" rtlCol="0">
            <a:spAutoFit/>
          </a:bodyPr>
          <a:lstStyle/>
          <a:p>
            <a:r>
              <a:rPr lang="en-US" sz="1200" b="0" i="0" dirty="0" smtClean="0">
                <a:latin typeface="Source Sans Pro"/>
                <a:cs typeface="Source Sans Pro"/>
              </a:rPr>
              <a:t>Postgrad</a:t>
            </a:r>
            <a:endParaRPr lang="en-US" sz="1200" b="0" i="0" dirty="0">
              <a:latin typeface="Source Sans Pro"/>
              <a:cs typeface="Source Sans Pro"/>
            </a:endParaRPr>
          </a:p>
        </p:txBody>
      </p:sp>
      <p:sp>
        <p:nvSpPr>
          <p:cNvPr id="77" name="TextBox 76"/>
          <p:cNvSpPr txBox="1"/>
          <p:nvPr userDrawn="1"/>
        </p:nvSpPr>
        <p:spPr>
          <a:xfrm>
            <a:off x="9602301" y="2968203"/>
            <a:ext cx="962353" cy="276999"/>
          </a:xfrm>
          <a:prstGeom prst="rect">
            <a:avLst/>
          </a:prstGeom>
          <a:noFill/>
        </p:spPr>
        <p:txBody>
          <a:bodyPr wrap="square" rtlCol="0">
            <a:spAutoFit/>
          </a:bodyPr>
          <a:lstStyle/>
          <a:p>
            <a:r>
              <a:rPr lang="en-US" sz="1200" b="0" i="0" dirty="0" smtClean="0">
                <a:latin typeface="Source Sans Pro"/>
                <a:cs typeface="Source Sans Pro"/>
              </a:rPr>
              <a:t>ALSS</a:t>
            </a:r>
            <a:endParaRPr lang="en-US" sz="1200" b="0" i="0" dirty="0">
              <a:latin typeface="Source Sans Pro"/>
              <a:cs typeface="Source Sans Pro"/>
            </a:endParaRPr>
          </a:p>
        </p:txBody>
      </p:sp>
      <p:sp>
        <p:nvSpPr>
          <p:cNvPr id="78" name="TextBox 77"/>
          <p:cNvSpPr txBox="1"/>
          <p:nvPr userDrawn="1"/>
        </p:nvSpPr>
        <p:spPr>
          <a:xfrm>
            <a:off x="10816265" y="2965746"/>
            <a:ext cx="962353" cy="276999"/>
          </a:xfrm>
          <a:prstGeom prst="rect">
            <a:avLst/>
          </a:prstGeom>
          <a:noFill/>
        </p:spPr>
        <p:txBody>
          <a:bodyPr wrap="square" rtlCol="0">
            <a:spAutoFit/>
          </a:bodyPr>
          <a:lstStyle/>
          <a:p>
            <a:r>
              <a:rPr lang="en-US" sz="1200" b="0" i="0" dirty="0" smtClean="0">
                <a:latin typeface="Source Sans Pro"/>
                <a:cs typeface="Source Sans Pro"/>
              </a:rPr>
              <a:t>HSCE</a:t>
            </a:r>
            <a:endParaRPr lang="en-US" sz="1200" b="0" i="0" dirty="0">
              <a:latin typeface="Source Sans Pro"/>
              <a:cs typeface="Source Sans Pro"/>
            </a:endParaRPr>
          </a:p>
        </p:txBody>
      </p:sp>
      <p:sp>
        <p:nvSpPr>
          <p:cNvPr id="79" name="TextBox 78"/>
          <p:cNvSpPr txBox="1"/>
          <p:nvPr userDrawn="1"/>
        </p:nvSpPr>
        <p:spPr>
          <a:xfrm>
            <a:off x="9602301" y="4303683"/>
            <a:ext cx="962353" cy="276999"/>
          </a:xfrm>
          <a:prstGeom prst="rect">
            <a:avLst/>
          </a:prstGeom>
          <a:noFill/>
        </p:spPr>
        <p:txBody>
          <a:bodyPr wrap="square" rtlCol="0">
            <a:spAutoFit/>
          </a:bodyPr>
          <a:lstStyle/>
          <a:p>
            <a:r>
              <a:rPr lang="en-US" sz="1200" b="0" i="0" dirty="0" smtClean="0">
                <a:latin typeface="Source Sans Pro"/>
                <a:cs typeface="Source Sans Pro"/>
              </a:rPr>
              <a:t>MS</a:t>
            </a:r>
            <a:endParaRPr lang="en-US" sz="1200" b="0" i="0" dirty="0">
              <a:latin typeface="Source Sans Pro"/>
              <a:cs typeface="Source Sans Pro"/>
            </a:endParaRPr>
          </a:p>
        </p:txBody>
      </p:sp>
      <p:sp>
        <p:nvSpPr>
          <p:cNvPr id="80" name="TextBox 79"/>
          <p:cNvSpPr txBox="1"/>
          <p:nvPr userDrawn="1"/>
        </p:nvSpPr>
        <p:spPr>
          <a:xfrm>
            <a:off x="10816265" y="4301226"/>
            <a:ext cx="962353" cy="276999"/>
          </a:xfrm>
          <a:prstGeom prst="rect">
            <a:avLst/>
          </a:prstGeom>
          <a:noFill/>
        </p:spPr>
        <p:txBody>
          <a:bodyPr wrap="square" rtlCol="0">
            <a:spAutoFit/>
          </a:bodyPr>
          <a:lstStyle/>
          <a:p>
            <a:r>
              <a:rPr lang="en-US" sz="1200" b="0" i="0" dirty="0" smtClean="0">
                <a:latin typeface="Source Sans Pro"/>
                <a:cs typeface="Source Sans Pro"/>
              </a:rPr>
              <a:t>S&amp;T</a:t>
            </a:r>
            <a:endParaRPr lang="en-US" sz="1200" b="0" i="0" dirty="0">
              <a:latin typeface="Source Sans Pro"/>
              <a:cs typeface="Source Sans Pro"/>
            </a:endParaRPr>
          </a:p>
        </p:txBody>
      </p:sp>
      <p:sp>
        <p:nvSpPr>
          <p:cNvPr id="81" name="TextBox 80"/>
          <p:cNvSpPr txBox="1"/>
          <p:nvPr userDrawn="1"/>
        </p:nvSpPr>
        <p:spPr>
          <a:xfrm>
            <a:off x="10816265" y="5611826"/>
            <a:ext cx="962353" cy="276999"/>
          </a:xfrm>
          <a:prstGeom prst="rect">
            <a:avLst/>
          </a:prstGeom>
          <a:noFill/>
        </p:spPr>
        <p:txBody>
          <a:bodyPr wrap="square" rtlCol="0">
            <a:spAutoFit/>
          </a:bodyPr>
          <a:lstStyle/>
          <a:p>
            <a:r>
              <a:rPr lang="en-US" sz="1200" b="0" i="0" dirty="0" smtClean="0">
                <a:latin typeface="Source Sans Pro"/>
                <a:cs typeface="Source Sans Pro"/>
              </a:rPr>
              <a:t>LAIBS</a:t>
            </a:r>
            <a:endParaRPr lang="en-US" sz="1200" b="0" i="0" dirty="0">
              <a:latin typeface="Source Sans Pro"/>
              <a:cs typeface="Source Sans Pro"/>
            </a:endParaRPr>
          </a:p>
        </p:txBody>
      </p:sp>
      <p:pic>
        <p:nvPicPr>
          <p:cNvPr id="9" name="Picture 8" descr="Anglia_Ruskin_Logo_RGB.png" title="Anglia Ruskin University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6826" y="285826"/>
            <a:ext cx="2045208" cy="679704"/>
          </a:xfrm>
          <a:prstGeom prst="rect">
            <a:avLst/>
          </a:prstGeom>
        </p:spPr>
      </p:pic>
      <p:pic>
        <p:nvPicPr>
          <p:cNvPr id="10" name="Picture 9" descr="Anglia_Ruskin_Logo_BLACK.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7600" y="1865428"/>
            <a:ext cx="2045208" cy="679704"/>
          </a:xfrm>
          <a:prstGeom prst="rect">
            <a:avLst/>
          </a:prstGeom>
        </p:spPr>
      </p:pic>
      <p:pic>
        <p:nvPicPr>
          <p:cNvPr id="11" name="Picture 10" descr="Anglia_Ruskin_Logo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7600" y="1001817"/>
            <a:ext cx="2045208" cy="679704"/>
          </a:xfrm>
          <a:prstGeom prst="rect">
            <a:avLst/>
          </a:prstGeom>
        </p:spPr>
      </p:pic>
      <p:pic>
        <p:nvPicPr>
          <p:cNvPr id="59" name="Picture 58" descr="Anglia_Ruskin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7600" y="114393"/>
            <a:ext cx="2045208" cy="679704"/>
          </a:xfrm>
          <a:prstGeom prst="rect">
            <a:avLst/>
          </a:prstGeom>
        </p:spPr>
      </p:pic>
    </p:spTree>
    <p:extLst>
      <p:ext uri="{BB962C8B-B14F-4D97-AF65-F5344CB8AC3E}">
        <p14:creationId xmlns:p14="http://schemas.microsoft.com/office/powerpoint/2010/main" val="42163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457200" rtl="0" eaLnBrk="1" latinLnBrk="0" hangingPunct="1">
        <a:spcBef>
          <a:spcPct val="0"/>
        </a:spcBef>
        <a:buNone/>
        <a:defRPr sz="4400" b="0" i="0" kern="1200">
          <a:solidFill>
            <a:srgbClr val="003366"/>
          </a:solidFill>
          <a:latin typeface="Stag Medium"/>
          <a:ea typeface="+mj-ea"/>
          <a:cs typeface="Stag Medium"/>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1pPr>
      <a:lvl2pPr marL="8001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2pPr>
      <a:lvl3pPr marL="12573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3pPr>
      <a:lvl4pPr marL="17145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4pPr>
      <a:lvl5pPr marL="2171700" indent="-342900" algn="l" defTabSz="457200" rtl="0" eaLnBrk="1" latinLnBrk="0" hangingPunct="1">
        <a:spcBef>
          <a:spcPct val="20000"/>
        </a:spcBef>
        <a:buFont typeface="Arial"/>
        <a:buChar char="•"/>
        <a:defRPr sz="24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60686"/>
            <a:ext cx="8229600" cy="1143000"/>
          </a:xfrm>
          <a:prstGeom prst="rect">
            <a:avLst/>
          </a:prstGeom>
        </p:spPr>
        <p:txBody>
          <a:bodyPr vert="horz" lIns="91440" tIns="45720" rIns="91440" bIns="45720" rtlCol="0" anchor="ctr">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2608900"/>
            <a:ext cx="8229600" cy="3517264"/>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Source Sans Pro"/>
                <a:cs typeface="Source Sans Pro"/>
              </a:defRPr>
            </a:lvl1pPr>
          </a:lstStyle>
          <a:p>
            <a:fld id="{938B1DCE-078B-9B45-8AF1-08EF51FD2ECA}" type="datetimeFigureOut">
              <a:rPr lang="en-US" smtClean="0"/>
              <a:pPr/>
              <a:t>9/13/2016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Source Sans Pro"/>
                <a:cs typeface="Source Sans Pro"/>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Source Sans Pro"/>
                <a:cs typeface="Source Sans Pro"/>
              </a:defRPr>
            </a:lvl1pPr>
          </a:lstStyle>
          <a:p>
            <a:fld id="{CC2035AD-ED86-F747-91EE-6D9099079B32}" type="slidenum">
              <a:rPr lang="en-US" smtClean="0"/>
              <a:pPr/>
              <a:t>‹#›</a:t>
            </a:fld>
            <a:endParaRPr lang="en-US" dirty="0"/>
          </a:p>
        </p:txBody>
      </p:sp>
      <p:grpSp>
        <p:nvGrpSpPr>
          <p:cNvPr id="49" name="Group 48"/>
          <p:cNvGrpSpPr/>
          <p:nvPr userDrawn="1"/>
        </p:nvGrpSpPr>
        <p:grpSpPr>
          <a:xfrm>
            <a:off x="9602301" y="373598"/>
            <a:ext cx="2176315" cy="962352"/>
            <a:chOff x="7550001" y="1111278"/>
            <a:chExt cx="962352" cy="962352"/>
          </a:xfrm>
        </p:grpSpPr>
        <p:sp>
          <p:nvSpPr>
            <p:cNvPr id="50" name="Rectangle 49"/>
            <p:cNvSpPr/>
            <p:nvPr userDrawn="1"/>
          </p:nvSpPr>
          <p:spPr>
            <a:xfrm>
              <a:off x="7550001" y="1111278"/>
              <a:ext cx="962352" cy="962352"/>
            </a:xfrm>
            <a:prstGeom prst="rect">
              <a:avLst/>
            </a:prstGeom>
            <a:solidFill>
              <a:srgbClr val="702F8A"/>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1" name="TextBox 50"/>
            <p:cNvSpPr txBox="1"/>
            <p:nvPr userDrawn="1"/>
          </p:nvSpPr>
          <p:spPr>
            <a:xfrm>
              <a:off x="7604840" y="1315455"/>
              <a:ext cx="783499"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112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47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138</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6" name="Group 55"/>
          <p:cNvGrpSpPr/>
          <p:nvPr userDrawn="1"/>
        </p:nvGrpSpPr>
        <p:grpSpPr>
          <a:xfrm>
            <a:off x="9602302" y="3256124"/>
            <a:ext cx="962352" cy="962352"/>
            <a:chOff x="7550001" y="1111278"/>
            <a:chExt cx="962352" cy="962352"/>
          </a:xfrm>
          <a:solidFill>
            <a:srgbClr val="0099FF"/>
          </a:solidFill>
        </p:grpSpPr>
        <p:sp>
          <p:nvSpPr>
            <p:cNvPr id="57" name="Rectangle 56"/>
            <p:cNvSpPr/>
            <p:nvPr userDrawn="1"/>
          </p:nvSpPr>
          <p:spPr>
            <a:xfrm>
              <a:off x="7550001" y="1111278"/>
              <a:ext cx="962352" cy="962352"/>
            </a:xfrm>
            <a:prstGeom prst="rect">
              <a:avLst/>
            </a:prstGeom>
            <a:solidFill>
              <a:srgbClr val="F1B434"/>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58" name="TextBox 57"/>
            <p:cNvSpPr txBox="1"/>
            <p:nvPr userDrawn="1"/>
          </p:nvSpPr>
          <p:spPr>
            <a:xfrm>
              <a:off x="7674015" y="1315455"/>
              <a:ext cx="714324" cy="553998"/>
            </a:xfrm>
            <a:prstGeom prst="rect">
              <a:avLst/>
            </a:prstGeom>
            <a:solidFill>
              <a:srgbClr val="F1B434"/>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241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59" name="Group 58"/>
          <p:cNvGrpSpPr/>
          <p:nvPr userDrawn="1"/>
        </p:nvGrpSpPr>
        <p:grpSpPr>
          <a:xfrm>
            <a:off x="9602302" y="4578225"/>
            <a:ext cx="962352" cy="962352"/>
            <a:chOff x="7550001" y="1111278"/>
            <a:chExt cx="962352" cy="962352"/>
          </a:xfrm>
          <a:solidFill>
            <a:srgbClr val="CE0037"/>
          </a:solidFill>
        </p:grpSpPr>
        <p:sp>
          <p:nvSpPr>
            <p:cNvPr id="60" name="Rectangle 59"/>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1" name="TextBox 60"/>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206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55</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2" name="Group 61"/>
          <p:cNvGrpSpPr/>
          <p:nvPr userDrawn="1"/>
        </p:nvGrpSpPr>
        <p:grpSpPr>
          <a:xfrm>
            <a:off x="10816265" y="3256124"/>
            <a:ext cx="962352" cy="962352"/>
            <a:chOff x="7550001" y="1111278"/>
            <a:chExt cx="962352" cy="962352"/>
          </a:xfrm>
          <a:solidFill>
            <a:srgbClr val="00A9E0"/>
          </a:solidFill>
        </p:grpSpPr>
        <p:sp>
          <p:nvSpPr>
            <p:cNvPr id="63" name="Rectangle 62"/>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4" name="TextBox 63"/>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169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224</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5" name="Group 64"/>
          <p:cNvGrpSpPr/>
          <p:nvPr userDrawn="1"/>
        </p:nvGrpSpPr>
        <p:grpSpPr>
          <a:xfrm>
            <a:off x="10816265" y="4578225"/>
            <a:ext cx="962352" cy="962352"/>
            <a:chOff x="7550001" y="1111278"/>
            <a:chExt cx="962352" cy="962352"/>
          </a:xfrm>
          <a:solidFill>
            <a:srgbClr val="00BFB3"/>
          </a:solidFill>
        </p:grpSpPr>
        <p:sp>
          <p:nvSpPr>
            <p:cNvPr id="66" name="Rectangle 65"/>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67" name="TextBox 66"/>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191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179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68" name="Group 67"/>
          <p:cNvGrpSpPr/>
          <p:nvPr userDrawn="1"/>
        </p:nvGrpSpPr>
        <p:grpSpPr>
          <a:xfrm>
            <a:off x="10816265" y="5888825"/>
            <a:ext cx="962352" cy="962352"/>
            <a:chOff x="7550001" y="1111278"/>
            <a:chExt cx="962352" cy="962352"/>
          </a:xfrm>
          <a:solidFill>
            <a:srgbClr val="A6BBC8"/>
          </a:solidFill>
        </p:grpSpPr>
        <p:sp>
          <p:nvSpPr>
            <p:cNvPr id="69" name="Rectangle 68"/>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0" name="TextBox 69"/>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187</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200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1" name="Group 70"/>
          <p:cNvGrpSpPr/>
          <p:nvPr userDrawn="1"/>
        </p:nvGrpSpPr>
        <p:grpSpPr>
          <a:xfrm>
            <a:off x="3626934" y="-1181201"/>
            <a:ext cx="962352" cy="962352"/>
            <a:chOff x="7550001" y="1111278"/>
            <a:chExt cx="962352" cy="962352"/>
          </a:xfrm>
          <a:solidFill>
            <a:srgbClr val="B08A42"/>
          </a:solidFill>
        </p:grpSpPr>
        <p:sp>
          <p:nvSpPr>
            <p:cNvPr id="72" name="Rectangle 71"/>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3" name="TextBox 72"/>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176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138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66</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4" name="Group 73"/>
          <p:cNvGrpSpPr/>
          <p:nvPr userDrawn="1"/>
        </p:nvGrpSpPr>
        <p:grpSpPr>
          <a:xfrm>
            <a:off x="9602302" y="1764521"/>
            <a:ext cx="962352" cy="962352"/>
            <a:chOff x="7550001" y="1111278"/>
            <a:chExt cx="962352" cy="962352"/>
          </a:xfrm>
          <a:solidFill>
            <a:srgbClr val="B5BD00"/>
          </a:solidFill>
        </p:grpSpPr>
        <p:sp>
          <p:nvSpPr>
            <p:cNvPr id="75" name="Rectangle 74"/>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6" name="TextBox 75"/>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181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77" name="Group 76"/>
          <p:cNvGrpSpPr/>
          <p:nvPr userDrawn="1"/>
        </p:nvGrpSpPr>
        <p:grpSpPr>
          <a:xfrm>
            <a:off x="10816265" y="1764521"/>
            <a:ext cx="962352" cy="962352"/>
            <a:chOff x="7550001" y="1111278"/>
            <a:chExt cx="962352" cy="962352"/>
          </a:xfrm>
          <a:solidFill>
            <a:srgbClr val="9FAEE5"/>
          </a:solidFill>
        </p:grpSpPr>
        <p:sp>
          <p:nvSpPr>
            <p:cNvPr id="78" name="Rectangle 77"/>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79" name="TextBox 78"/>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159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174</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229</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80" name="Group 79"/>
          <p:cNvGrpSpPr/>
          <p:nvPr userDrawn="1"/>
        </p:nvGrpSpPr>
        <p:grpSpPr>
          <a:xfrm>
            <a:off x="396254" y="-1181548"/>
            <a:ext cx="1978646" cy="962352"/>
            <a:chOff x="7550001" y="1111278"/>
            <a:chExt cx="962352" cy="962352"/>
          </a:xfrm>
          <a:solidFill>
            <a:srgbClr val="003366"/>
          </a:solidFill>
        </p:grpSpPr>
        <p:sp>
          <p:nvSpPr>
            <p:cNvPr id="81" name="Rectangle 80"/>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82" name="TextBox 81"/>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0</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51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102</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grpSp>
        <p:nvGrpSpPr>
          <p:cNvPr id="83" name="Group 82"/>
          <p:cNvGrpSpPr/>
          <p:nvPr userDrawn="1"/>
        </p:nvGrpSpPr>
        <p:grpSpPr>
          <a:xfrm>
            <a:off x="2522034" y="-1181201"/>
            <a:ext cx="962352" cy="962352"/>
            <a:chOff x="7550001" y="1111278"/>
            <a:chExt cx="962352" cy="962352"/>
          </a:xfrm>
          <a:solidFill>
            <a:srgbClr val="42B6E6"/>
          </a:solidFill>
        </p:grpSpPr>
        <p:sp>
          <p:nvSpPr>
            <p:cNvPr id="84" name="Rectangle 83"/>
            <p:cNvSpPr/>
            <p:nvPr userDrawn="1"/>
          </p:nvSpPr>
          <p:spPr>
            <a:xfrm>
              <a:off x="7550001" y="1111278"/>
              <a:ext cx="962352" cy="962352"/>
            </a:xfrm>
            <a:prstGeom prst="rect">
              <a:avLst/>
            </a:prstGeom>
            <a:grp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Stag Medium"/>
                <a:ea typeface="+mn-ea"/>
                <a:cs typeface="+mn-cs"/>
              </a:endParaRPr>
            </a:p>
          </p:txBody>
        </p:sp>
        <p:sp>
          <p:nvSpPr>
            <p:cNvPr id="85" name="TextBox 84"/>
            <p:cNvSpPr txBox="1"/>
            <p:nvPr userDrawn="1"/>
          </p:nvSpPr>
          <p:spPr>
            <a:xfrm>
              <a:off x="7674015" y="1315455"/>
              <a:ext cx="714324" cy="553998"/>
            </a:xfrm>
            <a:prstGeom prst="rect">
              <a:avLst/>
            </a:prstGeom>
            <a:gr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R= 66</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G= 182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ysClr val="window" lastClr="FFFFFF"/>
                  </a:solidFill>
                  <a:effectLst/>
                  <a:uLnTx/>
                  <a:uFillTx/>
                  <a:latin typeface="Source Sans Pro"/>
                </a:rPr>
                <a:t>B= 230</a:t>
              </a:r>
              <a:endParaRPr kumimoji="0" lang="en-US" sz="1000" b="0" i="0" u="none" strike="noStrike" kern="0" cap="none" spc="0" normalizeH="0" baseline="0" noProof="0" dirty="0">
                <a:ln>
                  <a:noFill/>
                </a:ln>
                <a:solidFill>
                  <a:sysClr val="window" lastClr="FFFFFF"/>
                </a:solidFill>
                <a:effectLst/>
                <a:uLnTx/>
                <a:uFillTx/>
                <a:latin typeface="Source Sans Pro"/>
              </a:endParaRPr>
            </a:p>
          </p:txBody>
        </p:sp>
      </p:grpSp>
      <p:sp>
        <p:nvSpPr>
          <p:cNvPr id="86" name="TextBox 85"/>
          <p:cNvSpPr txBox="1"/>
          <p:nvPr userDrawn="1"/>
        </p:nvSpPr>
        <p:spPr>
          <a:xfrm>
            <a:off x="396254" y="-1628076"/>
            <a:ext cx="5029200" cy="369332"/>
          </a:xfrm>
          <a:prstGeom prst="rect">
            <a:avLst/>
          </a:prstGeom>
          <a:noFill/>
        </p:spPr>
        <p:txBody>
          <a:bodyPr wrap="square" rtlCol="0">
            <a:spAutoFit/>
          </a:bodyPr>
          <a:lstStyle/>
          <a:p>
            <a:r>
              <a:rPr lang="en-US" b="0" i="0" dirty="0" smtClean="0">
                <a:latin typeface="Source Sans Pro"/>
                <a:cs typeface="Source Sans Pro"/>
              </a:rPr>
              <a:t>Top line palette</a:t>
            </a:r>
            <a:endParaRPr lang="en-US" b="0" i="0" dirty="0">
              <a:latin typeface="Source Sans Pro"/>
              <a:cs typeface="Source Sans Pro"/>
            </a:endParaRPr>
          </a:p>
        </p:txBody>
      </p:sp>
      <p:sp>
        <p:nvSpPr>
          <p:cNvPr id="87" name="TextBox 86"/>
          <p:cNvSpPr txBox="1"/>
          <p:nvPr userDrawn="1"/>
        </p:nvSpPr>
        <p:spPr>
          <a:xfrm>
            <a:off x="9602302" y="-76031"/>
            <a:ext cx="5029200" cy="369332"/>
          </a:xfrm>
          <a:prstGeom prst="rect">
            <a:avLst/>
          </a:prstGeom>
          <a:noFill/>
        </p:spPr>
        <p:txBody>
          <a:bodyPr wrap="square" rtlCol="0">
            <a:spAutoFit/>
          </a:bodyPr>
          <a:lstStyle/>
          <a:p>
            <a:r>
              <a:rPr lang="en-US" b="0" i="0" dirty="0" smtClean="0">
                <a:latin typeface="Source Sans Pro"/>
                <a:cs typeface="Source Sans Pro"/>
              </a:rPr>
              <a:t>Education palette</a:t>
            </a:r>
            <a:endParaRPr lang="en-US" b="0" i="0" dirty="0">
              <a:latin typeface="Source Sans Pro"/>
              <a:cs typeface="Source Sans Pro"/>
            </a:endParaRPr>
          </a:p>
        </p:txBody>
      </p:sp>
      <p:sp>
        <p:nvSpPr>
          <p:cNvPr id="88" name="TextBox 87"/>
          <p:cNvSpPr txBox="1"/>
          <p:nvPr userDrawn="1"/>
        </p:nvSpPr>
        <p:spPr>
          <a:xfrm>
            <a:off x="9602301" y="1404522"/>
            <a:ext cx="962353" cy="276999"/>
          </a:xfrm>
          <a:prstGeom prst="rect">
            <a:avLst/>
          </a:prstGeom>
          <a:noFill/>
        </p:spPr>
        <p:txBody>
          <a:bodyPr wrap="square" rtlCol="0">
            <a:spAutoFit/>
          </a:bodyPr>
          <a:lstStyle/>
          <a:p>
            <a:r>
              <a:rPr lang="en-US" sz="1200" b="0" i="0" dirty="0" smtClean="0">
                <a:latin typeface="Source Sans Pro"/>
                <a:cs typeface="Source Sans Pro"/>
              </a:rPr>
              <a:t>Undergrad</a:t>
            </a:r>
            <a:endParaRPr lang="en-US" sz="1200" b="0" i="0" dirty="0">
              <a:latin typeface="Source Sans Pro"/>
              <a:cs typeface="Source Sans Pro"/>
            </a:endParaRPr>
          </a:p>
        </p:txBody>
      </p:sp>
      <p:sp>
        <p:nvSpPr>
          <p:cNvPr id="89" name="TextBox 88"/>
          <p:cNvSpPr txBox="1"/>
          <p:nvPr userDrawn="1"/>
        </p:nvSpPr>
        <p:spPr>
          <a:xfrm>
            <a:off x="10816265" y="1402065"/>
            <a:ext cx="962353" cy="276999"/>
          </a:xfrm>
          <a:prstGeom prst="rect">
            <a:avLst/>
          </a:prstGeom>
          <a:noFill/>
        </p:spPr>
        <p:txBody>
          <a:bodyPr wrap="square" rtlCol="0">
            <a:spAutoFit/>
          </a:bodyPr>
          <a:lstStyle/>
          <a:p>
            <a:r>
              <a:rPr lang="en-US" sz="1200" b="0" i="0" dirty="0" smtClean="0">
                <a:latin typeface="Source Sans Pro"/>
                <a:cs typeface="Source Sans Pro"/>
              </a:rPr>
              <a:t>Postgrad</a:t>
            </a:r>
            <a:endParaRPr lang="en-US" sz="1200" b="0" i="0" dirty="0">
              <a:latin typeface="Source Sans Pro"/>
              <a:cs typeface="Source Sans Pro"/>
            </a:endParaRPr>
          </a:p>
        </p:txBody>
      </p:sp>
      <p:sp>
        <p:nvSpPr>
          <p:cNvPr id="90" name="TextBox 89"/>
          <p:cNvSpPr txBox="1"/>
          <p:nvPr userDrawn="1"/>
        </p:nvSpPr>
        <p:spPr>
          <a:xfrm>
            <a:off x="9602301" y="2968203"/>
            <a:ext cx="962353" cy="276999"/>
          </a:xfrm>
          <a:prstGeom prst="rect">
            <a:avLst/>
          </a:prstGeom>
          <a:noFill/>
        </p:spPr>
        <p:txBody>
          <a:bodyPr wrap="square" rtlCol="0">
            <a:spAutoFit/>
          </a:bodyPr>
          <a:lstStyle/>
          <a:p>
            <a:r>
              <a:rPr lang="en-US" sz="1200" b="0" i="0" dirty="0" smtClean="0">
                <a:latin typeface="Source Sans Pro"/>
                <a:cs typeface="Source Sans Pro"/>
              </a:rPr>
              <a:t>ALSS</a:t>
            </a:r>
            <a:endParaRPr lang="en-US" sz="1200" b="0" i="0" dirty="0">
              <a:latin typeface="Source Sans Pro"/>
              <a:cs typeface="Source Sans Pro"/>
            </a:endParaRPr>
          </a:p>
        </p:txBody>
      </p:sp>
      <p:sp>
        <p:nvSpPr>
          <p:cNvPr id="91" name="TextBox 90"/>
          <p:cNvSpPr txBox="1"/>
          <p:nvPr userDrawn="1"/>
        </p:nvSpPr>
        <p:spPr>
          <a:xfrm>
            <a:off x="10816265" y="2965746"/>
            <a:ext cx="962353" cy="276999"/>
          </a:xfrm>
          <a:prstGeom prst="rect">
            <a:avLst/>
          </a:prstGeom>
          <a:noFill/>
        </p:spPr>
        <p:txBody>
          <a:bodyPr wrap="square" rtlCol="0">
            <a:spAutoFit/>
          </a:bodyPr>
          <a:lstStyle/>
          <a:p>
            <a:r>
              <a:rPr lang="en-US" sz="1200" b="0" i="0" dirty="0" smtClean="0">
                <a:latin typeface="Source Sans Pro"/>
                <a:cs typeface="Source Sans Pro"/>
              </a:rPr>
              <a:t>HSCE</a:t>
            </a:r>
            <a:endParaRPr lang="en-US" sz="1200" b="0" i="0" dirty="0">
              <a:latin typeface="Source Sans Pro"/>
              <a:cs typeface="Source Sans Pro"/>
            </a:endParaRPr>
          </a:p>
        </p:txBody>
      </p:sp>
      <p:sp>
        <p:nvSpPr>
          <p:cNvPr id="92" name="TextBox 91"/>
          <p:cNvSpPr txBox="1"/>
          <p:nvPr userDrawn="1"/>
        </p:nvSpPr>
        <p:spPr>
          <a:xfrm>
            <a:off x="9602301" y="4303683"/>
            <a:ext cx="962353" cy="276999"/>
          </a:xfrm>
          <a:prstGeom prst="rect">
            <a:avLst/>
          </a:prstGeom>
          <a:noFill/>
        </p:spPr>
        <p:txBody>
          <a:bodyPr wrap="square" rtlCol="0">
            <a:spAutoFit/>
          </a:bodyPr>
          <a:lstStyle/>
          <a:p>
            <a:r>
              <a:rPr lang="en-US" sz="1200" b="0" i="0" dirty="0" smtClean="0">
                <a:latin typeface="Source Sans Pro"/>
                <a:cs typeface="Source Sans Pro"/>
              </a:rPr>
              <a:t>MS</a:t>
            </a:r>
            <a:endParaRPr lang="en-US" sz="1200" b="0" i="0" dirty="0">
              <a:latin typeface="Source Sans Pro"/>
              <a:cs typeface="Source Sans Pro"/>
            </a:endParaRPr>
          </a:p>
        </p:txBody>
      </p:sp>
      <p:sp>
        <p:nvSpPr>
          <p:cNvPr id="93" name="TextBox 92"/>
          <p:cNvSpPr txBox="1"/>
          <p:nvPr userDrawn="1"/>
        </p:nvSpPr>
        <p:spPr>
          <a:xfrm>
            <a:off x="10816265" y="4301226"/>
            <a:ext cx="962353" cy="276999"/>
          </a:xfrm>
          <a:prstGeom prst="rect">
            <a:avLst/>
          </a:prstGeom>
          <a:noFill/>
        </p:spPr>
        <p:txBody>
          <a:bodyPr wrap="square" rtlCol="0">
            <a:spAutoFit/>
          </a:bodyPr>
          <a:lstStyle/>
          <a:p>
            <a:r>
              <a:rPr lang="en-US" sz="1200" b="0" i="0" dirty="0" smtClean="0">
                <a:latin typeface="Source Sans Pro"/>
                <a:cs typeface="Source Sans Pro"/>
              </a:rPr>
              <a:t>S&amp;T</a:t>
            </a:r>
            <a:endParaRPr lang="en-US" sz="1200" b="0" i="0" dirty="0">
              <a:latin typeface="Source Sans Pro"/>
              <a:cs typeface="Source Sans Pro"/>
            </a:endParaRPr>
          </a:p>
        </p:txBody>
      </p:sp>
      <p:sp>
        <p:nvSpPr>
          <p:cNvPr id="94" name="TextBox 93"/>
          <p:cNvSpPr txBox="1"/>
          <p:nvPr userDrawn="1"/>
        </p:nvSpPr>
        <p:spPr>
          <a:xfrm>
            <a:off x="10816265" y="5611826"/>
            <a:ext cx="962353" cy="276999"/>
          </a:xfrm>
          <a:prstGeom prst="rect">
            <a:avLst/>
          </a:prstGeom>
          <a:noFill/>
        </p:spPr>
        <p:txBody>
          <a:bodyPr wrap="square" rtlCol="0">
            <a:spAutoFit/>
          </a:bodyPr>
          <a:lstStyle/>
          <a:p>
            <a:r>
              <a:rPr lang="en-US" sz="1200" b="0" i="0" dirty="0" smtClean="0">
                <a:latin typeface="Source Sans Pro"/>
                <a:cs typeface="Source Sans Pro"/>
              </a:rPr>
              <a:t>LAIBS</a:t>
            </a:r>
            <a:endParaRPr lang="en-US" sz="1200" b="0" i="0" dirty="0">
              <a:latin typeface="Source Sans Pro"/>
              <a:cs typeface="Source Sans Pro"/>
            </a:endParaRPr>
          </a:p>
        </p:txBody>
      </p:sp>
      <p:pic>
        <p:nvPicPr>
          <p:cNvPr id="95" name="Picture 9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7600" y="1865428"/>
            <a:ext cx="2045208" cy="679704"/>
          </a:xfrm>
          <a:prstGeom prst="rect">
            <a:avLst/>
          </a:prstGeom>
        </p:spPr>
      </p:pic>
      <p:pic>
        <p:nvPicPr>
          <p:cNvPr id="96" name="Picture 95" descr="Anglia_Ruskin_Logo_WHITE.png" title="Anglia Ruskin University Logo"/>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6826" y="285826"/>
            <a:ext cx="2045208" cy="679704"/>
          </a:xfrm>
          <a:prstGeom prst="rect">
            <a:avLst/>
          </a:prstGeom>
        </p:spPr>
      </p:pic>
      <p:pic>
        <p:nvPicPr>
          <p:cNvPr id="97" name="Picture 9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387600" y="114393"/>
            <a:ext cx="2045208" cy="679704"/>
          </a:xfrm>
          <a:prstGeom prst="rect">
            <a:avLst/>
          </a:prstGeom>
        </p:spPr>
      </p:pic>
      <p:pic>
        <p:nvPicPr>
          <p:cNvPr id="98" name="Picture 9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87600" y="1001817"/>
            <a:ext cx="2045208" cy="679704"/>
          </a:xfrm>
          <a:prstGeom prst="rect">
            <a:avLst/>
          </a:prstGeom>
        </p:spPr>
      </p:pic>
    </p:spTree>
    <p:extLst>
      <p:ext uri="{BB962C8B-B14F-4D97-AF65-F5344CB8AC3E}">
        <p14:creationId xmlns:p14="http://schemas.microsoft.com/office/powerpoint/2010/main" val="31726089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457200" rtl="0" eaLnBrk="1" latinLnBrk="0" hangingPunct="1">
        <a:spcBef>
          <a:spcPct val="0"/>
        </a:spcBef>
        <a:buNone/>
        <a:defRPr sz="4400" b="0" i="0" kern="1200">
          <a:solidFill>
            <a:schemeClr val="bg1"/>
          </a:solidFill>
          <a:latin typeface="Stag Medium"/>
          <a:ea typeface="+mj-ea"/>
          <a:cs typeface="Stag Medium"/>
        </a:defRPr>
      </a:lvl1pPr>
    </p:titleStyle>
    <p:bodyStyle>
      <a:lvl1pPr marL="3429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1pPr>
      <a:lvl2pPr marL="8001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2pPr>
      <a:lvl3pPr marL="12573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3pPr>
      <a:lvl4pPr marL="17145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4pPr>
      <a:lvl5pPr marL="2171700" indent="-342900" algn="l" defTabSz="457200" rtl="0" eaLnBrk="1" latinLnBrk="0" hangingPunct="1">
        <a:spcBef>
          <a:spcPct val="20000"/>
        </a:spcBef>
        <a:buFont typeface="Arial"/>
        <a:buChar char="•"/>
        <a:defRPr sz="2400" kern="1200">
          <a:solidFill>
            <a:srgbClr val="FFFFFF"/>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ewis.Walsh@Anglia.ac.uk" TargetMode="External"/><Relationship Id="rId2" Type="http://schemas.openxmlformats.org/officeDocument/2006/relationships/hyperlink" Target="mailto:Michael.Duignan@Anglia.ac.uk" TargetMode="External"/><Relationship Id="rId1" Type="http://schemas.openxmlformats.org/officeDocument/2006/relationships/slideLayout" Target="../slideLayouts/slideLayout2.xml"/><Relationship Id="rId5" Type="http://schemas.openxmlformats.org/officeDocument/2006/relationships/hyperlink" Target="mailto:hello@movingfoodie.com" TargetMode="External"/><Relationship Id="rId4" Type="http://schemas.openxmlformats.org/officeDocument/2006/relationships/hyperlink" Target="mailto:Sally.Everett@Anglia.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210" y="1445137"/>
            <a:ext cx="8839847" cy="857250"/>
          </a:xfrm>
        </p:spPr>
        <p:txBody>
          <a:bodyPr/>
          <a:lstStyle/>
          <a:p>
            <a:pPr algn="ctr"/>
            <a:r>
              <a:rPr lang="en-US" sz="3200" dirty="0" smtClean="0">
                <a:solidFill>
                  <a:schemeClr val="tx1"/>
                </a:solidFill>
              </a:rPr>
              <a:t>Social Media, Resistance and Local Food and Drink Firms: The Case of #</a:t>
            </a:r>
            <a:r>
              <a:rPr lang="en-US" sz="3200" dirty="0" err="1" smtClean="0">
                <a:solidFill>
                  <a:schemeClr val="tx1"/>
                </a:solidFill>
              </a:rPr>
              <a:t>EATCambridge</a:t>
            </a:r>
            <a:endParaRPr lang="en-US" sz="32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531" y="2557870"/>
            <a:ext cx="4691202" cy="3237876"/>
          </a:xfrm>
          <a:prstGeom prst="rect">
            <a:avLst/>
          </a:prstGeom>
        </p:spPr>
      </p:pic>
      <p:sp>
        <p:nvSpPr>
          <p:cNvPr id="6" name="Title 1"/>
          <p:cNvSpPr txBox="1">
            <a:spLocks/>
          </p:cNvSpPr>
          <p:nvPr/>
        </p:nvSpPr>
        <p:spPr>
          <a:xfrm>
            <a:off x="208209" y="5795746"/>
            <a:ext cx="8839847"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0" i="0" kern="1200">
                <a:solidFill>
                  <a:srgbClr val="003366"/>
                </a:solidFill>
                <a:latin typeface="Stag Medium"/>
                <a:ea typeface="+mj-ea"/>
                <a:cs typeface="Stag Medium"/>
              </a:defRPr>
            </a:lvl1pPr>
          </a:lstStyle>
          <a:p>
            <a:pPr algn="ctr"/>
            <a:r>
              <a:rPr lang="en-US" sz="2000" b="1" dirty="0" smtClean="0">
                <a:solidFill>
                  <a:schemeClr val="tx1"/>
                </a:solidFill>
              </a:rPr>
              <a:t>Michael Duignan | Lewis </a:t>
            </a:r>
            <a:r>
              <a:rPr lang="en-US" sz="2000" b="1" dirty="0">
                <a:solidFill>
                  <a:schemeClr val="tx1"/>
                </a:solidFill>
              </a:rPr>
              <a:t>Walsh </a:t>
            </a:r>
            <a:r>
              <a:rPr lang="en-US" sz="2000" b="1" dirty="0" smtClean="0">
                <a:solidFill>
                  <a:schemeClr val="tx1"/>
                </a:solidFill>
              </a:rPr>
              <a:t>| Sally </a:t>
            </a:r>
            <a:r>
              <a:rPr lang="en-US" sz="2000" b="1" dirty="0">
                <a:solidFill>
                  <a:schemeClr val="tx1"/>
                </a:solidFill>
              </a:rPr>
              <a:t>Everett </a:t>
            </a:r>
            <a:endParaRPr lang="en-US" sz="2000" b="1" dirty="0" smtClean="0">
              <a:solidFill>
                <a:schemeClr val="tx1"/>
              </a:solidFill>
            </a:endParaRPr>
          </a:p>
          <a:p>
            <a:pPr algn="ctr"/>
            <a:r>
              <a:rPr lang="en-US" sz="2000" dirty="0" smtClean="0">
                <a:solidFill>
                  <a:schemeClr val="tx1"/>
                </a:solidFill>
              </a:rPr>
              <a:t>Anglia Ruskin University, Lord Ashcroft International Business School</a:t>
            </a:r>
            <a:endParaRPr lang="en-US" sz="2000" dirty="0">
              <a:solidFill>
                <a:schemeClr val="tx1"/>
              </a:solidFill>
            </a:endParaRPr>
          </a:p>
        </p:txBody>
      </p:sp>
    </p:spTree>
    <p:extLst>
      <p:ext uri="{BB962C8B-B14F-4D97-AF65-F5344CB8AC3E}">
        <p14:creationId xmlns:p14="http://schemas.microsoft.com/office/powerpoint/2010/main" val="31836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3139"/>
            <a:ext cx="8229600" cy="1143000"/>
          </a:xfrm>
        </p:spPr>
        <p:txBody>
          <a:bodyPr/>
          <a:lstStyle/>
          <a:p>
            <a:r>
              <a:rPr lang="en-GB" dirty="0" smtClean="0"/>
              <a:t>IN vs. OUT (continued)</a:t>
            </a:r>
            <a:endParaRPr lang="en-GB" dirty="0"/>
          </a:p>
        </p:txBody>
      </p:sp>
      <p:sp>
        <p:nvSpPr>
          <p:cNvPr id="3" name="Content Placeholder 2"/>
          <p:cNvSpPr>
            <a:spLocks noGrp="1"/>
          </p:cNvSpPr>
          <p:nvPr>
            <p:ph idx="1"/>
          </p:nvPr>
        </p:nvSpPr>
        <p:spPr>
          <a:xfrm>
            <a:off x="457200" y="1851450"/>
            <a:ext cx="8686800" cy="5006550"/>
          </a:xfrm>
        </p:spPr>
        <p:txBody>
          <a:bodyPr>
            <a:noAutofit/>
          </a:bodyPr>
          <a:lstStyle/>
          <a:p>
            <a:pPr marL="0" indent="0">
              <a:buNone/>
            </a:pPr>
            <a:r>
              <a:rPr lang="en-GB" sz="1800" b="1" dirty="0" smtClean="0"/>
              <a:t>‘IN’</a:t>
            </a:r>
            <a:r>
              <a:rPr lang="en-GB" sz="1800" dirty="0" smtClean="0"/>
              <a:t> businesses accepted reality of high rents and wanted to be  ‘figureheads’ of foodie movement and clustering (e.g. Bennett St nicknamed Meat Street).</a:t>
            </a:r>
          </a:p>
          <a:p>
            <a:pPr marL="0" indent="0">
              <a:buNone/>
            </a:pPr>
            <a:endParaRPr lang="en-GB" sz="1800" dirty="0" smtClean="0"/>
          </a:p>
          <a:p>
            <a:pPr lvl="2"/>
            <a:r>
              <a:rPr lang="en-US" sz="1800" i="1" dirty="0" smtClean="0"/>
              <a:t>“</a:t>
            </a:r>
            <a:r>
              <a:rPr lang="en-GB" sz="1800" i="1" dirty="0" smtClean="0"/>
              <a:t>We are in a </a:t>
            </a:r>
            <a:r>
              <a:rPr lang="en-US" sz="1800" i="1" dirty="0" smtClean="0"/>
              <a:t>really good location, rather than let’s say being out in the periphery, where it might have taken longer to prove our business and get recognition from customers and alike” , and “I think for it [business] to really take a foothold, you have to have permanent locations…so we can actually take on the kind of corporate giants that are in the game” </a:t>
            </a:r>
            <a:r>
              <a:rPr lang="en-US" sz="1800" dirty="0" smtClean="0"/>
              <a:t>.</a:t>
            </a:r>
          </a:p>
          <a:p>
            <a:pPr marL="914400" lvl="2" indent="0">
              <a:buNone/>
            </a:pPr>
            <a:endParaRPr lang="en-US" sz="1800" dirty="0" smtClean="0"/>
          </a:p>
          <a:p>
            <a:pPr lvl="2"/>
            <a:r>
              <a:rPr lang="en-US" sz="1800" dirty="0" smtClean="0"/>
              <a:t>“</a:t>
            </a:r>
            <a:r>
              <a:rPr lang="en-US" sz="1800" i="1" dirty="0" smtClean="0"/>
              <a:t>I think there’s just power in numbers. So, the greater the scene gets, the more people (customers) will use it and rely upon it, and support it. And that will attract more people into either districts, or the city </a:t>
            </a:r>
            <a:r>
              <a:rPr lang="en-US" sz="1800" i="1" dirty="0" err="1" smtClean="0"/>
              <a:t>centre</a:t>
            </a:r>
            <a:r>
              <a:rPr lang="en-US" sz="1800" i="1" dirty="0" smtClean="0"/>
              <a:t>” . “We want to become one of those figure heads who do that in the community, we don’t want to be just an operator that serves nice meals and nice drink, we want to actively encourage other foodie businesses to follow” </a:t>
            </a:r>
            <a:r>
              <a:rPr lang="en-US" sz="1800" dirty="0" smtClean="0"/>
              <a:t>.</a:t>
            </a:r>
            <a:endParaRPr lang="en-US" sz="1800" i="1" dirty="0" smtClean="0"/>
          </a:p>
          <a:p>
            <a:pPr lvl="2"/>
            <a:endParaRPr lang="en-GB" sz="1600" dirty="0" smtClean="0"/>
          </a:p>
        </p:txBody>
      </p:sp>
    </p:spTree>
    <p:extLst>
      <p:ext uri="{BB962C8B-B14F-4D97-AF65-F5344CB8AC3E}">
        <p14:creationId xmlns:p14="http://schemas.microsoft.com/office/powerpoint/2010/main" val="142357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vs. OUT </a:t>
            </a:r>
            <a:r>
              <a:rPr lang="en-GB" i="1" dirty="0" smtClean="0"/>
              <a:t>(Continued)</a:t>
            </a:r>
            <a:endParaRPr lang="en-GB" i="1" dirty="0"/>
          </a:p>
        </p:txBody>
      </p:sp>
      <p:sp>
        <p:nvSpPr>
          <p:cNvPr id="3" name="Content Placeholder 2"/>
          <p:cNvSpPr>
            <a:spLocks noGrp="1"/>
          </p:cNvSpPr>
          <p:nvPr>
            <p:ph idx="1"/>
          </p:nvPr>
        </p:nvSpPr>
        <p:spPr>
          <a:xfrm>
            <a:off x="457199" y="2608900"/>
            <a:ext cx="8386549" cy="3914730"/>
          </a:xfrm>
        </p:spPr>
        <p:txBody>
          <a:bodyPr>
            <a:normAutofit/>
          </a:bodyPr>
          <a:lstStyle/>
          <a:p>
            <a:pPr marL="0" indent="0">
              <a:buNone/>
            </a:pPr>
            <a:r>
              <a:rPr lang="en-GB" sz="1800" b="1" dirty="0"/>
              <a:t>OUT</a:t>
            </a:r>
            <a:r>
              <a:rPr lang="en-GB" sz="1800" dirty="0"/>
              <a:t> </a:t>
            </a:r>
            <a:r>
              <a:rPr lang="en-GB" sz="1800" dirty="0" smtClean="0"/>
              <a:t>businesses:  felt </a:t>
            </a:r>
            <a:r>
              <a:rPr lang="en-GB" sz="1800" dirty="0"/>
              <a:t>negative, dis-enfranchised, </a:t>
            </a:r>
            <a:r>
              <a:rPr lang="en-GB" sz="1800" dirty="0" smtClean="0"/>
              <a:t>and focussed </a:t>
            </a:r>
            <a:r>
              <a:rPr lang="en-GB" sz="1800" dirty="0"/>
              <a:t>more on survival </a:t>
            </a:r>
            <a:r>
              <a:rPr lang="en-GB" sz="1800" dirty="0" smtClean="0"/>
              <a:t>than </a:t>
            </a:r>
            <a:r>
              <a:rPr lang="en-GB" sz="1800" dirty="0"/>
              <a:t>competing. More reliant </a:t>
            </a:r>
            <a:r>
              <a:rPr lang="en-GB" sz="1800" dirty="0" smtClean="0"/>
              <a:t>on the EAT festival to </a:t>
            </a:r>
            <a:r>
              <a:rPr lang="en-GB" sz="1800" dirty="0"/>
              <a:t>draw consumers </a:t>
            </a:r>
            <a:r>
              <a:rPr lang="en-GB" sz="1800" dirty="0" smtClean="0"/>
              <a:t>away from city centre  to overcome their </a:t>
            </a:r>
            <a:r>
              <a:rPr lang="en-GB" sz="1800" dirty="0"/>
              <a:t>marginal locations </a:t>
            </a:r>
            <a:r>
              <a:rPr lang="en-GB" sz="1800" dirty="0" smtClean="0"/>
              <a:t>on the edge of the </a:t>
            </a:r>
            <a:r>
              <a:rPr lang="en-GB" sz="1800" dirty="0"/>
              <a:t>city (and resist the more powerful inner city and corporate entities</a:t>
            </a:r>
            <a:r>
              <a:rPr lang="en-GB" sz="1800" dirty="0" smtClean="0"/>
              <a:t>).</a:t>
            </a:r>
          </a:p>
          <a:p>
            <a:pPr marL="0" indent="0">
              <a:buNone/>
            </a:pPr>
            <a:endParaRPr lang="en-GB" sz="1800" dirty="0"/>
          </a:p>
          <a:p>
            <a:pPr marL="914400" lvl="2" indent="0">
              <a:buNone/>
            </a:pPr>
            <a:r>
              <a:rPr lang="en-US" sz="1800" i="1" dirty="0"/>
              <a:t>“Find me a space! I’ll open a deli! Find me a space that doesn’t cost three thousand pounds [a month]…we could never afford somewhere in the city </a:t>
            </a:r>
            <a:r>
              <a:rPr lang="en-US" sz="1800" i="1" dirty="0" err="1"/>
              <a:t>centre</a:t>
            </a:r>
            <a:r>
              <a:rPr lang="en-US" sz="1800" i="1" dirty="0"/>
              <a:t>”. </a:t>
            </a:r>
            <a:endParaRPr lang="en-GB" sz="1800" dirty="0"/>
          </a:p>
          <a:p>
            <a:pPr marL="457200" indent="-457200">
              <a:buFont typeface="+mj-lt"/>
              <a:buAutoNum type="arabicPeriod"/>
            </a:pPr>
            <a:endParaRPr lang="en-GB" sz="1800" dirty="0"/>
          </a:p>
          <a:p>
            <a:pPr marL="0" indent="0">
              <a:buNone/>
            </a:pPr>
            <a:r>
              <a:rPr lang="en-GB" sz="1800" dirty="0"/>
              <a:t>Both </a:t>
            </a:r>
            <a:r>
              <a:rPr lang="en-GB" sz="1800" b="1" dirty="0"/>
              <a:t>‘IN’ </a:t>
            </a:r>
            <a:r>
              <a:rPr lang="en-GB" sz="1800" dirty="0"/>
              <a:t>and </a:t>
            </a:r>
            <a:r>
              <a:rPr lang="en-GB" sz="1800" i="1" dirty="0"/>
              <a:t>‘</a:t>
            </a:r>
            <a:r>
              <a:rPr lang="en-GB" sz="1800" b="1" dirty="0"/>
              <a:t>OUT’ </a:t>
            </a:r>
            <a:r>
              <a:rPr lang="en-GB" sz="1800" dirty="0"/>
              <a:t>businesses used </a:t>
            </a:r>
            <a:r>
              <a:rPr lang="en-US" sz="1800" dirty="0"/>
              <a:t>food festivals like EAT for networking, marketing, and direct trade</a:t>
            </a:r>
            <a:r>
              <a:rPr lang="en-US" sz="1800" dirty="0" smtClean="0"/>
              <a:t>.</a:t>
            </a:r>
            <a:endParaRPr lang="en-US" sz="1800" dirty="0"/>
          </a:p>
        </p:txBody>
      </p:sp>
    </p:spTree>
    <p:extLst>
      <p:ext uri="{BB962C8B-B14F-4D97-AF65-F5344CB8AC3E}">
        <p14:creationId xmlns:p14="http://schemas.microsoft.com/office/powerpoint/2010/main" val="1519736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5026"/>
            <a:ext cx="9089136" cy="1143000"/>
          </a:xfrm>
        </p:spPr>
        <p:txBody>
          <a:bodyPr/>
          <a:lstStyle/>
          <a:p>
            <a:r>
              <a:rPr lang="en-GB" sz="4000" dirty="0" smtClean="0"/>
              <a:t>#</a:t>
            </a:r>
            <a:r>
              <a:rPr lang="en-GB" sz="4000" dirty="0" err="1" smtClean="0"/>
              <a:t>EATCambridge</a:t>
            </a:r>
            <a:r>
              <a:rPr lang="en-GB" sz="4000" dirty="0" smtClean="0"/>
              <a:t>: Physical and </a:t>
            </a:r>
            <a:r>
              <a:rPr lang="en-GB" sz="4000" dirty="0"/>
              <a:t>D</a:t>
            </a:r>
            <a:r>
              <a:rPr lang="en-GB" sz="4000" dirty="0" smtClean="0"/>
              <a:t>igital Nurturing </a:t>
            </a:r>
            <a:endParaRPr lang="en-GB" sz="4000" dirty="0"/>
          </a:p>
        </p:txBody>
      </p:sp>
      <p:sp>
        <p:nvSpPr>
          <p:cNvPr id="3" name="Content Placeholder 2"/>
          <p:cNvSpPr>
            <a:spLocks noGrp="1"/>
          </p:cNvSpPr>
          <p:nvPr>
            <p:ph idx="1"/>
          </p:nvPr>
        </p:nvSpPr>
        <p:spPr>
          <a:xfrm>
            <a:off x="457200" y="2439485"/>
            <a:ext cx="8454788" cy="4125088"/>
          </a:xfrm>
        </p:spPr>
        <p:txBody>
          <a:bodyPr>
            <a:normAutofit fontScale="32500" lnSpcReduction="20000"/>
          </a:bodyPr>
          <a:lstStyle/>
          <a:p>
            <a:r>
              <a:rPr lang="en-GB" sz="5500" dirty="0" smtClean="0"/>
              <a:t>EAT festival catalysed relationships between small firms and consumers which were then nurtured via social media after the physical event ended;</a:t>
            </a:r>
          </a:p>
          <a:p>
            <a:pPr marL="0" indent="0">
              <a:buNone/>
            </a:pPr>
            <a:endParaRPr lang="en-GB" sz="5500" dirty="0" smtClean="0"/>
          </a:p>
          <a:p>
            <a:pPr marL="0" indent="0">
              <a:buNone/>
            </a:pPr>
            <a:r>
              <a:rPr lang="en-GB" sz="5500" b="1" dirty="0" smtClean="0"/>
              <a:t>Nurturing the relationship on social media</a:t>
            </a:r>
          </a:p>
          <a:p>
            <a:r>
              <a:rPr lang="en-GB" sz="5500" dirty="0" smtClean="0"/>
              <a:t>Twitter was dominantly used by all respondents to engage consumers and other businesses;</a:t>
            </a:r>
          </a:p>
          <a:p>
            <a:endParaRPr lang="en-GB" sz="5500" dirty="0" smtClean="0"/>
          </a:p>
          <a:p>
            <a:r>
              <a:rPr lang="en-GB" sz="5500" dirty="0" smtClean="0"/>
              <a:t>Social media and the event itself allowed owner/managers to illustrate and educate ‘followers’ about their local roots and values:</a:t>
            </a:r>
          </a:p>
          <a:p>
            <a:endParaRPr lang="en-GB" sz="5500" dirty="0" smtClean="0"/>
          </a:p>
          <a:p>
            <a:pPr marL="457200" lvl="1" indent="0">
              <a:buNone/>
            </a:pPr>
            <a:r>
              <a:rPr lang="en-US" sz="5500" i="1" dirty="0" smtClean="0"/>
              <a:t>“I think people need to be educated that you can buy nice things...So promote it, push it forward, and make Cambridge a healthy place”</a:t>
            </a:r>
            <a:endParaRPr lang="en-GB" sz="5500" dirty="0" smtClean="0"/>
          </a:p>
          <a:p>
            <a:pPr marL="457200" lvl="1" indent="0">
              <a:buNone/>
            </a:pPr>
            <a:endParaRPr lang="en-US" sz="5500" dirty="0" smtClean="0"/>
          </a:p>
          <a:p>
            <a:pPr marL="457200" lvl="1" indent="0">
              <a:buNone/>
            </a:pPr>
            <a:r>
              <a:rPr lang="en-US" sz="5500" i="1" dirty="0" smtClean="0"/>
              <a:t>“The more people we educate at events [EAT] to ask for local beer and quality beer rather than Carling or Fosters, because those big brands don’t go with the image that people are trying to create with their food”</a:t>
            </a:r>
            <a:endParaRPr lang="en-US" sz="5500" dirty="0" smtClean="0"/>
          </a:p>
          <a:p>
            <a:pPr lvl="1"/>
            <a:endParaRPr lang="en-US" sz="7200" dirty="0"/>
          </a:p>
          <a:p>
            <a:pPr marL="0" indent="0">
              <a:buNone/>
            </a:pPr>
            <a:endParaRPr lang="en-GB" sz="7200" dirty="0"/>
          </a:p>
          <a:p>
            <a:endParaRPr lang="en-GB" dirty="0" smtClean="0"/>
          </a:p>
          <a:p>
            <a:endParaRPr lang="en-GB" dirty="0"/>
          </a:p>
        </p:txBody>
      </p:sp>
    </p:spTree>
    <p:extLst>
      <p:ext uri="{BB962C8B-B14F-4D97-AF65-F5344CB8AC3E}">
        <p14:creationId xmlns:p14="http://schemas.microsoft.com/office/powerpoint/2010/main" val="2548582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500" dirty="0"/>
              <a:t>Digital #</a:t>
            </a:r>
            <a:r>
              <a:rPr lang="en-GB" sz="3500" dirty="0" err="1"/>
              <a:t>EATCambridge</a:t>
            </a:r>
            <a:r>
              <a:rPr lang="en-GB" sz="3500" dirty="0"/>
              <a:t>: Small Firms Before and During the Event </a:t>
            </a:r>
            <a:r>
              <a:rPr lang="en-GB" sz="3500" i="1" dirty="0" smtClean="0"/>
              <a:t>(Continued)</a:t>
            </a:r>
            <a:endParaRPr lang="en-GB" sz="3500" dirty="0"/>
          </a:p>
        </p:txBody>
      </p:sp>
      <p:sp>
        <p:nvSpPr>
          <p:cNvPr id="3" name="Content Placeholder 2"/>
          <p:cNvSpPr>
            <a:spLocks noGrp="1"/>
          </p:cNvSpPr>
          <p:nvPr>
            <p:ph idx="1"/>
          </p:nvPr>
        </p:nvSpPr>
        <p:spPr>
          <a:xfrm>
            <a:off x="457199" y="2608900"/>
            <a:ext cx="8372901" cy="3082216"/>
          </a:xfrm>
        </p:spPr>
        <p:txBody>
          <a:bodyPr>
            <a:normAutofit/>
          </a:bodyPr>
          <a:lstStyle/>
          <a:p>
            <a:pPr marL="0" indent="0">
              <a:buNone/>
            </a:pPr>
            <a:r>
              <a:rPr lang="en-GB" sz="1800" dirty="0" smtClean="0"/>
              <a:t>Social media and the event itself also catalysed B2B collaboration and </a:t>
            </a:r>
            <a:r>
              <a:rPr lang="en-GB" sz="1800" dirty="0"/>
              <a:t>cross-fertilisation of </a:t>
            </a:r>
            <a:r>
              <a:rPr lang="en-GB" sz="1800" dirty="0" smtClean="0"/>
              <a:t>products</a:t>
            </a:r>
          </a:p>
          <a:p>
            <a:pPr marL="457200" lvl="1" indent="0">
              <a:buNone/>
            </a:pPr>
            <a:endParaRPr lang="en-US" sz="1800" i="1" dirty="0" smtClean="0"/>
          </a:p>
          <a:p>
            <a:pPr marL="457200" lvl="1" indent="0">
              <a:buNone/>
            </a:pPr>
            <a:r>
              <a:rPr lang="en-US" sz="1800" i="1" dirty="0" smtClean="0"/>
              <a:t>“</a:t>
            </a:r>
            <a:r>
              <a:rPr lang="en-US" sz="1800" i="1" dirty="0"/>
              <a:t>We wanted to meet and engage with other traders, one such relationship saw us agree with an ice cream trader to turn my waste product </a:t>
            </a:r>
            <a:r>
              <a:rPr lang="en-US" sz="1800" i="1" dirty="0" smtClean="0"/>
              <a:t>(gin </a:t>
            </a:r>
            <a:r>
              <a:rPr lang="en-US" sz="1800" i="1" dirty="0"/>
              <a:t>soaked raspberries) into a boozy ice cream”</a:t>
            </a:r>
          </a:p>
          <a:p>
            <a:pPr lvl="1"/>
            <a:endParaRPr lang="en-GB" dirty="0"/>
          </a:p>
        </p:txBody>
      </p:sp>
    </p:spTree>
    <p:extLst>
      <p:ext uri="{BB962C8B-B14F-4D97-AF65-F5344CB8AC3E}">
        <p14:creationId xmlns:p14="http://schemas.microsoft.com/office/powerpoint/2010/main" val="3087147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886"/>
            <a:ext cx="8540496" cy="1143000"/>
          </a:xfrm>
        </p:spPr>
        <p:txBody>
          <a:bodyPr/>
          <a:lstStyle/>
          <a:p>
            <a:r>
              <a:rPr lang="en-GB" sz="4000" dirty="0" smtClean="0"/>
              <a:t>Beyond the event… physical and digital ‘traceability’ of small firms</a:t>
            </a:r>
            <a:endParaRPr lang="en-GB" sz="4000" dirty="0"/>
          </a:p>
        </p:txBody>
      </p:sp>
      <p:sp>
        <p:nvSpPr>
          <p:cNvPr id="3" name="Content Placeholder 2"/>
          <p:cNvSpPr>
            <a:spLocks noGrp="1"/>
          </p:cNvSpPr>
          <p:nvPr>
            <p:ph idx="1"/>
          </p:nvPr>
        </p:nvSpPr>
        <p:spPr>
          <a:xfrm>
            <a:off x="313899" y="2135890"/>
            <a:ext cx="8683797" cy="4454313"/>
          </a:xfrm>
        </p:spPr>
        <p:txBody>
          <a:bodyPr>
            <a:noAutofit/>
          </a:bodyPr>
          <a:lstStyle/>
          <a:p>
            <a:pPr marL="0" indent="0">
              <a:buNone/>
            </a:pPr>
            <a:r>
              <a:rPr lang="en-GB" sz="1700" dirty="0" smtClean="0"/>
              <a:t>Social media allowed for tracing the development of the product and how it gets to the consumer (supply chain)</a:t>
            </a:r>
          </a:p>
          <a:p>
            <a:pPr marL="457200" lvl="1" indent="0">
              <a:buNone/>
            </a:pPr>
            <a:r>
              <a:rPr lang="en-GB" sz="1700" i="1" dirty="0"/>
              <a:t>“Our crisps are made from potatoes on our farm we often make a big deal of our harvest and show those potatoes being turned into crisps, being packages and distributed”</a:t>
            </a:r>
          </a:p>
          <a:p>
            <a:pPr marL="457200" indent="-457200">
              <a:buFont typeface="+mj-lt"/>
              <a:buAutoNum type="arabicPeriod"/>
            </a:pPr>
            <a:endParaRPr lang="en-GB" sz="1700" dirty="0" smtClean="0"/>
          </a:p>
          <a:p>
            <a:pPr marL="0" indent="0">
              <a:buNone/>
            </a:pPr>
            <a:r>
              <a:rPr lang="en-GB" sz="1700" dirty="0" smtClean="0"/>
              <a:t>Tracing the company’s values (what led them to be ‘locally’ focussed)</a:t>
            </a:r>
          </a:p>
          <a:p>
            <a:pPr marL="457200" lvl="2" indent="0">
              <a:buNone/>
            </a:pPr>
            <a:r>
              <a:rPr lang="en-US" sz="1700" i="1" dirty="0" smtClean="0"/>
              <a:t>“We </a:t>
            </a:r>
            <a:r>
              <a:rPr lang="en-US" sz="1700" i="1" dirty="0"/>
              <a:t>are quirky, we are quintessentially British, we feel we are more of a brand and really sticking by that we can adapt </a:t>
            </a:r>
            <a:r>
              <a:rPr lang="en-US" sz="1700" i="1" dirty="0" smtClean="0"/>
              <a:t> </a:t>
            </a:r>
            <a:r>
              <a:rPr lang="en-US" sz="1700" i="1" dirty="0"/>
              <a:t>so many things, and </a:t>
            </a:r>
            <a:r>
              <a:rPr lang="en-US" sz="1700" i="1" dirty="0" smtClean="0"/>
              <a:t>be </a:t>
            </a:r>
            <a:r>
              <a:rPr lang="en-US" sz="1700" i="1" dirty="0"/>
              <a:t>able to tell people </a:t>
            </a:r>
            <a:r>
              <a:rPr lang="en-US" sz="1700" i="1" dirty="0" smtClean="0"/>
              <a:t>in a way that is </a:t>
            </a:r>
            <a:r>
              <a:rPr lang="en-US" sz="1700" i="1" dirty="0"/>
              <a:t>a lot easier than </a:t>
            </a:r>
            <a:r>
              <a:rPr lang="en-US" sz="1700" i="1" dirty="0" smtClean="0"/>
              <a:t>them</a:t>
            </a:r>
            <a:r>
              <a:rPr lang="en-US" sz="1700" i="1" dirty="0" smtClean="0"/>
              <a:t> </a:t>
            </a:r>
            <a:r>
              <a:rPr lang="en-US" sz="1700" i="1" dirty="0"/>
              <a:t>reading it in a magazine</a:t>
            </a:r>
            <a:r>
              <a:rPr lang="en-US" sz="1700" i="1" dirty="0" smtClean="0"/>
              <a:t>”;</a:t>
            </a:r>
            <a:endParaRPr lang="en-US" sz="1700" dirty="0" smtClean="0"/>
          </a:p>
          <a:p>
            <a:pPr marL="0" lvl="1" indent="0">
              <a:buNone/>
            </a:pPr>
            <a:endParaRPr lang="en-GB" sz="1700" dirty="0" smtClean="0"/>
          </a:p>
          <a:p>
            <a:pPr marL="0" lvl="1" indent="0">
              <a:buNone/>
            </a:pPr>
            <a:r>
              <a:rPr lang="en-GB" sz="1700" dirty="0" smtClean="0"/>
              <a:t>Continue to educate to increase modes </a:t>
            </a:r>
            <a:r>
              <a:rPr lang="en-GB" sz="1700" dirty="0" smtClean="0"/>
              <a:t>of ‘critical consumption’ </a:t>
            </a:r>
          </a:p>
          <a:p>
            <a:pPr marL="457200" lvl="1" indent="0">
              <a:buNone/>
            </a:pPr>
            <a:r>
              <a:rPr lang="en-US" sz="1700" i="1" dirty="0" smtClean="0"/>
              <a:t>“The </a:t>
            </a:r>
            <a:r>
              <a:rPr lang="en-US" sz="1700" i="1" dirty="0"/>
              <a:t>good thing about those events [food festivals] is you can have a conversation </a:t>
            </a:r>
            <a:r>
              <a:rPr lang="en-US" sz="1700" i="1" dirty="0" smtClean="0"/>
              <a:t>with people </a:t>
            </a:r>
            <a:r>
              <a:rPr lang="en-US" sz="1700" i="1" dirty="0"/>
              <a:t>about how you make your products and the provenance of it, and they </a:t>
            </a:r>
            <a:r>
              <a:rPr lang="en-US" sz="1700" i="1" dirty="0" err="1" smtClean="0"/>
              <a:t>realise</a:t>
            </a:r>
            <a:r>
              <a:rPr lang="en-US" sz="1700" i="1" dirty="0"/>
              <a:t> </a:t>
            </a:r>
            <a:r>
              <a:rPr lang="en-US" sz="1700" i="1" dirty="0" smtClean="0"/>
              <a:t>that </a:t>
            </a:r>
            <a:r>
              <a:rPr lang="en-US" sz="1700" i="1" dirty="0"/>
              <a:t>the difference of buying a salami from me or from buying salami from Tesco’s </a:t>
            </a:r>
            <a:r>
              <a:rPr lang="en-US" sz="1700" i="1" dirty="0" smtClean="0"/>
              <a:t>made in </a:t>
            </a:r>
            <a:r>
              <a:rPr lang="en-US" sz="1700" i="1" dirty="0"/>
              <a:t>a factory or wherever, so I think they </a:t>
            </a:r>
            <a:r>
              <a:rPr lang="en-US" sz="1700" i="1" dirty="0" err="1"/>
              <a:t>realise</a:t>
            </a:r>
            <a:r>
              <a:rPr lang="en-US" sz="1700" i="1" dirty="0"/>
              <a:t> that </a:t>
            </a:r>
            <a:r>
              <a:rPr lang="en-US" sz="1700" i="1" dirty="0" smtClean="0"/>
              <a:t>difference” </a:t>
            </a:r>
            <a:r>
              <a:rPr lang="en-US" sz="1700" dirty="0" smtClean="0"/>
              <a:t>.</a:t>
            </a:r>
            <a:endParaRPr lang="en-GB" sz="1700" dirty="0" smtClean="0"/>
          </a:p>
        </p:txBody>
      </p:sp>
    </p:spTree>
    <p:extLst>
      <p:ext uri="{BB962C8B-B14F-4D97-AF65-F5344CB8AC3E}">
        <p14:creationId xmlns:p14="http://schemas.microsoft.com/office/powerpoint/2010/main" val="1072810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Beyond the event… physical and digital ‘traceability’ of small </a:t>
            </a:r>
            <a:r>
              <a:rPr lang="en-GB" sz="3600" dirty="0" smtClean="0"/>
              <a:t>firms </a:t>
            </a:r>
            <a:r>
              <a:rPr lang="en-GB" sz="3600" i="1" dirty="0" smtClean="0"/>
              <a:t>(Continued)</a:t>
            </a:r>
            <a:endParaRPr lang="en-GB" sz="3600" dirty="0"/>
          </a:p>
        </p:txBody>
      </p:sp>
      <p:sp>
        <p:nvSpPr>
          <p:cNvPr id="3" name="Content Placeholder 2"/>
          <p:cNvSpPr>
            <a:spLocks noGrp="1"/>
          </p:cNvSpPr>
          <p:nvPr>
            <p:ph idx="1"/>
          </p:nvPr>
        </p:nvSpPr>
        <p:spPr/>
        <p:txBody>
          <a:bodyPr/>
          <a:lstStyle/>
          <a:p>
            <a:r>
              <a:rPr lang="en-GB" dirty="0" smtClean="0"/>
              <a:t>For street traders in particular social media allowed consumers to trace the businesses physically </a:t>
            </a:r>
            <a:r>
              <a:rPr lang="en-GB" dirty="0"/>
              <a:t>across the city </a:t>
            </a:r>
            <a:r>
              <a:rPr lang="en-GB" dirty="0" smtClean="0"/>
              <a:t>and in more ‘</a:t>
            </a:r>
            <a:r>
              <a:rPr lang="en-GB" dirty="0"/>
              <a:t>peripheral’ </a:t>
            </a:r>
            <a:r>
              <a:rPr lang="en-GB" dirty="0" smtClean="0"/>
              <a:t>locations.</a:t>
            </a:r>
          </a:p>
          <a:p>
            <a:pPr marL="0" indent="0">
              <a:buNone/>
            </a:pPr>
            <a:endParaRPr lang="en-GB" dirty="0" smtClean="0"/>
          </a:p>
          <a:p>
            <a:pPr marL="457200" lvl="1" indent="0">
              <a:buNone/>
            </a:pPr>
            <a:r>
              <a:rPr lang="en-GB" i="1" dirty="0" smtClean="0"/>
              <a:t>“Because our food van is in a different place every day we would post on Twitter where going to be, whether that be a street corner or another event”</a:t>
            </a:r>
            <a:endParaRPr lang="en-GB" i="1" dirty="0"/>
          </a:p>
          <a:p>
            <a:endParaRPr lang="en-GB" dirty="0"/>
          </a:p>
        </p:txBody>
      </p:sp>
    </p:spTree>
    <p:extLst>
      <p:ext uri="{BB962C8B-B14F-4D97-AF65-F5344CB8AC3E}">
        <p14:creationId xmlns:p14="http://schemas.microsoft.com/office/powerpoint/2010/main" val="1937500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392"/>
            <a:ext cx="8229600" cy="801196"/>
          </a:xfrm>
        </p:spPr>
        <p:txBody>
          <a:bodyPr/>
          <a:lstStyle/>
          <a:p>
            <a:r>
              <a:rPr lang="en-GB" dirty="0" smtClean="0"/>
              <a:t>Critical points and conclusions…</a:t>
            </a:r>
            <a:endParaRPr lang="en-GB" dirty="0"/>
          </a:p>
        </p:txBody>
      </p:sp>
      <p:sp>
        <p:nvSpPr>
          <p:cNvPr id="3" name="Content Placeholder 2"/>
          <p:cNvSpPr>
            <a:spLocks noGrp="1"/>
          </p:cNvSpPr>
          <p:nvPr>
            <p:ph idx="1"/>
          </p:nvPr>
        </p:nvSpPr>
        <p:spPr>
          <a:xfrm>
            <a:off x="457200" y="2061882"/>
            <a:ext cx="8229600" cy="4616993"/>
          </a:xfrm>
        </p:spPr>
        <p:txBody>
          <a:bodyPr>
            <a:normAutofit fontScale="92500" lnSpcReduction="20000"/>
          </a:bodyPr>
          <a:lstStyle/>
          <a:p>
            <a:r>
              <a:rPr lang="en-GB" b="1" dirty="0" smtClean="0">
                <a:solidFill>
                  <a:srgbClr val="42B6E6"/>
                </a:solidFill>
              </a:rPr>
              <a:t>Resistance: </a:t>
            </a:r>
            <a:r>
              <a:rPr lang="en-GB" dirty="0" smtClean="0"/>
              <a:t>plight and challenges in the core, festivals seen as resistance to economic problems, new temporary and transient third spaces (Deleuze and Guattari, 1987)</a:t>
            </a:r>
          </a:p>
          <a:p>
            <a:r>
              <a:rPr lang="en-GB" b="1" dirty="0" smtClean="0">
                <a:solidFill>
                  <a:srgbClr val="42B6E6"/>
                </a:solidFill>
              </a:rPr>
              <a:t>Smoother spaces:</a:t>
            </a:r>
            <a:r>
              <a:rPr lang="en-GB" dirty="0" smtClean="0"/>
              <a:t> Disrupting ‘core’ food and drink offering helping to re-distribute benefits through immediate leverage and longer-term legacy benefits of networks etc (e.g. Chalip, 2004).</a:t>
            </a:r>
          </a:p>
          <a:p>
            <a:r>
              <a:rPr lang="en-GB" b="1" dirty="0" smtClean="0">
                <a:solidFill>
                  <a:srgbClr val="42B6E6"/>
                </a:solidFill>
              </a:rPr>
              <a:t>Digital media: </a:t>
            </a:r>
            <a:r>
              <a:rPr lang="en-GB" dirty="0" smtClean="0"/>
              <a:t>umbrella of #</a:t>
            </a:r>
            <a:r>
              <a:rPr lang="en-GB" dirty="0" err="1" smtClean="0"/>
              <a:t>EATCambridge</a:t>
            </a:r>
            <a:r>
              <a:rPr lang="en-GB" dirty="0" smtClean="0"/>
              <a:t>, local firms connect, collaborate and celebrate the alternative.</a:t>
            </a:r>
          </a:p>
          <a:p>
            <a:r>
              <a:rPr lang="en-GB" b="1" dirty="0" smtClean="0">
                <a:solidFill>
                  <a:srgbClr val="42B6E6"/>
                </a:solidFill>
              </a:rPr>
              <a:t>Traceability</a:t>
            </a:r>
            <a:r>
              <a:rPr lang="en-GB" b="1" dirty="0">
                <a:solidFill>
                  <a:srgbClr val="42B6E6"/>
                </a:solidFill>
              </a:rPr>
              <a:t>: </a:t>
            </a:r>
            <a:r>
              <a:rPr lang="en-GB" dirty="0"/>
              <a:t>Tracing the product, company values and geographical locations educate and afford greater propensity to engage in critical </a:t>
            </a:r>
            <a:r>
              <a:rPr lang="en-GB" dirty="0" smtClean="0"/>
              <a:t>consumptions, an on-going…(Everett, 2016)</a:t>
            </a:r>
          </a:p>
          <a:p>
            <a:r>
              <a:rPr lang="en-GB" b="1" dirty="0" smtClean="0">
                <a:solidFill>
                  <a:srgbClr val="42B6E6"/>
                </a:solidFill>
              </a:rPr>
              <a:t>Legacy:</a:t>
            </a:r>
            <a:r>
              <a:rPr lang="en-GB" dirty="0" smtClean="0"/>
              <a:t>  re-distributing benefits to marginalised small firms forced to occupy peripheral location due to economics, festivals providing the physical and digital spaces here that afford these alternative narratives,.</a:t>
            </a:r>
            <a:endParaRPr lang="en-GB" dirty="0"/>
          </a:p>
        </p:txBody>
      </p:sp>
    </p:spTree>
    <p:extLst>
      <p:ext uri="{BB962C8B-B14F-4D97-AF65-F5344CB8AC3E}">
        <p14:creationId xmlns:p14="http://schemas.microsoft.com/office/powerpoint/2010/main" val="1076251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Point to leave on…</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a:latin typeface="Stag Medium" panose="02000603060000020004" pitchFamily="50" charset="0"/>
              </a:rPr>
              <a:t>Western capitalist countries such as the UK are not only seeing an erosion of public space in </a:t>
            </a:r>
            <a:r>
              <a:rPr lang="en-GB" sz="2800" dirty="0" err="1">
                <a:latin typeface="Stag Medium" panose="02000603060000020004" pitchFamily="50" charset="0"/>
              </a:rPr>
              <a:t>favor</a:t>
            </a:r>
            <a:r>
              <a:rPr lang="en-GB" sz="2800" dirty="0">
                <a:latin typeface="Stag Medium" panose="02000603060000020004" pitchFamily="50" charset="0"/>
              </a:rPr>
              <a:t> of private ownership, but such policies often make way for more homogenous forms of urban space, particularly the loss of diversity and corporatized standardization of the high street and centralized urban areas </a:t>
            </a:r>
            <a:r>
              <a:rPr lang="en-GB" sz="2800" dirty="0" smtClean="0">
                <a:latin typeface="Stag Medium" panose="02000603060000020004" pitchFamily="50" charset="0"/>
              </a:rPr>
              <a:t>(Duignan and Wilbert, 2016 forthcoming – also see </a:t>
            </a:r>
            <a:r>
              <a:rPr lang="en-GB" sz="2800" dirty="0">
                <a:latin typeface="Stag Medium" panose="02000603060000020004" pitchFamily="50" charset="0"/>
              </a:rPr>
              <a:t>Miles, 2010). </a:t>
            </a:r>
          </a:p>
        </p:txBody>
      </p:sp>
    </p:spTree>
    <p:extLst>
      <p:ext uri="{BB962C8B-B14F-4D97-AF65-F5344CB8AC3E}">
        <p14:creationId xmlns:p14="http://schemas.microsoft.com/office/powerpoint/2010/main" val="8978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Outputs and “Impacts”</a:t>
            </a:r>
            <a:endParaRPr lang="en-GB" dirty="0"/>
          </a:p>
        </p:txBody>
      </p:sp>
      <p:sp>
        <p:nvSpPr>
          <p:cNvPr id="3" name="Content Placeholder 2"/>
          <p:cNvSpPr>
            <a:spLocks noGrp="1"/>
          </p:cNvSpPr>
          <p:nvPr>
            <p:ph idx="1"/>
          </p:nvPr>
        </p:nvSpPr>
        <p:spPr>
          <a:xfrm>
            <a:off x="457200" y="2403686"/>
            <a:ext cx="8229600" cy="4194338"/>
          </a:xfrm>
        </p:spPr>
        <p:txBody>
          <a:bodyPr>
            <a:normAutofit fontScale="85000" lnSpcReduction="20000"/>
          </a:bodyPr>
          <a:lstStyle/>
          <a:p>
            <a:pPr marL="457200" indent="-457200">
              <a:buFont typeface="+mj-lt"/>
              <a:buAutoNum type="arabicPeriod"/>
            </a:pPr>
            <a:r>
              <a:rPr lang="en-GB" dirty="0" smtClean="0"/>
              <a:t>Two practioner economic evaluation reports (2014 – 2016)</a:t>
            </a:r>
          </a:p>
          <a:p>
            <a:pPr marL="457200" indent="-457200">
              <a:buFont typeface="+mj-lt"/>
              <a:buAutoNum type="arabicPeriod"/>
            </a:pPr>
            <a:r>
              <a:rPr lang="en-GB" dirty="0" smtClean="0">
                <a:solidFill>
                  <a:srgbClr val="42B6E6"/>
                </a:solidFill>
              </a:rPr>
              <a:t>ATHE / Visit England sponsored National Award for Leadership in the Visitor Economy (Slow Tourism).</a:t>
            </a:r>
          </a:p>
          <a:p>
            <a:pPr marL="457200" indent="-457200">
              <a:buFont typeface="+mj-lt"/>
              <a:buAutoNum type="arabicPeriod"/>
            </a:pPr>
            <a:r>
              <a:rPr lang="en-GB" dirty="0" smtClean="0"/>
              <a:t>Public engagement strategies (e.g. x5 media, University of Cambridge Festival of Ideas, keynote at #</a:t>
            </a:r>
            <a:r>
              <a:rPr lang="en-GB" dirty="0" err="1" smtClean="0"/>
              <a:t>EATCambridge</a:t>
            </a:r>
            <a:r>
              <a:rPr lang="en-GB" dirty="0" smtClean="0"/>
              <a:t>, and also usage of digital networks (e.g. vlog, Twitter etc) to educate (e.g. resisting ourselves…). </a:t>
            </a:r>
          </a:p>
          <a:p>
            <a:pPr marL="457200" indent="-457200">
              <a:buFont typeface="+mj-lt"/>
              <a:buAutoNum type="arabicPeriod"/>
            </a:pPr>
            <a:r>
              <a:rPr lang="en-GB" dirty="0" smtClean="0">
                <a:solidFill>
                  <a:srgbClr val="42B6E6"/>
                </a:solidFill>
              </a:rPr>
              <a:t>Advisory board position: critical friend to champion the ‘slow’ objectives of the authors’ and business school </a:t>
            </a:r>
            <a:r>
              <a:rPr lang="en-GB" dirty="0" err="1" smtClean="0">
                <a:solidFill>
                  <a:srgbClr val="42B6E6"/>
                </a:solidFill>
              </a:rPr>
              <a:t>UoA</a:t>
            </a:r>
            <a:r>
              <a:rPr lang="en-GB" dirty="0" smtClean="0">
                <a:solidFill>
                  <a:srgbClr val="42B6E6"/>
                </a:solidFill>
              </a:rPr>
              <a:t>.</a:t>
            </a:r>
          </a:p>
          <a:p>
            <a:pPr marL="457200" indent="-457200">
              <a:buFont typeface="+mj-lt"/>
              <a:buAutoNum type="arabicPeriod"/>
            </a:pPr>
            <a:r>
              <a:rPr lang="en-GB" dirty="0" smtClean="0"/>
              <a:t>Conclusions of this, the festival economics, and DMO priorities strategically align together to support slower tourism offerings. </a:t>
            </a:r>
          </a:p>
          <a:p>
            <a:pPr marL="457200" indent="-457200">
              <a:buFont typeface="+mj-lt"/>
              <a:buAutoNum type="arabicPeriod"/>
            </a:pPr>
            <a:r>
              <a:rPr lang="en-GB" dirty="0" smtClean="0">
                <a:solidFill>
                  <a:srgbClr val="42B6E6"/>
                </a:solidFill>
              </a:rPr>
              <a:t>Currently in 1</a:t>
            </a:r>
            <a:r>
              <a:rPr lang="en-GB" baseline="30000" dirty="0" smtClean="0">
                <a:solidFill>
                  <a:srgbClr val="42B6E6"/>
                </a:solidFill>
              </a:rPr>
              <a:t>st</a:t>
            </a:r>
            <a:r>
              <a:rPr lang="en-GB" dirty="0" smtClean="0">
                <a:solidFill>
                  <a:srgbClr val="42B6E6"/>
                </a:solidFill>
              </a:rPr>
              <a:t> round R+R  for Journal of Marketing Management.</a:t>
            </a:r>
          </a:p>
          <a:p>
            <a:pPr marL="457200" indent="-457200">
              <a:buFont typeface="+mj-lt"/>
              <a:buAutoNum type="arabicPeriod"/>
            </a:pPr>
            <a:r>
              <a:rPr lang="en-GB" dirty="0" smtClean="0"/>
              <a:t>On-going, more in-depth analysis for #EAT Cambridge 2017 (more visitor data, small business and senior perspectives) – but award Heidi wants to expand and commercialise.</a:t>
            </a:r>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9869534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(LW do in car)</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46941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Quick snapshot…</a:t>
            </a:r>
            <a:endParaRPr lang="en-GB" dirty="0"/>
          </a:p>
        </p:txBody>
      </p:sp>
      <p:sp>
        <p:nvSpPr>
          <p:cNvPr id="3" name="Content Placeholder 2"/>
          <p:cNvSpPr>
            <a:spLocks noGrp="1"/>
          </p:cNvSpPr>
          <p:nvPr>
            <p:ph idx="1"/>
          </p:nvPr>
        </p:nvSpPr>
        <p:spPr/>
        <p:txBody>
          <a:bodyPr>
            <a:normAutofit fontScale="92500" lnSpcReduction="20000"/>
          </a:bodyPr>
          <a:lstStyle/>
          <a:p>
            <a:r>
              <a:rPr lang="en-GB" sz="3200" dirty="0" smtClean="0">
                <a:latin typeface="Stag Medium" panose="02000603060000020004" pitchFamily="50" charset="0"/>
              </a:rPr>
              <a:t>An introduction in to EAT Cambridge, the project beginnings and Cambridge context…</a:t>
            </a:r>
          </a:p>
          <a:p>
            <a:r>
              <a:rPr lang="en-GB" sz="3200" dirty="0" smtClean="0">
                <a:solidFill>
                  <a:srgbClr val="42B6E6"/>
                </a:solidFill>
                <a:latin typeface="Stag Medium" panose="02000603060000020004" pitchFamily="50" charset="0"/>
              </a:rPr>
              <a:t>Establish rationale and methodological decisions.</a:t>
            </a:r>
          </a:p>
          <a:p>
            <a:r>
              <a:rPr lang="en-GB" sz="3200" dirty="0" smtClean="0">
                <a:latin typeface="Stag Medium" panose="02000603060000020004" pitchFamily="50" charset="0"/>
              </a:rPr>
              <a:t>Key project findings and discussion points.</a:t>
            </a:r>
          </a:p>
          <a:p>
            <a:r>
              <a:rPr lang="en-GB" sz="3200" dirty="0" smtClean="0">
                <a:latin typeface="Stag Medium" panose="02000603060000020004" pitchFamily="50" charset="0"/>
              </a:rPr>
              <a:t>Main findings, discussion points and conclusions.</a:t>
            </a:r>
          </a:p>
          <a:p>
            <a:r>
              <a:rPr lang="en-GB" sz="3200" dirty="0" smtClean="0">
                <a:solidFill>
                  <a:srgbClr val="42B6E6"/>
                </a:solidFill>
                <a:latin typeface="Stag Medium" panose="02000603060000020004" pitchFamily="50" charset="0"/>
              </a:rPr>
              <a:t>Outputs, ‘impacts’ and future agenda…</a:t>
            </a:r>
          </a:p>
          <a:p>
            <a:endParaRPr lang="en-GB" dirty="0" smtClean="0"/>
          </a:p>
          <a:p>
            <a:endParaRPr lang="en-GB" dirty="0" smtClean="0"/>
          </a:p>
          <a:p>
            <a:endParaRPr lang="en-GB" dirty="0"/>
          </a:p>
        </p:txBody>
      </p:sp>
    </p:spTree>
    <p:extLst>
      <p:ext uri="{BB962C8B-B14F-4D97-AF65-F5344CB8AC3E}">
        <p14:creationId xmlns:p14="http://schemas.microsoft.com/office/powerpoint/2010/main" val="371359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1150"/>
            <a:ext cx="8229600" cy="1143000"/>
          </a:xfrm>
        </p:spPr>
        <p:txBody>
          <a:bodyPr/>
          <a:lstStyle/>
          <a:p>
            <a:r>
              <a:rPr lang="en-GB" sz="4000" dirty="0" smtClean="0"/>
              <a:t>Thank you for listening and come and share a ‘slow’ beverage with us later </a:t>
            </a:r>
            <a:r>
              <a:rPr lang="en-GB" sz="4000" dirty="0" smtClean="0">
                <a:sym typeface="Wingdings" panose="05000000000000000000" pitchFamily="2" charset="2"/>
              </a:rPr>
              <a:t></a:t>
            </a:r>
            <a:endParaRPr lang="en-GB" sz="4000" dirty="0"/>
          </a:p>
        </p:txBody>
      </p:sp>
      <p:sp>
        <p:nvSpPr>
          <p:cNvPr id="3" name="Content Placeholder 2"/>
          <p:cNvSpPr>
            <a:spLocks noGrp="1"/>
          </p:cNvSpPr>
          <p:nvPr>
            <p:ph idx="1"/>
          </p:nvPr>
        </p:nvSpPr>
        <p:spPr>
          <a:xfrm>
            <a:off x="457200" y="3303844"/>
            <a:ext cx="8229600" cy="2365436"/>
          </a:xfrm>
        </p:spPr>
        <p:txBody>
          <a:bodyPr/>
          <a:lstStyle/>
          <a:p>
            <a:r>
              <a:rPr lang="en-GB" dirty="0" smtClean="0">
                <a:hlinkClick r:id="rId2"/>
              </a:rPr>
              <a:t>Michael.Duignan@Anglia.ac.uk</a:t>
            </a:r>
            <a:r>
              <a:rPr lang="en-GB" dirty="0" smtClean="0"/>
              <a:t>.</a:t>
            </a:r>
          </a:p>
          <a:p>
            <a:r>
              <a:rPr lang="en-GB" dirty="0" smtClean="0">
                <a:hlinkClick r:id="rId3"/>
              </a:rPr>
              <a:t>Lewis.Walsh@Anglia.ac.uk</a:t>
            </a:r>
            <a:r>
              <a:rPr lang="en-GB" dirty="0" smtClean="0"/>
              <a:t>.</a:t>
            </a:r>
          </a:p>
          <a:p>
            <a:r>
              <a:rPr lang="en-GB" dirty="0" smtClean="0">
                <a:hlinkClick r:id="rId4"/>
              </a:rPr>
              <a:t>Sally.Everett@Anglia.ac.uk</a:t>
            </a:r>
            <a:r>
              <a:rPr lang="en-GB" dirty="0" smtClean="0"/>
              <a:t>. </a:t>
            </a:r>
          </a:p>
          <a:p>
            <a:r>
              <a:rPr lang="en-GB" dirty="0" smtClean="0">
                <a:hlinkClick r:id="rId5"/>
              </a:rPr>
              <a:t>hello@movingfoodie.com</a:t>
            </a:r>
            <a:r>
              <a:rPr lang="en-GB" dirty="0" smtClean="0"/>
              <a:t> (Heidi </a:t>
            </a:r>
            <a:r>
              <a:rPr lang="en-GB" dirty="0" err="1" smtClean="0"/>
              <a:t>Sladen</a:t>
            </a:r>
            <a:r>
              <a:rPr lang="en-GB" dirty="0" smtClean="0"/>
              <a:t>, EAT Cambridge Festival Director).</a:t>
            </a:r>
          </a:p>
        </p:txBody>
      </p:sp>
    </p:spTree>
    <p:extLst>
      <p:ext uri="{BB962C8B-B14F-4D97-AF65-F5344CB8AC3E}">
        <p14:creationId xmlns:p14="http://schemas.microsoft.com/office/powerpoint/2010/main" val="194001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868"/>
            <a:ext cx="8229600" cy="1143000"/>
          </a:xfrm>
        </p:spPr>
        <p:txBody>
          <a:bodyPr/>
          <a:lstStyle/>
          <a:p>
            <a:r>
              <a:rPr lang="en-GB" dirty="0" smtClean="0"/>
              <a:t>Study objectives…</a:t>
            </a:r>
            <a:endParaRPr lang="en-GB" dirty="0"/>
          </a:p>
        </p:txBody>
      </p:sp>
      <p:sp>
        <p:nvSpPr>
          <p:cNvPr id="3" name="Content Placeholder 2"/>
          <p:cNvSpPr>
            <a:spLocks noGrp="1"/>
          </p:cNvSpPr>
          <p:nvPr>
            <p:ph idx="1"/>
          </p:nvPr>
        </p:nvSpPr>
        <p:spPr>
          <a:xfrm>
            <a:off x="457200" y="2195868"/>
            <a:ext cx="8229600" cy="4184150"/>
          </a:xfrm>
        </p:spPr>
        <p:txBody>
          <a:bodyPr>
            <a:normAutofit lnSpcReduction="10000"/>
          </a:bodyPr>
          <a:lstStyle/>
          <a:p>
            <a:pPr marL="0" indent="0">
              <a:buNone/>
            </a:pPr>
            <a:r>
              <a:rPr lang="en-US" dirty="0">
                <a:latin typeface="Stag Medium" panose="02000603060000020004" pitchFamily="50" charset="0"/>
              </a:rPr>
              <a:t>1) How are alternative food providers engaging with Eat Cambridge? What are </a:t>
            </a:r>
            <a:r>
              <a:rPr lang="en-US" dirty="0" smtClean="0">
                <a:latin typeface="Stag Medium" panose="02000603060000020004" pitchFamily="50" charset="0"/>
              </a:rPr>
              <a:t>the perceived </a:t>
            </a:r>
            <a:r>
              <a:rPr lang="en-US" dirty="0">
                <a:latin typeface="Stag Medium" panose="02000603060000020004" pitchFamily="50" charset="0"/>
              </a:rPr>
              <a:t>benefits in terms economic and social value</a:t>
            </a:r>
            <a:r>
              <a:rPr lang="en-US" dirty="0" smtClean="0">
                <a:latin typeface="Stag Medium" panose="02000603060000020004" pitchFamily="50" charset="0"/>
              </a:rPr>
              <a:t>?</a:t>
            </a:r>
          </a:p>
          <a:p>
            <a:pPr marL="0" indent="0">
              <a:buNone/>
            </a:pPr>
            <a:endParaRPr lang="en-US" dirty="0">
              <a:latin typeface="Stag Medium" panose="02000603060000020004" pitchFamily="50" charset="0"/>
            </a:endParaRPr>
          </a:p>
          <a:p>
            <a:pPr marL="0" indent="0">
              <a:buNone/>
            </a:pPr>
            <a:r>
              <a:rPr lang="en-US" dirty="0">
                <a:latin typeface="Stag Medium" panose="02000603060000020004" pitchFamily="50" charset="0"/>
              </a:rPr>
              <a:t>2) How can Eat Cambridge support local producers to build their brand and foster a </a:t>
            </a:r>
            <a:r>
              <a:rPr lang="en-US" dirty="0" smtClean="0">
                <a:latin typeface="Stag Medium" panose="02000603060000020004" pitchFamily="50" charset="0"/>
              </a:rPr>
              <a:t>sense of </a:t>
            </a:r>
            <a:r>
              <a:rPr lang="en-US" dirty="0">
                <a:latin typeface="Stag Medium" panose="02000603060000020004" pitchFamily="50" charset="0"/>
              </a:rPr>
              <a:t>community of food and drink in and around Cambridge</a:t>
            </a:r>
            <a:r>
              <a:rPr lang="en-US" dirty="0" smtClean="0">
                <a:latin typeface="Stag Medium" panose="02000603060000020004" pitchFamily="50" charset="0"/>
              </a:rPr>
              <a:t>?</a:t>
            </a:r>
          </a:p>
          <a:p>
            <a:pPr marL="0" indent="0">
              <a:buNone/>
            </a:pPr>
            <a:endParaRPr lang="en-US" dirty="0">
              <a:latin typeface="Stag Medium" panose="02000603060000020004" pitchFamily="50" charset="0"/>
            </a:endParaRPr>
          </a:p>
          <a:p>
            <a:pPr marL="0" indent="0">
              <a:buNone/>
            </a:pPr>
            <a:r>
              <a:rPr lang="en-US" dirty="0">
                <a:latin typeface="Stag Medium" panose="02000603060000020004" pitchFamily="50" charset="0"/>
              </a:rPr>
              <a:t>3) In what ways does social media coverage through #EAT Cambridge benefit </a:t>
            </a:r>
            <a:r>
              <a:rPr lang="en-US" dirty="0" smtClean="0">
                <a:latin typeface="Stag Medium" panose="02000603060000020004" pitchFamily="50" charset="0"/>
              </a:rPr>
              <a:t>producers, consumers </a:t>
            </a:r>
            <a:r>
              <a:rPr lang="en-US" dirty="0">
                <a:latin typeface="Stag Medium" panose="02000603060000020004" pitchFamily="50" charset="0"/>
              </a:rPr>
              <a:t>and offer an effective marketing vehicle of </a:t>
            </a:r>
            <a:r>
              <a:rPr lang="en-US" dirty="0" smtClean="0">
                <a:latin typeface="Stag Medium" panose="02000603060000020004" pitchFamily="50" charset="0"/>
              </a:rPr>
              <a:t>promotion?</a:t>
            </a:r>
            <a:endParaRPr lang="en-GB" dirty="0">
              <a:latin typeface="Stag Medium" panose="02000603060000020004" pitchFamily="50" charset="0"/>
            </a:endParaRPr>
          </a:p>
        </p:txBody>
      </p:sp>
    </p:spTree>
    <p:extLst>
      <p:ext uri="{BB962C8B-B14F-4D97-AF65-F5344CB8AC3E}">
        <p14:creationId xmlns:p14="http://schemas.microsoft.com/office/powerpoint/2010/main" val="478798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is </a:t>
            </a:r>
            <a:br>
              <a:rPr lang="en-GB" dirty="0" smtClean="0"/>
            </a:br>
            <a:r>
              <a:rPr lang="en-GB" dirty="0" smtClean="0"/>
              <a:t>EAT Cambridge…</a:t>
            </a:r>
            <a:endParaRPr lang="en-GB" dirty="0"/>
          </a:p>
        </p:txBody>
      </p:sp>
      <p:sp>
        <p:nvSpPr>
          <p:cNvPr id="3" name="Content Placeholder 2"/>
          <p:cNvSpPr>
            <a:spLocks noGrp="1"/>
          </p:cNvSpPr>
          <p:nvPr>
            <p:ph idx="1"/>
          </p:nvPr>
        </p:nvSpPr>
        <p:spPr>
          <a:xfrm>
            <a:off x="457200" y="2941409"/>
            <a:ext cx="8229601" cy="3916591"/>
          </a:xfrm>
        </p:spPr>
        <p:txBody>
          <a:bodyPr>
            <a:normAutofit/>
          </a:bodyPr>
          <a:lstStyle/>
          <a:p>
            <a:pPr marL="0" indent="0">
              <a:buNone/>
            </a:pPr>
            <a:r>
              <a:rPr lang="en-US" dirty="0" smtClean="0">
                <a:latin typeface="Stag Medium" panose="02000603060000020004" pitchFamily="50" charset="0"/>
              </a:rPr>
              <a:t>	EAT </a:t>
            </a:r>
            <a:r>
              <a:rPr lang="en-US" dirty="0">
                <a:latin typeface="Stag Medium" panose="02000603060000020004" pitchFamily="50" charset="0"/>
              </a:rPr>
              <a:t>Cambridge - Eat Cambridge is an annual food and drink festival showcasing </a:t>
            </a:r>
            <a:r>
              <a:rPr lang="en-US" dirty="0" err="1">
                <a:latin typeface="Stag Medium" panose="02000603060000020004" pitchFamily="50" charset="0"/>
              </a:rPr>
              <a:t>Cambridgeshire’s</a:t>
            </a:r>
            <a:r>
              <a:rPr lang="en-US" dirty="0">
                <a:latin typeface="Stag Medium" panose="02000603060000020004" pitchFamily="50" charset="0"/>
              </a:rPr>
              <a:t> delicious independent food </a:t>
            </a:r>
            <a:r>
              <a:rPr lang="en-US" dirty="0" smtClean="0">
                <a:latin typeface="Stag Medium" panose="02000603060000020004" pitchFamily="50" charset="0"/>
              </a:rPr>
              <a:t>scene…</a:t>
            </a:r>
          </a:p>
          <a:p>
            <a:pPr marL="0" indent="0">
              <a:buNone/>
            </a:pPr>
            <a:r>
              <a:rPr lang="en-US" dirty="0" smtClean="0">
                <a:latin typeface="Stag Medium" panose="02000603060000020004" pitchFamily="50" charset="0"/>
              </a:rPr>
              <a:t>	…Taking </a:t>
            </a:r>
            <a:r>
              <a:rPr lang="en-US" dirty="0">
                <a:latin typeface="Stag Medium" panose="02000603060000020004" pitchFamily="50" charset="0"/>
              </a:rPr>
              <a:t>place for two weeks every May, the festival was founded in 2013 by three local food lovers and is organised and run entirely by volunteers. Every year, Eat Cambridge’s Main Event and two-week fringe event programme feature the best, newest, and most exciting independent food and drink in the area (EAT Cambridge, 2016</a:t>
            </a:r>
            <a:r>
              <a:rPr lang="en-US" dirty="0" smtClean="0">
                <a:latin typeface="Stag Medium" panose="02000603060000020004" pitchFamily="50" charset="0"/>
              </a:rPr>
              <a:t>).</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04" y="340631"/>
            <a:ext cx="2299897" cy="1817765"/>
          </a:xfrm>
          <a:prstGeom prst="rect">
            <a:avLst/>
          </a:prstGeom>
        </p:spPr>
      </p:pic>
    </p:spTree>
    <p:extLst>
      <p:ext uri="{BB962C8B-B14F-4D97-AF65-F5344CB8AC3E}">
        <p14:creationId xmlns:p14="http://schemas.microsoft.com/office/powerpoint/2010/main" val="725002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Why food festivals, social media focus, and the project evolution…</a:t>
            </a:r>
            <a:endParaRPr lang="en-GB" sz="4000" dirty="0"/>
          </a:p>
        </p:txBody>
      </p:sp>
      <p:sp>
        <p:nvSpPr>
          <p:cNvPr id="3" name="Content Placeholder 2"/>
          <p:cNvSpPr>
            <a:spLocks noGrp="1"/>
          </p:cNvSpPr>
          <p:nvPr>
            <p:ph idx="1"/>
          </p:nvPr>
        </p:nvSpPr>
        <p:spPr>
          <a:xfrm>
            <a:off x="315310" y="2608899"/>
            <a:ext cx="8576442" cy="3902259"/>
          </a:xfrm>
        </p:spPr>
        <p:txBody>
          <a:bodyPr>
            <a:normAutofit fontScale="92500" lnSpcReduction="10000"/>
          </a:bodyPr>
          <a:lstStyle/>
          <a:p>
            <a:r>
              <a:rPr lang="en-GB" dirty="0" smtClean="0">
                <a:latin typeface="Stag Medium" panose="02000603060000020004" pitchFamily="50" charset="0"/>
              </a:rPr>
              <a:t>For the LOVE of food and drink(!!) – a great excuse…</a:t>
            </a:r>
          </a:p>
          <a:p>
            <a:r>
              <a:rPr lang="en-GB" dirty="0" smtClean="0">
                <a:solidFill>
                  <a:srgbClr val="42B6E6"/>
                </a:solidFill>
                <a:latin typeface="Stag Medium" panose="02000603060000020004" pitchFamily="50" charset="0"/>
              </a:rPr>
              <a:t>Positive food image crucial in destination promotion &amp; key factor in visitor destination choice (</a:t>
            </a:r>
            <a:r>
              <a:rPr lang="en-GB" dirty="0" err="1" smtClean="0">
                <a:solidFill>
                  <a:srgbClr val="42B6E6"/>
                </a:solidFill>
                <a:latin typeface="Stag Medium" panose="02000603060000020004" pitchFamily="50" charset="0"/>
              </a:rPr>
              <a:t>Beerli</a:t>
            </a:r>
            <a:r>
              <a:rPr lang="en-GB" dirty="0" smtClean="0">
                <a:solidFill>
                  <a:srgbClr val="42B6E6"/>
                </a:solidFill>
                <a:latin typeface="Stag Medium" panose="02000603060000020004" pitchFamily="50" charset="0"/>
              </a:rPr>
              <a:t> and Martin, 2004; Everett, 2016).</a:t>
            </a:r>
          </a:p>
          <a:p>
            <a:r>
              <a:rPr lang="en-GB" dirty="0" smtClean="0">
                <a:latin typeface="Stag Medium" panose="02000603060000020004" pitchFamily="50" charset="0"/>
              </a:rPr>
              <a:t>Social media inexpensive for small firm marketing and networking  critical for their success (as shortly revealed..).</a:t>
            </a:r>
          </a:p>
          <a:p>
            <a:r>
              <a:rPr lang="en-GB" dirty="0" smtClean="0">
                <a:solidFill>
                  <a:srgbClr val="42B6E6"/>
                </a:solidFill>
                <a:latin typeface="Stag Medium" panose="02000603060000020004" pitchFamily="50" charset="0"/>
              </a:rPr>
              <a:t>Networks vital for small business survival (O’Brien, 2006).</a:t>
            </a:r>
          </a:p>
          <a:p>
            <a:r>
              <a:rPr lang="en-GB" dirty="0" smtClean="0">
                <a:latin typeface="Stag Medium" panose="02000603060000020004" pitchFamily="50" charset="0"/>
              </a:rPr>
              <a:t>Local, small firms through social networking help galvanise promotion of regions, cities, towns… (REF?)</a:t>
            </a:r>
          </a:p>
          <a:p>
            <a:r>
              <a:rPr lang="en-GB" dirty="0" smtClean="0">
                <a:solidFill>
                  <a:srgbClr val="42B6E6"/>
                </a:solidFill>
                <a:latin typeface="Stag Medium" panose="02000603060000020004" pitchFamily="50" charset="0"/>
              </a:rPr>
              <a:t>On-going strategic agenda to co-create digital footprints between top-down DMO policy and small business (Visit Cambridge, 2016)</a:t>
            </a:r>
          </a:p>
          <a:p>
            <a:endParaRPr lang="en-GB" dirty="0" smtClean="0">
              <a:latin typeface="Stag Medium" panose="02000603060000020004" pitchFamily="50" charset="0"/>
            </a:endParaRPr>
          </a:p>
          <a:p>
            <a:endParaRPr lang="en-GB" dirty="0" smtClean="0">
              <a:latin typeface="Stag Medium" panose="02000603060000020004" pitchFamily="50" charset="0"/>
            </a:endParaRPr>
          </a:p>
          <a:p>
            <a:endParaRPr lang="en-GB" dirty="0">
              <a:latin typeface="Stag Medium" panose="02000603060000020004" pitchFamily="50"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447" y="1260686"/>
            <a:ext cx="6831105" cy="5123327"/>
          </a:xfrm>
          <a:prstGeom prst="rect">
            <a:avLst/>
          </a:prstGeom>
        </p:spPr>
      </p:pic>
    </p:spTree>
    <p:extLst>
      <p:ext uri="{BB962C8B-B14F-4D97-AF65-F5344CB8AC3E}">
        <p14:creationId xmlns:p14="http://schemas.microsoft.com/office/powerpoint/2010/main" val="117533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7906"/>
            <a:ext cx="8229600" cy="1143000"/>
          </a:xfrm>
        </p:spPr>
        <p:txBody>
          <a:bodyPr/>
          <a:lstStyle/>
          <a:p>
            <a:r>
              <a:rPr lang="en-US" dirty="0" smtClean="0"/>
              <a:t>Beginnings and context…</a:t>
            </a:r>
            <a:endParaRPr lang="en-US" dirty="0"/>
          </a:p>
        </p:txBody>
      </p:sp>
      <p:sp>
        <p:nvSpPr>
          <p:cNvPr id="3" name="Content Placeholder 2"/>
          <p:cNvSpPr>
            <a:spLocks noGrp="1"/>
          </p:cNvSpPr>
          <p:nvPr>
            <p:ph idx="1"/>
          </p:nvPr>
        </p:nvSpPr>
        <p:spPr>
          <a:xfrm>
            <a:off x="193040" y="2167971"/>
            <a:ext cx="8757920" cy="3855400"/>
          </a:xfrm>
        </p:spPr>
        <p:txBody>
          <a:bodyPr>
            <a:normAutofit fontScale="92500" lnSpcReduction="20000"/>
          </a:bodyPr>
          <a:lstStyle/>
          <a:p>
            <a:r>
              <a:rPr lang="en-US" dirty="0" smtClean="0">
                <a:latin typeface="Stag Medium" panose="02000603060000020004" pitchFamily="50" charset="0"/>
              </a:rPr>
              <a:t>Strategic linkages with local authority tourism – come – DMO launch in January 2016 </a:t>
            </a:r>
            <a:r>
              <a:rPr lang="en-US" dirty="0" smtClean="0">
                <a:latin typeface="Stag Medium" panose="02000603060000020004" pitchFamily="50" charset="0"/>
                <a:sym typeface="Wingdings" panose="05000000000000000000" pitchFamily="2" charset="2"/>
              </a:rPr>
              <a:t>(e.g</a:t>
            </a:r>
            <a:r>
              <a:rPr lang="en-US" dirty="0">
                <a:latin typeface="Stag Medium" panose="02000603060000020004" pitchFamily="50" charset="0"/>
                <a:sym typeface="Wingdings" panose="05000000000000000000" pitchFamily="2" charset="2"/>
              </a:rPr>
              <a:t>. Visit Cambridge, 2016</a:t>
            </a:r>
            <a:r>
              <a:rPr lang="en-US" dirty="0" smtClean="0">
                <a:latin typeface="Stag Medium" panose="02000603060000020004" pitchFamily="50" charset="0"/>
                <a:sym typeface="Wingdings" panose="05000000000000000000" pitchFamily="2" charset="2"/>
              </a:rPr>
              <a:t>)</a:t>
            </a:r>
          </a:p>
          <a:p>
            <a:endParaRPr lang="en-US" dirty="0">
              <a:latin typeface="Stag Medium" panose="02000603060000020004" pitchFamily="50" charset="0"/>
              <a:sym typeface="Wingdings" panose="05000000000000000000" pitchFamily="2" charset="2"/>
            </a:endParaRPr>
          </a:p>
          <a:p>
            <a:r>
              <a:rPr lang="en-GB" i="1" dirty="0">
                <a:latin typeface="Stag Medium" panose="02000603060000020004" pitchFamily="50" charset="0"/>
              </a:rPr>
              <a:t>One of the real challenges for Cambridge from a tourism perspective is that it is still perceived by many as a day trip destination. The opportunity exists now, through the development of the new Destination Management Organisation, which has no geographical boundaries, to develop and promote the narrative of the broader area,  therefore encouraging visitors to stay longer, explore further and create more value from our vibrant visitor economy </a:t>
            </a:r>
            <a:r>
              <a:rPr lang="en-GB" i="1" dirty="0" smtClean="0">
                <a:latin typeface="Stag Medium" panose="02000603060000020004" pitchFamily="50" charset="0"/>
              </a:rPr>
              <a:t> (Emma Thornton, CEO Visit Cambridge and Beyond)</a:t>
            </a:r>
          </a:p>
          <a:p>
            <a:pPr marL="0" indent="0">
              <a:buNone/>
            </a:pPr>
            <a:endParaRPr lang="en-US" dirty="0" smtClean="0">
              <a:latin typeface="Stag Medium" panose="02000603060000020004" pitchFamily="50" charset="0"/>
            </a:endParaRPr>
          </a:p>
          <a:p>
            <a:r>
              <a:rPr lang="en-US" dirty="0" smtClean="0">
                <a:latin typeface="Stag Medium" panose="02000603060000020004" pitchFamily="50" charset="0"/>
              </a:rPr>
              <a:t>‘8 hour tourist’ and ‘on the beaten track’ problematic</a:t>
            </a: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5" name="Picture 4"/>
          <p:cNvPicPr/>
          <p:nvPr/>
        </p:nvPicPr>
        <p:blipFill>
          <a:blip r:embed="rId3"/>
          <a:stretch>
            <a:fillRect/>
          </a:stretch>
        </p:blipFill>
        <p:spPr bwMode="auto">
          <a:xfrm>
            <a:off x="193040" y="2087917"/>
            <a:ext cx="8757920" cy="3909530"/>
          </a:xfrm>
          <a:prstGeom prst="rect">
            <a:avLst/>
          </a:prstGeom>
        </p:spPr>
      </p:pic>
      <p:sp>
        <p:nvSpPr>
          <p:cNvPr id="6" name="Rectangle 5"/>
          <p:cNvSpPr/>
          <p:nvPr/>
        </p:nvSpPr>
        <p:spPr>
          <a:xfrm>
            <a:off x="457200" y="6207658"/>
            <a:ext cx="7503459" cy="646331"/>
          </a:xfrm>
          <a:prstGeom prst="rect">
            <a:avLst/>
          </a:prstGeom>
        </p:spPr>
        <p:txBody>
          <a:bodyPr wrap="square">
            <a:spAutoFit/>
          </a:bodyPr>
          <a:lstStyle/>
          <a:p>
            <a:pPr>
              <a:lnSpc>
                <a:spcPct val="200000"/>
              </a:lnSpc>
              <a:spcAft>
                <a:spcPts val="0"/>
              </a:spcAft>
            </a:pPr>
            <a:r>
              <a:rPr lang="en-GB" dirty="0">
                <a:latin typeface="Stag Medium" panose="02000603060000020004" pitchFamily="50" charset="0"/>
                <a:ea typeface="Times New Roman" panose="02020603050405020304" pitchFamily="18" charset="0"/>
                <a:cs typeface="Garamond" panose="02020404030301010803" pitchFamily="18" charset="0"/>
              </a:rPr>
              <a:t>Figure [1] – Day visitors and staying visitors (Tourism South East, 2010)</a:t>
            </a:r>
            <a:endParaRPr lang="en-GB" dirty="0">
              <a:effectLst/>
              <a:latin typeface="Stag Medium" panose="02000603060000020004" pitchFamily="50"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6309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180"/>
            <a:ext cx="8229600" cy="1143000"/>
          </a:xfrm>
        </p:spPr>
        <p:txBody>
          <a:bodyPr/>
          <a:lstStyle/>
          <a:p>
            <a:r>
              <a:rPr lang="en-GB" sz="4000" dirty="0" smtClean="0"/>
              <a:t>Critical perspective and justification: the Clone Town?</a:t>
            </a:r>
            <a:endParaRPr lang="en-GB" sz="4000" dirty="0"/>
          </a:p>
        </p:txBody>
      </p:sp>
      <p:sp>
        <p:nvSpPr>
          <p:cNvPr id="3" name="Content Placeholder 2"/>
          <p:cNvSpPr>
            <a:spLocks noGrp="1"/>
          </p:cNvSpPr>
          <p:nvPr>
            <p:ph idx="1"/>
          </p:nvPr>
        </p:nvSpPr>
        <p:spPr>
          <a:xfrm>
            <a:off x="457200" y="2474260"/>
            <a:ext cx="8229600" cy="4087906"/>
          </a:xfrm>
        </p:spPr>
        <p:txBody>
          <a:bodyPr>
            <a:normAutofit fontScale="92500" lnSpcReduction="20000"/>
          </a:bodyPr>
          <a:lstStyle/>
          <a:p>
            <a:r>
              <a:rPr lang="en-US" dirty="0" smtClean="0">
                <a:latin typeface="Stag Medium" panose="02000603060000020004" pitchFamily="50" charset="0"/>
              </a:rPr>
              <a:t>Cambridge </a:t>
            </a:r>
            <a:r>
              <a:rPr lang="en-US" dirty="0">
                <a:latin typeface="Stag Medium" panose="02000603060000020004" pitchFamily="50" charset="0"/>
              </a:rPr>
              <a:t>– a ‘Clone Town’ (e.g. NEF, 2010</a:t>
            </a:r>
            <a:r>
              <a:rPr lang="en-US" dirty="0" smtClean="0">
                <a:latin typeface="Stag Medium" panose="02000603060000020004" pitchFamily="50" charset="0"/>
              </a:rPr>
              <a:t>)? Shifting business demographics away from independents…</a:t>
            </a:r>
            <a:endParaRPr lang="en-US" dirty="0">
              <a:latin typeface="Stag Medium" panose="02000603060000020004" pitchFamily="50" charset="0"/>
            </a:endParaRPr>
          </a:p>
          <a:p>
            <a:endParaRPr lang="en-US" dirty="0">
              <a:latin typeface="Stag Medium" panose="02000603060000020004" pitchFamily="50" charset="0"/>
            </a:endParaRPr>
          </a:p>
          <a:p>
            <a:r>
              <a:rPr lang="en-US" dirty="0" smtClean="0">
                <a:solidFill>
                  <a:srgbClr val="42B6E6"/>
                </a:solidFill>
                <a:latin typeface="Stag Medium" panose="02000603060000020004" pitchFamily="50" charset="0"/>
              </a:rPr>
              <a:t>On-going </a:t>
            </a:r>
            <a:r>
              <a:rPr lang="en-US" dirty="0">
                <a:solidFill>
                  <a:srgbClr val="42B6E6"/>
                </a:solidFill>
                <a:latin typeface="Stag Medium" panose="02000603060000020004" pitchFamily="50" charset="0"/>
              </a:rPr>
              <a:t>rationale for event impact – small </a:t>
            </a:r>
          </a:p>
          <a:p>
            <a:pPr marL="0" indent="0">
              <a:buNone/>
            </a:pPr>
            <a:r>
              <a:rPr lang="en-US" dirty="0" smtClean="0">
                <a:solidFill>
                  <a:srgbClr val="42B6E6"/>
                </a:solidFill>
                <a:latin typeface="Stag Medium" panose="02000603060000020004" pitchFamily="50" charset="0"/>
              </a:rPr>
              <a:t>        business perspective…</a:t>
            </a:r>
          </a:p>
          <a:p>
            <a:pPr marL="0" indent="0">
              <a:buNone/>
            </a:pPr>
            <a:endParaRPr lang="en-US" dirty="0" smtClean="0">
              <a:latin typeface="Stag Medium" panose="02000603060000020004" pitchFamily="50" charset="0"/>
            </a:endParaRPr>
          </a:p>
          <a:p>
            <a:r>
              <a:rPr lang="en-US" dirty="0">
                <a:latin typeface="Stag Medium" panose="02000603060000020004" pitchFamily="50" charset="0"/>
              </a:rPr>
              <a:t>D</a:t>
            </a:r>
            <a:r>
              <a:rPr lang="en-US" dirty="0" smtClean="0">
                <a:latin typeface="Stag Medium" panose="02000603060000020004" pitchFamily="50" charset="0"/>
              </a:rPr>
              <a:t>riven by </a:t>
            </a:r>
            <a:r>
              <a:rPr lang="en-US" dirty="0">
                <a:latin typeface="Stag Medium" panose="02000603060000020004" pitchFamily="50" charset="0"/>
              </a:rPr>
              <a:t>theoretical and empirically evidenced benefits of food festivals for small business leverage, enhancing destination image, competitiveness and visitor choice</a:t>
            </a:r>
            <a:r>
              <a:rPr lang="en-US" dirty="0" smtClean="0">
                <a:latin typeface="Stag Medium" panose="02000603060000020004" pitchFamily="50" charset="0"/>
              </a:rPr>
              <a:t>… but structural economic factors …</a:t>
            </a:r>
          </a:p>
          <a:p>
            <a:endParaRPr lang="en-US" dirty="0">
              <a:solidFill>
                <a:srgbClr val="00A9E0"/>
              </a:solidFill>
              <a:latin typeface="Stag Medium" panose="02000603060000020004" pitchFamily="50" charset="0"/>
            </a:endParaRPr>
          </a:p>
          <a:p>
            <a:r>
              <a:rPr lang="en-US" dirty="0" smtClean="0">
                <a:solidFill>
                  <a:srgbClr val="00A9E0"/>
                </a:solidFill>
                <a:latin typeface="Stag Medium" panose="02000603060000020004" pitchFamily="50" charset="0"/>
              </a:rPr>
              <a:t>Strategic alignment between academic, festival, policy…</a:t>
            </a:r>
            <a:endParaRPr lang="en-US" dirty="0">
              <a:solidFill>
                <a:srgbClr val="00A9E0"/>
              </a:solidFill>
              <a:latin typeface="Stag Medium" panose="02000603060000020004" pitchFamily="50" charset="0"/>
            </a:endParaRPr>
          </a:p>
          <a:p>
            <a:endParaRPr lang="en-US" dirty="0" smtClean="0">
              <a:latin typeface="Stag Medium" panose="02000603060000020004" pitchFamily="50" charset="0"/>
            </a:endParaRPr>
          </a:p>
          <a:p>
            <a:pPr marL="0" indent="0">
              <a:buNone/>
            </a:pPr>
            <a:endParaRPr lang="en-US" dirty="0" smtClean="0">
              <a:latin typeface="Stag Medium" panose="02000603060000020004" pitchFamily="50" charset="0"/>
            </a:endParaRPr>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179099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5687"/>
            <a:ext cx="8229600" cy="858665"/>
          </a:xfrm>
        </p:spPr>
        <p:txBody>
          <a:bodyPr/>
          <a:lstStyle/>
          <a:p>
            <a:r>
              <a:rPr lang="en-GB" dirty="0" smtClean="0"/>
              <a:t>Methodology</a:t>
            </a:r>
            <a:endParaRPr lang="en-GB" dirty="0"/>
          </a:p>
        </p:txBody>
      </p:sp>
      <p:sp>
        <p:nvSpPr>
          <p:cNvPr id="3" name="Content Placeholder 2"/>
          <p:cNvSpPr>
            <a:spLocks noGrp="1"/>
          </p:cNvSpPr>
          <p:nvPr>
            <p:ph idx="1"/>
          </p:nvPr>
        </p:nvSpPr>
        <p:spPr>
          <a:xfrm>
            <a:off x="331076" y="2128344"/>
            <a:ext cx="8497614" cy="4587766"/>
          </a:xfrm>
        </p:spPr>
        <p:txBody>
          <a:bodyPr>
            <a:normAutofit fontScale="92500" lnSpcReduction="10000"/>
          </a:bodyPr>
          <a:lstStyle/>
          <a:p>
            <a:r>
              <a:rPr lang="en-GB" dirty="0" smtClean="0">
                <a:solidFill>
                  <a:srgbClr val="00A9E0"/>
                </a:solidFill>
                <a:latin typeface="Stag Medium" panose="02000603060000020004" pitchFamily="50" charset="0"/>
              </a:rPr>
              <a:t>Approach:  </a:t>
            </a:r>
            <a:r>
              <a:rPr lang="en-GB" dirty="0" smtClean="0">
                <a:latin typeface="Stag Medium" panose="02000603060000020004" pitchFamily="50" charset="0"/>
              </a:rPr>
              <a:t>two year event case study of EAT Cambridge 2014 and 2015, inductive, exploratory, qualitative, applied to problem.</a:t>
            </a:r>
          </a:p>
          <a:p>
            <a:pPr marL="0" indent="0">
              <a:buNone/>
            </a:pPr>
            <a:endParaRPr lang="en-GB" dirty="0" smtClean="0">
              <a:latin typeface="Stag Medium" panose="02000603060000020004" pitchFamily="50" charset="0"/>
            </a:endParaRPr>
          </a:p>
          <a:p>
            <a:r>
              <a:rPr lang="en-GB" dirty="0" smtClean="0">
                <a:solidFill>
                  <a:srgbClr val="00A9E0"/>
                </a:solidFill>
                <a:latin typeface="Stag Medium" panose="02000603060000020004" pitchFamily="50" charset="0"/>
              </a:rPr>
              <a:t>Method: </a:t>
            </a:r>
            <a:r>
              <a:rPr lang="en-GB" dirty="0" smtClean="0">
                <a:latin typeface="Stag Medium" panose="02000603060000020004" pitchFamily="50" charset="0"/>
              </a:rPr>
              <a:t>3 data sets – 1) survey (2014 and 2015), 2) in-depth interviews (2014-2015), 3) content analysis of strategic policy documentation (e.g. local authorities and DMO).</a:t>
            </a:r>
          </a:p>
          <a:p>
            <a:pPr marL="0" indent="0">
              <a:buNone/>
            </a:pPr>
            <a:endParaRPr lang="en-GB" dirty="0" smtClean="0">
              <a:latin typeface="Stag Medium" panose="02000603060000020004" pitchFamily="50" charset="0"/>
            </a:endParaRPr>
          </a:p>
          <a:p>
            <a:r>
              <a:rPr lang="en-GB" dirty="0" smtClean="0">
                <a:solidFill>
                  <a:srgbClr val="00A9E0"/>
                </a:solidFill>
                <a:latin typeface="Stag Medium" panose="02000603060000020004" pitchFamily="50" charset="0"/>
              </a:rPr>
              <a:t>Total of… </a:t>
            </a:r>
            <a:r>
              <a:rPr lang="en-GB" dirty="0">
                <a:latin typeface="Stag Medium" panose="02000603060000020004" pitchFamily="50" charset="0"/>
              </a:rPr>
              <a:t>x</a:t>
            </a:r>
            <a:r>
              <a:rPr lang="en-GB" dirty="0" smtClean="0">
                <a:latin typeface="Stag Medium" panose="02000603060000020004" pitchFamily="50" charset="0"/>
              </a:rPr>
              <a:t>29 survey responses (2014 - 2015) and x54 in-depth interviews (2014 – 2015) with…</a:t>
            </a:r>
          </a:p>
          <a:p>
            <a:pPr marL="0" indent="0">
              <a:buNone/>
            </a:pPr>
            <a:endParaRPr lang="en-GB" dirty="0" smtClean="0">
              <a:latin typeface="Stag Medium" panose="02000603060000020004" pitchFamily="50" charset="0"/>
            </a:endParaRPr>
          </a:p>
          <a:p>
            <a:r>
              <a:rPr lang="en-GB" dirty="0" smtClean="0">
                <a:solidFill>
                  <a:srgbClr val="00A9E0"/>
                </a:solidFill>
                <a:latin typeface="Stag Medium" panose="02000603060000020004" pitchFamily="50" charset="0"/>
              </a:rPr>
              <a:t>Sample: </a:t>
            </a:r>
            <a:r>
              <a:rPr lang="en-GB" dirty="0" smtClean="0">
                <a:latin typeface="Stag Medium" panose="02000603060000020004" pitchFamily="50" charset="0"/>
              </a:rPr>
              <a:t>purposive and bounded to those involved in the organisation of the festival (e.g. directors), senior tourism (e.g. DMO), and traders themselves (small firms – from gin to bakers). </a:t>
            </a:r>
          </a:p>
          <a:p>
            <a:endParaRPr lang="en-GB" dirty="0" smtClean="0"/>
          </a:p>
          <a:p>
            <a:endParaRPr lang="en-GB" dirty="0" smtClean="0"/>
          </a:p>
          <a:p>
            <a:endParaRPr lang="en-GB" dirty="0" smtClean="0"/>
          </a:p>
          <a:p>
            <a:endParaRPr lang="en-GB" dirty="0" smtClean="0"/>
          </a:p>
          <a:p>
            <a:endParaRPr lang="en-GB" dirty="0" smtClean="0"/>
          </a:p>
          <a:p>
            <a:pPr marL="0" indent="0">
              <a:buNone/>
            </a:pPr>
            <a:endParaRPr lang="en-GB" dirty="0"/>
          </a:p>
        </p:txBody>
      </p:sp>
    </p:spTree>
    <p:extLst>
      <p:ext uri="{BB962C8B-B14F-4D97-AF65-F5344CB8AC3E}">
        <p14:creationId xmlns:p14="http://schemas.microsoft.com/office/powerpoint/2010/main" val="2181879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vs. OUT</a:t>
            </a:r>
          </a:p>
        </p:txBody>
      </p:sp>
      <p:sp>
        <p:nvSpPr>
          <p:cNvPr id="3" name="Content Placeholder 2"/>
          <p:cNvSpPr>
            <a:spLocks noGrp="1"/>
          </p:cNvSpPr>
          <p:nvPr>
            <p:ph idx="1"/>
          </p:nvPr>
        </p:nvSpPr>
        <p:spPr/>
        <p:txBody>
          <a:bodyPr>
            <a:normAutofit/>
          </a:bodyPr>
          <a:lstStyle/>
          <a:p>
            <a:r>
              <a:rPr lang="en-GB" sz="1900" dirty="0"/>
              <a:t>A key challenge for the responding businesses was the combination of the Cambridge high street being dominated by chains and the clustering of tourists driving up rent prices</a:t>
            </a:r>
            <a:r>
              <a:rPr lang="en-GB" sz="1900" dirty="0" smtClean="0"/>
              <a:t>.</a:t>
            </a:r>
          </a:p>
          <a:p>
            <a:endParaRPr lang="en-GB" sz="1900" dirty="0" smtClean="0"/>
          </a:p>
          <a:p>
            <a:r>
              <a:rPr lang="en-GB" sz="1900" dirty="0" smtClean="0"/>
              <a:t>Two types of businesses </a:t>
            </a:r>
            <a:r>
              <a:rPr lang="en-GB" sz="1900" dirty="0"/>
              <a:t>we </a:t>
            </a:r>
            <a:r>
              <a:rPr lang="en-GB" sz="1900" dirty="0" smtClean="0"/>
              <a:t>interviewed:</a:t>
            </a:r>
          </a:p>
          <a:p>
            <a:pPr lvl="1"/>
            <a:r>
              <a:rPr lang="en-GB" sz="1900" b="1" dirty="0" smtClean="0"/>
              <a:t>‘IN’</a:t>
            </a:r>
            <a:r>
              <a:rPr lang="en-GB" sz="1900" dirty="0" smtClean="0"/>
              <a:t> businesses: Made </a:t>
            </a:r>
            <a:r>
              <a:rPr lang="en-GB" sz="1900" dirty="0"/>
              <a:t>it to the centre and exhibited a competitive attitude of wanting to </a:t>
            </a:r>
            <a:r>
              <a:rPr lang="en-US" sz="1900" i="1" dirty="0"/>
              <a:t>“take on the kind of corporate giants that are in the game” </a:t>
            </a:r>
            <a:endParaRPr lang="en-US" sz="1900" i="1" dirty="0" smtClean="0"/>
          </a:p>
          <a:p>
            <a:pPr lvl="1"/>
            <a:r>
              <a:rPr lang="en-US" sz="1900" b="1" dirty="0" smtClean="0"/>
              <a:t>‘OUT’ </a:t>
            </a:r>
            <a:r>
              <a:rPr lang="en-US" sz="1900" dirty="0" smtClean="0"/>
              <a:t>businesses: The majority of local </a:t>
            </a:r>
            <a:r>
              <a:rPr lang="en-US" sz="1900" dirty="0"/>
              <a:t>food </a:t>
            </a:r>
            <a:r>
              <a:rPr lang="en-US" sz="1900" dirty="0" smtClean="0"/>
              <a:t>providers, these </a:t>
            </a:r>
            <a:r>
              <a:rPr lang="en-US" sz="1900" dirty="0"/>
              <a:t>did not operate in the city and felt that they were being pushed out to the periphery areas of the city, away from the zones frequented by tourists. </a:t>
            </a:r>
            <a:endParaRPr lang="en-GB" dirty="0"/>
          </a:p>
          <a:p>
            <a:endParaRPr lang="en-GB" dirty="0"/>
          </a:p>
        </p:txBody>
      </p:sp>
    </p:spTree>
    <p:extLst>
      <p:ext uri="{BB962C8B-B14F-4D97-AF65-F5344CB8AC3E}">
        <p14:creationId xmlns:p14="http://schemas.microsoft.com/office/powerpoint/2010/main" val="3896605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ible_Stag_Template.pptx" id="{AF3B8DC8-7094-457B-821B-F1212D163DE4}" vid="{077C1293-3287-4FEB-B892-A08B3EC0AAF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cesible_Stag_Template.pptx" id="{AF3B8DC8-7094-457B-821B-F1212D163DE4}" vid="{B8B78AD8-6C36-4015-88EF-21A3556A75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Accesible_Stag_Template</Template>
  <TotalTime>563</TotalTime>
  <Words>3865</Words>
  <Application>Microsoft Office PowerPoint</Application>
  <PresentationFormat>On-screen Show (4:3)</PresentationFormat>
  <Paragraphs>198</Paragraphs>
  <Slides>20</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SimSun</vt:lpstr>
      <vt:lpstr>Arial</vt:lpstr>
      <vt:lpstr>Calibri</vt:lpstr>
      <vt:lpstr>Garamond</vt:lpstr>
      <vt:lpstr>Source Sans Pro</vt:lpstr>
      <vt:lpstr>Stag Medium</vt:lpstr>
      <vt:lpstr>Times New Roman</vt:lpstr>
      <vt:lpstr>Wingdings</vt:lpstr>
      <vt:lpstr>Office Theme</vt:lpstr>
      <vt:lpstr>2_Office Theme</vt:lpstr>
      <vt:lpstr>Social Media, Resistance and Local Food and Drink Firms: The Case of #EATCambridge</vt:lpstr>
      <vt:lpstr>Quick snapshot…</vt:lpstr>
      <vt:lpstr>Study objectives…</vt:lpstr>
      <vt:lpstr>So, what is  EAT Cambridge…</vt:lpstr>
      <vt:lpstr>Why food festivals, social media focus, and the project evolution…</vt:lpstr>
      <vt:lpstr>Beginnings and context…</vt:lpstr>
      <vt:lpstr>Critical perspective and justification: the Clone Town?</vt:lpstr>
      <vt:lpstr>Methodology</vt:lpstr>
      <vt:lpstr>IN vs. OUT</vt:lpstr>
      <vt:lpstr>IN vs. OUT (continued)</vt:lpstr>
      <vt:lpstr>IN vs. OUT (Continued)</vt:lpstr>
      <vt:lpstr>#EATCambridge: Physical and Digital Nurturing </vt:lpstr>
      <vt:lpstr>Digital #EATCambridge: Small Firms Before and During the Event (Continued)</vt:lpstr>
      <vt:lpstr>Beyond the event… physical and digital ‘traceability’ of small firms</vt:lpstr>
      <vt:lpstr>Beyond the event… physical and digital ‘traceability’ of small firms (Continued)</vt:lpstr>
      <vt:lpstr>Critical points and conclusions…</vt:lpstr>
      <vt:lpstr>Point to leave on…</vt:lpstr>
      <vt:lpstr>Outputs and “Impacts”</vt:lpstr>
      <vt:lpstr>References (LW do in car)</vt:lpstr>
      <vt:lpstr>Thank you for listening and come and share a ‘slow’ beverage with us later </vt:lpstr>
    </vt:vector>
  </TitlesOfParts>
  <Company>Anglia Ruskin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Digital Resistance and Local Food Firms: The case of #EATCambridge</dc:title>
  <dc:creator>Duignan, Michael</dc:creator>
  <cp:lastModifiedBy>Walsh, Lewis</cp:lastModifiedBy>
  <cp:revision>103</cp:revision>
  <dcterms:created xsi:type="dcterms:W3CDTF">2016-09-13T08:54:49Z</dcterms:created>
  <dcterms:modified xsi:type="dcterms:W3CDTF">2016-09-13T19:57:54Z</dcterms:modified>
</cp:coreProperties>
</file>