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56" r:id="rId3"/>
    <p:sldId id="338" r:id="rId4"/>
    <p:sldId id="352" r:id="rId5"/>
    <p:sldId id="353" r:id="rId6"/>
    <p:sldId id="355" r:id="rId7"/>
    <p:sldId id="356" r:id="rId8"/>
    <p:sldId id="358" r:id="rId9"/>
    <p:sldId id="35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0">
          <p15:clr>
            <a:srgbClr val="A4A3A4"/>
          </p15:clr>
        </p15:guide>
        <p15:guide id="2" orient="horz" pos="2504">
          <p15:clr>
            <a:srgbClr val="A4A3A4"/>
          </p15:clr>
        </p15:guide>
        <p15:guide id="3" pos="3264">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E0"/>
    <a:srgbClr val="42B6E6"/>
    <a:srgbClr val="A6BBC8"/>
    <a:srgbClr val="00BFB3"/>
    <a:srgbClr val="CE0037"/>
    <a:srgbClr val="F1B434"/>
    <a:srgbClr val="9FAEE5"/>
    <a:srgbClr val="B5BD00"/>
    <a:srgbClr val="702F8A"/>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5943" autoAdjust="0"/>
  </p:normalViewPr>
  <p:slideViewPr>
    <p:cSldViewPr snapToGrid="0" snapToObjects="1" showGuides="1">
      <p:cViewPr varScale="1">
        <p:scale>
          <a:sx n="56" d="100"/>
          <a:sy n="56" d="100"/>
        </p:scale>
        <p:origin x="1680" y="114"/>
      </p:cViewPr>
      <p:guideLst>
        <p:guide orient="horz" pos="3640"/>
        <p:guide orient="horz" pos="2504"/>
        <p:guide pos="3264"/>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Source Sans Pro"/>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040536-42AE-0940-B1D8-28D002B9A2FA}" type="datetimeFigureOut">
              <a:rPr lang="en-US" smtClean="0">
                <a:latin typeface="Source Sans Pro"/>
              </a:rPr>
              <a:t>12/12/2016</a:t>
            </a:fld>
            <a:endParaRPr lang="en-US" dirty="0">
              <a:latin typeface="Source Sans Pro"/>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Source Sans Pro"/>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4C26B-855F-CF4A-A252-EF83F4FD0F28}" type="slidenum">
              <a:rPr lang="en-US" smtClean="0">
                <a:latin typeface="Source Sans Pro"/>
              </a:rPr>
              <a:t>‹#›</a:t>
            </a:fld>
            <a:endParaRPr lang="en-US" dirty="0">
              <a:latin typeface="Source Sans Pro"/>
            </a:endParaRPr>
          </a:p>
        </p:txBody>
      </p:sp>
    </p:spTree>
    <p:extLst>
      <p:ext uri="{BB962C8B-B14F-4D97-AF65-F5344CB8AC3E}">
        <p14:creationId xmlns:p14="http://schemas.microsoft.com/office/powerpoint/2010/main" val="703236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B09E3-DCE4-4B4B-925B-6DDD2B9FA581}" type="datetimeFigureOut">
              <a:rPr lang="en-US" smtClean="0"/>
              <a:t>12/12/2016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70D1A3-0CD6-CA47-8662-F58402F7DBEE}" type="slidenum">
              <a:rPr lang="en-US" smtClean="0"/>
              <a:t>‹#›</a:t>
            </a:fld>
            <a:endParaRPr lang="en-US"/>
          </a:p>
        </p:txBody>
      </p:sp>
    </p:spTree>
    <p:extLst>
      <p:ext uri="{BB962C8B-B14F-4D97-AF65-F5344CB8AC3E}">
        <p14:creationId xmlns:p14="http://schemas.microsoft.com/office/powerpoint/2010/main" val="401332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Well that was a rather good presentation Brent, no pressure eh(!)</a:t>
            </a:r>
          </a:p>
          <a:p>
            <a:r>
              <a:rPr lang="en-GB" sz="1200" kern="1200" dirty="0" smtClean="0">
                <a:solidFill>
                  <a:schemeClr val="tx1"/>
                </a:solidFill>
                <a:effectLst/>
                <a:latin typeface="+mn-lt"/>
                <a:ea typeface="+mn-ea"/>
                <a:cs typeface="+mn-cs"/>
              </a:rPr>
              <a:t>Harsh rule of 3 PP slides! </a:t>
            </a:r>
          </a:p>
          <a:p>
            <a:r>
              <a:rPr lang="en-GB" sz="1200" kern="1200" dirty="0" smtClean="0">
                <a:solidFill>
                  <a:schemeClr val="tx1"/>
                </a:solidFill>
                <a:effectLst/>
                <a:latin typeface="+mn-lt"/>
                <a:ea typeface="+mn-ea"/>
                <a:cs typeface="+mn-cs"/>
              </a:rPr>
              <a:t>Hello and welcome to the wordiest title you’ve probably seen and I have ever written.</a:t>
            </a:r>
          </a:p>
          <a:p>
            <a:pPr lvl="0"/>
            <a:r>
              <a:rPr lang="en-GB" sz="1200" kern="1200" dirty="0" smtClean="0">
                <a:solidFill>
                  <a:schemeClr val="tx1"/>
                </a:solidFill>
                <a:effectLst/>
                <a:latin typeface="+mn-lt"/>
                <a:ea typeface="+mn-ea"/>
                <a:cs typeface="+mn-cs"/>
              </a:rPr>
              <a:t>Mike intro, apologies for Emma, 10 minutes I will try and keep brief, </a:t>
            </a:r>
            <a:r>
              <a:rPr lang="en-GB" sz="1200" kern="1200" dirty="0" err="1" smtClean="0">
                <a:solidFill>
                  <a:schemeClr val="tx1"/>
                </a:solidFill>
                <a:effectLst/>
                <a:latin typeface="+mn-lt"/>
                <a:ea typeface="+mn-ea"/>
                <a:cs typeface="+mn-cs"/>
              </a:rPr>
              <a:t>leave?’s</a:t>
            </a:r>
            <a:r>
              <a:rPr lang="en-GB" sz="1200" kern="1200" dirty="0" smtClean="0">
                <a:solidFill>
                  <a:schemeClr val="tx1"/>
                </a:solidFill>
                <a:effectLst/>
                <a:latin typeface="+mn-lt"/>
                <a:ea typeface="+mn-ea"/>
                <a:cs typeface="+mn-cs"/>
              </a:rPr>
              <a:t> for last 10 min and then if interested feel free to talk to me after;</a:t>
            </a:r>
          </a:p>
          <a:p>
            <a:endParaRPr lang="en-GB" dirty="0"/>
          </a:p>
        </p:txBody>
      </p:sp>
      <p:sp>
        <p:nvSpPr>
          <p:cNvPr id="4" name="Slide Number Placeholder 3"/>
          <p:cNvSpPr>
            <a:spLocks noGrp="1"/>
          </p:cNvSpPr>
          <p:nvPr>
            <p:ph type="sldNum" sz="quarter" idx="10"/>
          </p:nvPr>
        </p:nvSpPr>
        <p:spPr/>
        <p:txBody>
          <a:bodyPr/>
          <a:lstStyle/>
          <a:p>
            <a:fld id="{7370D1A3-0CD6-CA47-8662-F58402F7DBEE}" type="slidenum">
              <a:rPr lang="en-US" smtClean="0"/>
              <a:t>1</a:t>
            </a:fld>
            <a:endParaRPr lang="en-US"/>
          </a:p>
        </p:txBody>
      </p:sp>
    </p:spTree>
    <p:extLst>
      <p:ext uri="{BB962C8B-B14F-4D97-AF65-F5344CB8AC3E}">
        <p14:creationId xmlns:p14="http://schemas.microsoft.com/office/powerpoint/2010/main" val="304861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Sharing good practice in teaching; well re-iterating/consolidating/ideas</a:t>
            </a:r>
            <a:r>
              <a:rPr lang="en-GB" sz="1200" kern="1200" baseline="0" dirty="0" smtClean="0">
                <a:solidFill>
                  <a:schemeClr val="tx1"/>
                </a:solidFill>
                <a:effectLst/>
                <a:latin typeface="+mn-lt"/>
                <a:ea typeface="+mn-ea"/>
                <a:cs typeface="+mn-cs"/>
              </a:rPr>
              <a:t> placed in a new context </a:t>
            </a:r>
            <a:r>
              <a:rPr lang="en-GB" sz="1200" kern="1200" dirty="0" smtClean="0">
                <a:solidFill>
                  <a:schemeClr val="tx1"/>
                </a:solidFill>
                <a:effectLst/>
                <a:latin typeface="+mn-lt"/>
                <a:ea typeface="+mn-ea"/>
                <a:cs typeface="+mn-cs"/>
              </a:rPr>
              <a:t>for some, for others some facets may be new/novel;</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3 things covered: 1) Background and driving force, 2) Pedagogy theory and principles drawn on, 3) Practical ways we embed the DMO (and VISA VERSA!) in the ‘constructive alignment’  across course </a:t>
            </a:r>
            <a:r>
              <a:rPr lang="en-GB" sz="1200" kern="1200" dirty="0" err="1" smtClean="0">
                <a:solidFill>
                  <a:schemeClr val="tx1"/>
                </a:solidFill>
                <a:effectLst/>
                <a:latin typeface="+mn-lt"/>
                <a:ea typeface="+mn-ea"/>
                <a:cs typeface="+mn-cs"/>
              </a:rPr>
              <a:t>obj</a:t>
            </a:r>
            <a:r>
              <a:rPr lang="en-GB" sz="1200" kern="1200" dirty="0" smtClean="0">
                <a:solidFill>
                  <a:schemeClr val="tx1"/>
                </a:solidFill>
                <a:effectLst/>
                <a:latin typeface="+mn-lt"/>
                <a:ea typeface="+mn-ea"/>
                <a:cs typeface="+mn-cs"/>
              </a:rPr>
              <a:t> across BSc Tourism and BSc Events programme to support pedagogy approach/principles. AND ON A SIDE NOTE… (whilst achieving research ambitions at the same time, and, support critical tourism agenda and social/economic change) – the process of ‘strategic alignment’ between institutions</a:t>
            </a:r>
          </a:p>
          <a:p>
            <a:endParaRPr lang="en-GB" baseline="0" dirty="0" smtClean="0"/>
          </a:p>
        </p:txBody>
      </p:sp>
      <p:sp>
        <p:nvSpPr>
          <p:cNvPr id="4" name="Slide Number Placeholder 3"/>
          <p:cNvSpPr>
            <a:spLocks noGrp="1"/>
          </p:cNvSpPr>
          <p:nvPr>
            <p:ph type="sldNum" sz="quarter" idx="10"/>
          </p:nvPr>
        </p:nvSpPr>
        <p:spPr/>
        <p:txBody>
          <a:bodyPr/>
          <a:lstStyle/>
          <a:p>
            <a:fld id="{7370D1A3-0CD6-CA47-8662-F58402F7DBEE}" type="slidenum">
              <a:rPr lang="en-US" smtClean="0"/>
              <a:t>2</a:t>
            </a:fld>
            <a:endParaRPr lang="en-US"/>
          </a:p>
        </p:txBody>
      </p:sp>
    </p:spTree>
    <p:extLst>
      <p:ext uri="{BB962C8B-B14F-4D97-AF65-F5344CB8AC3E}">
        <p14:creationId xmlns:p14="http://schemas.microsoft.com/office/powerpoint/2010/main" val="217901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Part of a longer-term strategy with my colleague Sally Everett to embed slow tourism principles (immediately fits in with need for change), critical tourism studies in to BSc Tourism (and coming BSc Events) which I presented briefly on last year in Oxford ATHE 2015 as part of the ‘making the case’ award.</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Cambridge, like a number of other tourist/historic/uni cities, have succumbed (LOOK AT POLICY AND REALITY!) to the economic pressures of international, global investment/capital and exploitation of city </a:t>
            </a:r>
            <a:r>
              <a:rPr lang="en-GB" sz="1200" kern="1200" dirty="0" err="1" smtClean="0">
                <a:solidFill>
                  <a:schemeClr val="tx1"/>
                </a:solidFill>
                <a:effectLst/>
                <a:latin typeface="+mn-lt"/>
                <a:ea typeface="+mn-ea"/>
                <a:cs typeface="+mn-cs"/>
              </a:rPr>
              <a:t>assests</a:t>
            </a:r>
            <a:r>
              <a:rPr lang="en-GB" sz="1200" kern="1200" dirty="0" smtClean="0">
                <a:solidFill>
                  <a:schemeClr val="tx1"/>
                </a:solidFill>
                <a:effectLst/>
                <a:latin typeface="+mn-lt"/>
                <a:ea typeface="+mn-ea"/>
                <a:cs typeface="+mn-cs"/>
              </a:rPr>
              <a:t> from urban dwellings/mass development of condos/97#5 privatisation of tourism policy.</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Copious amounts of evidence  - e.g. named ‘Clone Town’ thanks to NEF (2010), marginalising the ‘local’ / traders in favour of MNE. Sally and I, and even in the contexts of London 2012 and Rio 2016 mega-events (David </a:t>
            </a:r>
            <a:r>
              <a:rPr lang="en-GB" sz="1200" kern="1200" dirty="0" err="1" smtClean="0">
                <a:solidFill>
                  <a:schemeClr val="tx1"/>
                </a:solidFill>
                <a:effectLst/>
                <a:latin typeface="+mn-lt"/>
                <a:ea typeface="+mn-ea"/>
                <a:cs typeface="+mn-cs"/>
              </a:rPr>
              <a:t>McGil</a:t>
            </a:r>
            <a:r>
              <a:rPr lang="en-GB" sz="1200" kern="1200" dirty="0" smtClean="0">
                <a:solidFill>
                  <a:schemeClr val="tx1"/>
                </a:solidFill>
                <a:effectLst/>
                <a:latin typeface="+mn-lt"/>
                <a:ea typeface="+mn-ea"/>
                <a:cs typeface="+mn-cs"/>
              </a:rPr>
              <a:t> and I) </a:t>
            </a:r>
            <a:r>
              <a:rPr lang="en-GB" sz="1200" kern="1200" dirty="0" smtClean="0">
                <a:solidFill>
                  <a:schemeClr val="tx1"/>
                </a:solidFill>
                <a:effectLst/>
                <a:latin typeface="+mn-lt"/>
                <a:ea typeface="+mn-ea"/>
                <a:cs typeface="+mn-cs"/>
                <a:sym typeface="Wingdings" panose="05000000000000000000" pitchFamily="2" charset="2"/>
              </a:rPr>
              <a:t></a:t>
            </a:r>
            <a:r>
              <a:rPr lang="en-GB" sz="1200" kern="1200" dirty="0" smtClean="0">
                <a:solidFill>
                  <a:schemeClr val="tx1"/>
                </a:solidFill>
                <a:effectLst/>
                <a:latin typeface="+mn-lt"/>
                <a:ea typeface="+mn-ea"/>
                <a:cs typeface="+mn-cs"/>
              </a:rPr>
              <a:t> as a resistance to these changes, we have shifted our thinking toward understanding how we can ‘democratise urban spaces’ make more accessible to more people.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 argue with several colleagues, that these conditions, whilst give rise to host of short to mid-term (and actually long) economic developmental effects (e.g. Cambridge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fastest growing econ, behind London and MK) - are eroding place identity, unpicking the close-knit socio-economic networks (Raco and Tunney, 2010 talks a bit about this) that underpin sustainable local livelihoods. The permeation and colonisation of corporate culture (</a:t>
            </a:r>
            <a:r>
              <a:rPr lang="en-GB" sz="1200" kern="1200" dirty="0" err="1" smtClean="0">
                <a:solidFill>
                  <a:schemeClr val="tx1"/>
                </a:solidFill>
                <a:effectLst/>
                <a:latin typeface="+mn-lt"/>
                <a:ea typeface="+mn-ea"/>
                <a:cs typeface="+mn-cs"/>
              </a:rPr>
              <a:t>MCgil</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foley</a:t>
            </a:r>
            <a:r>
              <a:rPr lang="en-GB" sz="1200" kern="1200" dirty="0" smtClean="0">
                <a:solidFill>
                  <a:schemeClr val="tx1"/>
                </a:solidFill>
                <a:effectLst/>
                <a:latin typeface="+mn-lt"/>
                <a:ea typeface="+mn-ea"/>
                <a:cs typeface="+mn-cs"/>
              </a:rPr>
              <a:t> etc) that serves territorialise ‘context territory’ (Dansero, 2016) supported through exploitative urban policies that open up local economies to global capital. Not fully new idea, but massive challenge, are we doing enough in our contexts?</a:t>
            </a:r>
          </a:p>
          <a:p>
            <a:pPr lvl="0"/>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But this is not a story of critical political economic positionality, but rather, with this pretext and neoliberal context in mind, the systematic ways the university can be an agent for strategic social change. In essence, the university plays a role in supporting stakeholders in creatively resisting (</a:t>
            </a:r>
            <a:r>
              <a:rPr lang="en-GB" sz="1200" kern="1200" dirty="0" err="1" smtClean="0">
                <a:solidFill>
                  <a:schemeClr val="tx1"/>
                </a:solidFill>
                <a:effectLst/>
                <a:latin typeface="+mn-lt"/>
                <a:ea typeface="+mn-ea"/>
                <a:cs typeface="+mn-cs"/>
              </a:rPr>
              <a:t>Deluzoguattarian</a:t>
            </a:r>
            <a:r>
              <a:rPr lang="en-GB" sz="1200" kern="1200" dirty="0" smtClean="0">
                <a:solidFill>
                  <a:schemeClr val="tx1"/>
                </a:solidFill>
                <a:effectLst/>
                <a:latin typeface="+mn-lt"/>
                <a:ea typeface="+mn-ea"/>
                <a:cs typeface="+mn-cs"/>
              </a:rPr>
              <a:t> sense) the problematic: and by stakeholders this includes everyone from students (Alberto critiquing approaches to privatised city marketing strategies) to acting as a critical friend to regional DMO (Visit Cambridge) through illustrating these challenges and influencing in several ways. So keep this in mind just v briefly – these challenging political economic, cultural and geographical etc </a:t>
            </a:r>
            <a:r>
              <a:rPr lang="en-GB" sz="1200" kern="1200" dirty="0" err="1" smtClean="0">
                <a:solidFill>
                  <a:schemeClr val="tx1"/>
                </a:solidFill>
                <a:effectLst/>
                <a:latin typeface="+mn-lt"/>
                <a:ea typeface="+mn-ea"/>
                <a:cs typeface="+mn-cs"/>
              </a:rPr>
              <a:t>etc</a:t>
            </a:r>
            <a:r>
              <a:rPr lang="en-GB" sz="1200" kern="1200" dirty="0" smtClean="0">
                <a:solidFill>
                  <a:schemeClr val="tx1"/>
                </a:solidFill>
                <a:effectLst/>
                <a:latin typeface="+mn-lt"/>
                <a:ea typeface="+mn-ea"/>
                <a:cs typeface="+mn-cs"/>
              </a:rPr>
              <a:t> challenges.</a:t>
            </a:r>
          </a:p>
          <a:p>
            <a:endParaRPr lang="en-GB" baseline="0" dirty="0" smtClean="0"/>
          </a:p>
          <a:p>
            <a:endParaRPr lang="en-GB" baseline="0" dirty="0" smtClean="0"/>
          </a:p>
          <a:p>
            <a:r>
              <a:rPr lang="en-GB" baseline="0" dirty="0" smtClean="0"/>
              <a:t>How do we get students involved in these debate, not only enhance critical thinking, but stimulate more independent thinking and critical orientation toward urban and tourism policy more broadly. Creating students aware of political economic, cultural geography etc.</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7370D1A3-0CD6-CA47-8662-F58402F7DBEE}" type="slidenum">
              <a:rPr lang="en-US" smtClean="0"/>
              <a:t>3</a:t>
            </a:fld>
            <a:endParaRPr lang="en-US"/>
          </a:p>
        </p:txBody>
      </p:sp>
    </p:spTree>
    <p:extLst>
      <p:ext uri="{BB962C8B-B14F-4D97-AF65-F5344CB8AC3E}">
        <p14:creationId xmlns:p14="http://schemas.microsoft.com/office/powerpoint/2010/main" val="2812558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Talk about the pedagogy / constructive alignment approaches…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BSc Tourism is part of an funded HEA project centred around ‘Directed Independent Learning’ – the ability for students to socially construct their own learning, to utilise out of class time more effectively, to engage independently in debates from industry mags, trickle down impact on practice of </a:t>
            </a:r>
            <a:r>
              <a:rPr lang="en-GB" sz="1200" kern="1200" dirty="0" err="1" smtClean="0">
                <a:solidFill>
                  <a:schemeClr val="tx1"/>
                </a:solidFill>
                <a:effectLst/>
                <a:latin typeface="+mn-lt"/>
                <a:ea typeface="+mn-ea"/>
                <a:cs typeface="+mn-cs"/>
              </a:rPr>
              <a:t>int</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nat</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reg</a:t>
            </a:r>
            <a:r>
              <a:rPr lang="en-GB" sz="1200" kern="1200" dirty="0" smtClean="0">
                <a:solidFill>
                  <a:schemeClr val="tx1"/>
                </a:solidFill>
                <a:effectLst/>
                <a:latin typeface="+mn-lt"/>
                <a:ea typeface="+mn-ea"/>
                <a:cs typeface="+mn-cs"/>
              </a:rPr>
              <a:t>/local policy, right through to the critical aspects of urban planning and tourism development.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And to enhance LEARNING GAIN(!!) – and of course, good degrees, better educated students, better ambassadors ext for university, more employable/DELHI (TEF!!), potential MPhil-PhD students (REF!!) etc </a:t>
            </a:r>
            <a:r>
              <a:rPr lang="en-GB" sz="1200" kern="1200" dirty="0" err="1" smtClean="0">
                <a:solidFill>
                  <a:schemeClr val="tx1"/>
                </a:solidFill>
                <a:effectLst/>
                <a:latin typeface="+mn-lt"/>
                <a:ea typeface="+mn-ea"/>
                <a:cs typeface="+mn-cs"/>
              </a:rPr>
              <a:t>etc</a:t>
            </a:r>
            <a:r>
              <a:rPr lang="en-GB"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are priorities permeate down from a macro level right through to our university (and many other universities – e.g I was doing a bit of detective work and e.g. Cardiff Met has a rather lovely ‘</a:t>
            </a:r>
            <a:r>
              <a:rPr lang="en-GB" sz="1200" b="1" kern="1200" dirty="0" smtClean="0">
                <a:solidFill>
                  <a:schemeClr val="tx1"/>
                </a:solidFill>
                <a:effectLst/>
                <a:latin typeface="+mn-lt"/>
                <a:ea typeface="+mn-ea"/>
                <a:cs typeface="+mn-cs"/>
              </a:rPr>
              <a:t>Graduate Attributes and Learning Gain Action Group’ – aimed at driving this forward).</a:t>
            </a:r>
            <a:endParaRPr lang="en-GB" sz="1200" kern="1200" dirty="0" smtClean="0">
              <a:solidFill>
                <a:schemeClr val="tx1"/>
              </a:solidFill>
              <a:effectLst/>
              <a:latin typeface="+mn-lt"/>
              <a:ea typeface="+mn-ea"/>
              <a:cs typeface="+mn-cs"/>
            </a:endParaRPr>
          </a:p>
          <a:p>
            <a:endParaRPr lang="en-GB" baseline="0" dirty="0" smtClean="0"/>
          </a:p>
          <a:p>
            <a:r>
              <a:rPr lang="en-GB" baseline="0" dirty="0" smtClean="0">
                <a:sym typeface="Wingdings" panose="05000000000000000000" pitchFamily="2" charset="2"/>
              </a:rPr>
              <a:t> </a:t>
            </a:r>
            <a:r>
              <a:rPr lang="en-GB" baseline="0" dirty="0" smtClean="0"/>
              <a:t>How do we get students involved in these debate, not only enhance critical thinking, but stimulate more independent thinking and critical orientation toward urban and tourism policy more broadly. Creating students aware of political economic, cultural geography etc.</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7370D1A3-0CD6-CA47-8662-F58402F7DBEE}" type="slidenum">
              <a:rPr lang="en-US" smtClean="0"/>
              <a:t>4</a:t>
            </a:fld>
            <a:endParaRPr lang="en-US"/>
          </a:p>
        </p:txBody>
      </p:sp>
    </p:spTree>
    <p:extLst>
      <p:ext uri="{BB962C8B-B14F-4D97-AF65-F5344CB8AC3E}">
        <p14:creationId xmlns:p14="http://schemas.microsoft.com/office/powerpoint/2010/main" val="395983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Students individually or forming groups to tackle strategic objectives of DMO: ad-hoc project where, for example, students have consulted on improving the DMOs engagement with communities via social media for greater effective marketing (essentially encouraging students e.g. using Snapchat ‘your story’ timelines for communities to talk about their ‘everyday’ life in Cambridge!) - this hits so many student and institutional objectives (from NSS, MES, DELHI, industry engagement, CV building, peak interest in research/consultancy etc – we had exactly 30% of our final year cohort continue on to MSc and MPhil to PhD, two whom have a part-time paid position with VCB at the same time)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Research projects: led with fully funded paid research assistants, the analysis of major cultural and sporting events/festivals (e.g. EAT Cambridge and Cambridge Half Marathon) to make the case for grassroots festivals for their social and economic contribution to regional economy (conceptualising these events as ‘liminal’ spaces which afford peripheral and less visible smaller traders to access consumers traditionally unable due to being forced out to outskirts of city);</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Developing research centre between two institutions.</a:t>
            </a:r>
            <a:br>
              <a:rPr lang="en-GB" sz="1200" kern="1200" dirty="0" smtClean="0">
                <a:solidFill>
                  <a:schemeClr val="tx1"/>
                </a:solidFill>
                <a:effectLst/>
                <a:latin typeface="+mn-lt"/>
                <a:ea typeface="+mn-ea"/>
                <a:cs typeface="+mn-cs"/>
              </a:rPr>
            </a:b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Will go in to detail around 1 in particular: #ProjectCambridge </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Developing the sustainable and ambitious vision/mission for Cambridge and present this in an ‘infographic’ form for CEO to present. Creation of a ‘safe’ and ‘informal’ new project spaces bringing together tourism students together with other disciplines (e.g. graphic designers, and other areas of business studies) and industry speakers (e.g. CEO Visit Cambridge and Beyond, and Graphic Designer at Price Bailey) aimed at applying theoretical and creative classroom ideas in to real-life industry briefed projects. Not only does this help build DIL but also helps to build confidence working with industry, better understanding of how to decipher complex real-life project briefs, build networks, enhance employability and confidence. Students applied their knowledge and creative capabilities in multidisciplinary teams to enhance and help socially construct their own understanding of university course content whilst simultaneously exposed to both the local politics and economics of delivering tourism products/services in real-life. Both are key priorities from a pedagogical and DELHE perspective, and feed in to the university’s and business schools strategic priority to link and support with local business and regional development. The HEA study states we should encourage students to apply their knowledge as much as possible (particularly in the case of applied subjects like tourism), take risks, try new experiences, embrace complexity and uncertainty, and foster the idea that there are no ‘right’ or ‘wrong’ answers per se. Encouraging students to partake in such initiatives, according to the HEA study, acts as a bridge for employment and effectively uses industry projects to complement existing assessment exercises. </a:t>
            </a:r>
          </a:p>
          <a:p>
            <a:endParaRPr lang="en-GB" baseline="0" dirty="0" smtClean="0"/>
          </a:p>
          <a:p>
            <a:r>
              <a:rPr lang="en-GB" baseline="0" dirty="0" smtClean="0"/>
              <a:t>And, the engagement between DMO and BSc here has so many other usages for learning and teaching as mentioned….</a:t>
            </a:r>
          </a:p>
          <a:p>
            <a:endParaRPr lang="en-GB" baseline="0" dirty="0" smtClean="0"/>
          </a:p>
          <a:p>
            <a:r>
              <a:rPr lang="en-GB" baseline="0" dirty="0" smtClean="0"/>
              <a:t>By embedding wider research agenda in to critical teaching of the BSc, embedding strategic objectives of DMO in whilst </a:t>
            </a:r>
            <a:r>
              <a:rPr lang="en-GB" baseline="0" dirty="0" err="1" smtClean="0"/>
              <a:t>simulatenously</a:t>
            </a:r>
            <a:r>
              <a:rPr lang="en-GB" baseline="0" dirty="0" smtClean="0"/>
              <a:t> acting as a critical friend, and linking all these practical initiatives to the overarching CLO, MLOs create not only a good strategic ‘fit’ between institutions but also ‘constructive alignment’ too.</a:t>
            </a:r>
          </a:p>
        </p:txBody>
      </p:sp>
      <p:sp>
        <p:nvSpPr>
          <p:cNvPr id="4" name="Slide Number Placeholder 3"/>
          <p:cNvSpPr>
            <a:spLocks noGrp="1"/>
          </p:cNvSpPr>
          <p:nvPr>
            <p:ph type="sldNum" sz="quarter" idx="10"/>
          </p:nvPr>
        </p:nvSpPr>
        <p:spPr/>
        <p:txBody>
          <a:bodyPr/>
          <a:lstStyle/>
          <a:p>
            <a:fld id="{7370D1A3-0CD6-CA47-8662-F58402F7DBEE}" type="slidenum">
              <a:rPr lang="en-US" smtClean="0"/>
              <a:t>5</a:t>
            </a:fld>
            <a:endParaRPr lang="en-US"/>
          </a:p>
        </p:txBody>
      </p:sp>
    </p:spTree>
    <p:extLst>
      <p:ext uri="{BB962C8B-B14F-4D97-AF65-F5344CB8AC3E}">
        <p14:creationId xmlns:p14="http://schemas.microsoft.com/office/powerpoint/2010/main" val="214137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Driving forward critical study – linkage to REF submission?</a:t>
            </a:r>
          </a:p>
          <a:p>
            <a:pPr lvl="0"/>
            <a:r>
              <a:rPr lang="en-GB" sz="1200" kern="1200" dirty="0" smtClean="0">
                <a:solidFill>
                  <a:schemeClr val="tx1"/>
                </a:solidFill>
                <a:effectLst/>
                <a:latin typeface="+mn-lt"/>
                <a:ea typeface="+mn-ea"/>
                <a:cs typeface="+mn-cs"/>
              </a:rPr>
              <a:t>Invoking social/economic change from a position of influence – linkages to REF Impact Case Study?</a:t>
            </a:r>
          </a:p>
          <a:p>
            <a:pPr lvl="0"/>
            <a:r>
              <a:rPr lang="en-GB" sz="1200" kern="1200" dirty="0" smtClean="0">
                <a:solidFill>
                  <a:schemeClr val="tx1"/>
                </a:solidFill>
                <a:effectLst/>
                <a:latin typeface="+mn-lt"/>
                <a:ea typeface="+mn-ea"/>
                <a:cs typeface="+mn-cs"/>
              </a:rPr>
              <a:t>Linkages to pedagogy theory and principles, supporting learning gain</a:t>
            </a:r>
          </a:p>
          <a:p>
            <a:pPr lvl="0"/>
            <a:r>
              <a:rPr lang="en-GB" sz="1200" kern="1200" dirty="0" smtClean="0">
                <a:solidFill>
                  <a:schemeClr val="tx1"/>
                </a:solidFill>
                <a:effectLst/>
                <a:latin typeface="+mn-lt"/>
                <a:ea typeface="+mn-ea"/>
                <a:cs typeface="+mn-cs"/>
              </a:rPr>
              <a:t>Collaborating with DMO – a win/win, for 1) student (for almost too many reasons), 2) DMO, and 3) university objectives (from REF to TEF)</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Well that concludes.. been great talking about some of the reasoning and practice of our DMO/Uni </a:t>
            </a:r>
            <a:r>
              <a:rPr lang="en-GB" sz="1200" kern="1200" dirty="0" err="1" smtClean="0">
                <a:solidFill>
                  <a:schemeClr val="tx1"/>
                </a:solidFill>
                <a:effectLst/>
                <a:latin typeface="+mn-lt"/>
                <a:ea typeface="+mn-ea"/>
                <a:cs typeface="+mn-cs"/>
              </a:rPr>
              <a:t>collab</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Thank you ever so much for listening, and get in touch if interested in either 1) driving force/context, 2) pedagogy, 3) projects that re-enforce the theory and how we have specifically embedded the interests of DMO (and visa versa) in to the BSc Tourism and BSc Events…</a:t>
            </a:r>
          </a:p>
          <a:p>
            <a:r>
              <a:rPr lang="en-GB" sz="1200" kern="1200" dirty="0" smtClean="0">
                <a:solidFill>
                  <a:schemeClr val="tx1"/>
                </a:solidFill>
                <a:effectLst/>
                <a:latin typeface="+mn-lt"/>
                <a:ea typeface="+mn-ea"/>
                <a:cs typeface="+mn-cs"/>
              </a:rPr>
              <a:t>I think we still have some time for couple of questions.</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7370D1A3-0CD6-CA47-8662-F58402F7DBEE}" type="slidenum">
              <a:rPr lang="en-US" smtClean="0"/>
              <a:t>6</a:t>
            </a:fld>
            <a:endParaRPr lang="en-US"/>
          </a:p>
        </p:txBody>
      </p:sp>
    </p:spTree>
    <p:extLst>
      <p:ext uri="{BB962C8B-B14F-4D97-AF65-F5344CB8AC3E}">
        <p14:creationId xmlns:p14="http://schemas.microsoft.com/office/powerpoint/2010/main" val="351354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3200"/>
            <a:ext cx="7772400" cy="857250"/>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72840"/>
            <a:ext cx="6400800" cy="6350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8B1DCE-078B-9B45-8AF1-08EF51FD2ECA}"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228503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B1DCE-078B-9B45-8AF1-08EF51FD2ECA}"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19750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8B1DCE-078B-9B45-8AF1-08EF51FD2ECA}" type="datetimeFigureOut">
              <a:rPr lang="en-US" smtClean="0"/>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40825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B1DCE-078B-9B45-8AF1-08EF51FD2ECA}" type="datetimeFigureOut">
              <a:rPr lang="en-US" smtClean="0"/>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117200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3200"/>
            <a:ext cx="7772400" cy="857250"/>
          </a:xfrm>
        </p:spPr>
        <p:txBody>
          <a:bodyPr/>
          <a:lstStyle>
            <a:lvl1pPr algn="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57200" y="3672840"/>
            <a:ext cx="6400800" cy="6350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p>
            <a:fld id="{938B1DCE-078B-9B45-8AF1-08EF51FD2ECA}"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035AD-ED86-F747-91EE-6D9099079B32}" type="slidenum">
              <a:rPr lang="en-US" smtClean="0"/>
              <a:t>‹#›</a:t>
            </a:fld>
            <a:endParaRPr lang="en-US"/>
          </a:p>
        </p:txBody>
      </p:sp>
      <p:pic>
        <p:nvPicPr>
          <p:cNvPr id="7" name="Picture 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5711825"/>
            <a:ext cx="1400810" cy="971550"/>
          </a:xfrm>
          <a:prstGeom prst="rect">
            <a:avLst/>
          </a:prstGeom>
          <a:noFill/>
          <a:ln>
            <a:noFill/>
          </a:ln>
        </p:spPr>
      </p:pic>
    </p:spTree>
    <p:extLst>
      <p:ext uri="{BB962C8B-B14F-4D97-AF65-F5344CB8AC3E}">
        <p14:creationId xmlns:p14="http://schemas.microsoft.com/office/powerpoint/2010/main" val="384770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8B1DCE-078B-9B45-8AF1-08EF51FD2ECA}"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214451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38B1DCE-078B-9B45-8AF1-08EF51FD2ECA}" type="datetimeFigureOut">
              <a:rPr lang="en-US" smtClean="0"/>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284844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B1DCE-078B-9B45-8AF1-08EF51FD2ECA}" type="datetimeFigureOut">
              <a:rPr lang="en-US" smtClean="0"/>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035AD-ED86-F747-91EE-6D9099079B32}" type="slidenum">
              <a:rPr lang="en-US" smtClean="0"/>
              <a:t>‹#›</a:t>
            </a:fld>
            <a:endParaRPr lang="en-US"/>
          </a:p>
        </p:txBody>
      </p:sp>
    </p:spTree>
    <p:extLst>
      <p:ext uri="{BB962C8B-B14F-4D97-AF65-F5344CB8AC3E}">
        <p14:creationId xmlns:p14="http://schemas.microsoft.com/office/powerpoint/2010/main" val="129973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60686"/>
            <a:ext cx="82296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608900"/>
            <a:ext cx="8229600" cy="35172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Source Sans Pro"/>
                <a:cs typeface="Source Sans Pro"/>
              </a:defRPr>
            </a:lvl1pPr>
          </a:lstStyle>
          <a:p>
            <a:fld id="{938B1DCE-078B-9B45-8AF1-08EF51FD2ECA}" type="datetimeFigureOut">
              <a:rPr lang="en-US" smtClean="0"/>
              <a:pPr/>
              <a:t>12/12/2016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Source Sans Pro"/>
                <a:cs typeface="Source Sans Pro"/>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Source Sans Pro"/>
                <a:cs typeface="Source Sans Pro"/>
              </a:defRPr>
            </a:lvl1pPr>
          </a:lstStyle>
          <a:p>
            <a:fld id="{CC2035AD-ED86-F747-91EE-6D9099079B32}" type="slidenum">
              <a:rPr lang="en-US" smtClean="0"/>
              <a:pPr/>
              <a:t>‹#›</a:t>
            </a:fld>
            <a:endParaRPr lang="en-US" dirty="0"/>
          </a:p>
        </p:txBody>
      </p:sp>
      <p:grpSp>
        <p:nvGrpSpPr>
          <p:cNvPr id="28" name="Group 27"/>
          <p:cNvGrpSpPr/>
          <p:nvPr userDrawn="1"/>
        </p:nvGrpSpPr>
        <p:grpSpPr>
          <a:xfrm>
            <a:off x="9602301" y="373598"/>
            <a:ext cx="2176315" cy="962352"/>
            <a:chOff x="7550001" y="1111278"/>
            <a:chExt cx="962352" cy="962352"/>
          </a:xfrm>
        </p:grpSpPr>
        <p:sp>
          <p:nvSpPr>
            <p:cNvPr id="29" name="Rectangle 28"/>
            <p:cNvSpPr/>
            <p:nvPr userDrawn="1"/>
          </p:nvSpPr>
          <p:spPr>
            <a:xfrm>
              <a:off x="7550001" y="1111278"/>
              <a:ext cx="962352" cy="962352"/>
            </a:xfrm>
            <a:prstGeom prst="rect">
              <a:avLst/>
            </a:prstGeom>
            <a:solidFill>
              <a:srgbClr val="702F8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30" name="TextBox 29"/>
            <p:cNvSpPr txBox="1"/>
            <p:nvPr userDrawn="1"/>
          </p:nvSpPr>
          <p:spPr>
            <a:xfrm>
              <a:off x="7604840" y="1315455"/>
              <a:ext cx="783499" cy="5539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112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47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138</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31" name="Group 30"/>
          <p:cNvGrpSpPr/>
          <p:nvPr userDrawn="1"/>
        </p:nvGrpSpPr>
        <p:grpSpPr>
          <a:xfrm>
            <a:off x="9602302" y="3256124"/>
            <a:ext cx="962352" cy="962352"/>
            <a:chOff x="7550001" y="1111278"/>
            <a:chExt cx="962352" cy="962352"/>
          </a:xfrm>
          <a:solidFill>
            <a:srgbClr val="0099FF"/>
          </a:solidFill>
        </p:grpSpPr>
        <p:sp>
          <p:nvSpPr>
            <p:cNvPr id="32" name="Rectangle 31"/>
            <p:cNvSpPr/>
            <p:nvPr userDrawn="1"/>
          </p:nvSpPr>
          <p:spPr>
            <a:xfrm>
              <a:off x="7550001" y="1111278"/>
              <a:ext cx="962352" cy="962352"/>
            </a:xfrm>
            <a:prstGeom prst="rect">
              <a:avLst/>
            </a:prstGeom>
            <a:solidFill>
              <a:srgbClr val="F1B434"/>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33" name="TextBox 32"/>
            <p:cNvSpPr txBox="1"/>
            <p:nvPr userDrawn="1"/>
          </p:nvSpPr>
          <p:spPr>
            <a:xfrm>
              <a:off x="7674015" y="1315455"/>
              <a:ext cx="714324" cy="553998"/>
            </a:xfrm>
            <a:prstGeom prst="rect">
              <a:avLst/>
            </a:prstGeom>
            <a:solidFill>
              <a:srgbClr val="F1B434"/>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241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52</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34" name="Group 33"/>
          <p:cNvGrpSpPr/>
          <p:nvPr userDrawn="1"/>
        </p:nvGrpSpPr>
        <p:grpSpPr>
          <a:xfrm>
            <a:off x="9602302" y="4578225"/>
            <a:ext cx="962352" cy="962352"/>
            <a:chOff x="7550001" y="1111278"/>
            <a:chExt cx="962352" cy="962352"/>
          </a:xfrm>
          <a:solidFill>
            <a:srgbClr val="CE0037"/>
          </a:solidFill>
        </p:grpSpPr>
        <p:sp>
          <p:nvSpPr>
            <p:cNvPr id="35" name="Rectangle 34"/>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36" name="TextBox 35"/>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206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55</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37" name="Group 36"/>
          <p:cNvGrpSpPr/>
          <p:nvPr userDrawn="1"/>
        </p:nvGrpSpPr>
        <p:grpSpPr>
          <a:xfrm>
            <a:off x="10816265" y="3256124"/>
            <a:ext cx="962352" cy="962352"/>
            <a:chOff x="7550001" y="1111278"/>
            <a:chExt cx="962352" cy="962352"/>
          </a:xfrm>
          <a:solidFill>
            <a:srgbClr val="00A9E0"/>
          </a:solidFill>
        </p:grpSpPr>
        <p:sp>
          <p:nvSpPr>
            <p:cNvPr id="38" name="Rectangle 37"/>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39" name="TextBox 38"/>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169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224</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40" name="Group 39"/>
          <p:cNvGrpSpPr/>
          <p:nvPr userDrawn="1"/>
        </p:nvGrpSpPr>
        <p:grpSpPr>
          <a:xfrm>
            <a:off x="10816265" y="4578225"/>
            <a:ext cx="962352" cy="962352"/>
            <a:chOff x="7550001" y="1111278"/>
            <a:chExt cx="962352" cy="962352"/>
          </a:xfrm>
          <a:solidFill>
            <a:srgbClr val="00BFB3"/>
          </a:solidFill>
        </p:grpSpPr>
        <p:sp>
          <p:nvSpPr>
            <p:cNvPr id="41" name="Rectangle 40"/>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42" name="TextBox 41"/>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191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179</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43" name="Group 42"/>
          <p:cNvGrpSpPr/>
          <p:nvPr userDrawn="1"/>
        </p:nvGrpSpPr>
        <p:grpSpPr>
          <a:xfrm>
            <a:off x="10816265" y="5888825"/>
            <a:ext cx="962352" cy="962352"/>
            <a:chOff x="7550001" y="1111278"/>
            <a:chExt cx="962352" cy="962352"/>
          </a:xfrm>
          <a:solidFill>
            <a:srgbClr val="A6BBC8"/>
          </a:solidFill>
        </p:grpSpPr>
        <p:sp>
          <p:nvSpPr>
            <p:cNvPr id="44" name="Rectangle 43"/>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45" name="TextBox 44"/>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166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200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46" name="Group 45"/>
          <p:cNvGrpSpPr/>
          <p:nvPr userDrawn="1"/>
        </p:nvGrpSpPr>
        <p:grpSpPr>
          <a:xfrm>
            <a:off x="3626934" y="-1181201"/>
            <a:ext cx="962352" cy="962352"/>
            <a:chOff x="7550001" y="1111278"/>
            <a:chExt cx="962352" cy="962352"/>
          </a:xfrm>
          <a:solidFill>
            <a:srgbClr val="B08A42"/>
          </a:solidFill>
        </p:grpSpPr>
        <p:sp>
          <p:nvSpPr>
            <p:cNvPr id="47" name="Rectangle 46"/>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48" name="TextBox 47"/>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176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138</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66</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56" name="Group 55"/>
          <p:cNvGrpSpPr/>
          <p:nvPr userDrawn="1"/>
        </p:nvGrpSpPr>
        <p:grpSpPr>
          <a:xfrm>
            <a:off x="9602302" y="1764521"/>
            <a:ext cx="962352" cy="962352"/>
            <a:chOff x="7550001" y="1111278"/>
            <a:chExt cx="962352" cy="962352"/>
          </a:xfrm>
          <a:solidFill>
            <a:srgbClr val="B5BD00"/>
          </a:solidFill>
        </p:grpSpPr>
        <p:sp>
          <p:nvSpPr>
            <p:cNvPr id="57" name="Rectangle 56"/>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58" name="TextBox 57"/>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181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2" name="Group 61"/>
          <p:cNvGrpSpPr/>
          <p:nvPr userDrawn="1"/>
        </p:nvGrpSpPr>
        <p:grpSpPr>
          <a:xfrm>
            <a:off x="10816265" y="1764521"/>
            <a:ext cx="962352" cy="962352"/>
            <a:chOff x="7550001" y="1111278"/>
            <a:chExt cx="962352" cy="962352"/>
          </a:xfrm>
          <a:solidFill>
            <a:srgbClr val="9FAEE5"/>
          </a:solidFill>
        </p:grpSpPr>
        <p:sp>
          <p:nvSpPr>
            <p:cNvPr id="63" name="Rectangle 62"/>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64" name="TextBox 63"/>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159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174</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229</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5" name="Group 64"/>
          <p:cNvGrpSpPr/>
          <p:nvPr userDrawn="1"/>
        </p:nvGrpSpPr>
        <p:grpSpPr>
          <a:xfrm>
            <a:off x="396254" y="-1181548"/>
            <a:ext cx="1978646" cy="962352"/>
            <a:chOff x="7550001" y="1111278"/>
            <a:chExt cx="962352" cy="962352"/>
          </a:xfrm>
          <a:solidFill>
            <a:srgbClr val="003366"/>
          </a:solidFill>
        </p:grpSpPr>
        <p:sp>
          <p:nvSpPr>
            <p:cNvPr id="66" name="Rectangle 65"/>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67" name="TextBox 66"/>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51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102</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8" name="Group 67"/>
          <p:cNvGrpSpPr/>
          <p:nvPr userDrawn="1"/>
        </p:nvGrpSpPr>
        <p:grpSpPr>
          <a:xfrm>
            <a:off x="2522034" y="-1181201"/>
            <a:ext cx="962352" cy="962352"/>
            <a:chOff x="7550001" y="1111278"/>
            <a:chExt cx="962352" cy="962352"/>
          </a:xfrm>
          <a:solidFill>
            <a:srgbClr val="42B6E6"/>
          </a:solidFill>
        </p:grpSpPr>
        <p:sp>
          <p:nvSpPr>
            <p:cNvPr id="69" name="Rectangle 68"/>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70" name="TextBox 69"/>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66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230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sp>
        <p:nvSpPr>
          <p:cNvPr id="7" name="TextBox 6"/>
          <p:cNvSpPr txBox="1"/>
          <p:nvPr userDrawn="1"/>
        </p:nvSpPr>
        <p:spPr>
          <a:xfrm>
            <a:off x="396254" y="-1628076"/>
            <a:ext cx="5029200" cy="369332"/>
          </a:xfrm>
          <a:prstGeom prst="rect">
            <a:avLst/>
          </a:prstGeom>
          <a:noFill/>
        </p:spPr>
        <p:txBody>
          <a:bodyPr wrap="square" rtlCol="0">
            <a:spAutoFit/>
          </a:bodyPr>
          <a:lstStyle/>
          <a:p>
            <a:r>
              <a:rPr lang="en-US" b="0" i="0" dirty="0" smtClean="0">
                <a:latin typeface="Source Sans Pro"/>
                <a:cs typeface="Source Sans Pro"/>
              </a:rPr>
              <a:t>Top line palette</a:t>
            </a:r>
            <a:endParaRPr lang="en-US" b="0" i="0" dirty="0">
              <a:latin typeface="Source Sans Pro"/>
              <a:cs typeface="Source Sans Pro"/>
            </a:endParaRPr>
          </a:p>
        </p:txBody>
      </p:sp>
      <p:sp>
        <p:nvSpPr>
          <p:cNvPr id="74" name="TextBox 73"/>
          <p:cNvSpPr txBox="1"/>
          <p:nvPr userDrawn="1"/>
        </p:nvSpPr>
        <p:spPr>
          <a:xfrm>
            <a:off x="9602302" y="-76031"/>
            <a:ext cx="5029200" cy="369332"/>
          </a:xfrm>
          <a:prstGeom prst="rect">
            <a:avLst/>
          </a:prstGeom>
          <a:noFill/>
        </p:spPr>
        <p:txBody>
          <a:bodyPr wrap="square" rtlCol="0">
            <a:spAutoFit/>
          </a:bodyPr>
          <a:lstStyle/>
          <a:p>
            <a:r>
              <a:rPr lang="en-US" b="0" i="0" dirty="0" smtClean="0">
                <a:latin typeface="Source Sans Pro"/>
                <a:cs typeface="Source Sans Pro"/>
              </a:rPr>
              <a:t>Education palette</a:t>
            </a:r>
            <a:endParaRPr lang="en-US" b="0" i="0" dirty="0">
              <a:latin typeface="Source Sans Pro"/>
              <a:cs typeface="Source Sans Pro"/>
            </a:endParaRPr>
          </a:p>
        </p:txBody>
      </p:sp>
      <p:sp>
        <p:nvSpPr>
          <p:cNvPr id="75" name="TextBox 74"/>
          <p:cNvSpPr txBox="1"/>
          <p:nvPr userDrawn="1"/>
        </p:nvSpPr>
        <p:spPr>
          <a:xfrm>
            <a:off x="9602301" y="1404522"/>
            <a:ext cx="962353" cy="276999"/>
          </a:xfrm>
          <a:prstGeom prst="rect">
            <a:avLst/>
          </a:prstGeom>
          <a:noFill/>
        </p:spPr>
        <p:txBody>
          <a:bodyPr wrap="square" rtlCol="0">
            <a:spAutoFit/>
          </a:bodyPr>
          <a:lstStyle/>
          <a:p>
            <a:r>
              <a:rPr lang="en-US" sz="1200" b="0" i="0" dirty="0" smtClean="0">
                <a:latin typeface="Source Sans Pro"/>
                <a:cs typeface="Source Sans Pro"/>
              </a:rPr>
              <a:t>Undergrad</a:t>
            </a:r>
            <a:endParaRPr lang="en-US" sz="1200" b="0" i="0" dirty="0">
              <a:latin typeface="Source Sans Pro"/>
              <a:cs typeface="Source Sans Pro"/>
            </a:endParaRPr>
          </a:p>
        </p:txBody>
      </p:sp>
      <p:sp>
        <p:nvSpPr>
          <p:cNvPr id="76" name="TextBox 75"/>
          <p:cNvSpPr txBox="1"/>
          <p:nvPr userDrawn="1"/>
        </p:nvSpPr>
        <p:spPr>
          <a:xfrm>
            <a:off x="10816265" y="1402065"/>
            <a:ext cx="962353" cy="276999"/>
          </a:xfrm>
          <a:prstGeom prst="rect">
            <a:avLst/>
          </a:prstGeom>
          <a:noFill/>
        </p:spPr>
        <p:txBody>
          <a:bodyPr wrap="square" rtlCol="0">
            <a:spAutoFit/>
          </a:bodyPr>
          <a:lstStyle/>
          <a:p>
            <a:r>
              <a:rPr lang="en-US" sz="1200" b="0" i="0" dirty="0" smtClean="0">
                <a:latin typeface="Source Sans Pro"/>
                <a:cs typeface="Source Sans Pro"/>
              </a:rPr>
              <a:t>Postgrad</a:t>
            </a:r>
            <a:endParaRPr lang="en-US" sz="1200" b="0" i="0" dirty="0">
              <a:latin typeface="Source Sans Pro"/>
              <a:cs typeface="Source Sans Pro"/>
            </a:endParaRPr>
          </a:p>
        </p:txBody>
      </p:sp>
      <p:sp>
        <p:nvSpPr>
          <p:cNvPr id="77" name="TextBox 76"/>
          <p:cNvSpPr txBox="1"/>
          <p:nvPr userDrawn="1"/>
        </p:nvSpPr>
        <p:spPr>
          <a:xfrm>
            <a:off x="9602301" y="2968203"/>
            <a:ext cx="962353" cy="276999"/>
          </a:xfrm>
          <a:prstGeom prst="rect">
            <a:avLst/>
          </a:prstGeom>
          <a:noFill/>
        </p:spPr>
        <p:txBody>
          <a:bodyPr wrap="square" rtlCol="0">
            <a:spAutoFit/>
          </a:bodyPr>
          <a:lstStyle/>
          <a:p>
            <a:r>
              <a:rPr lang="en-US" sz="1200" b="0" i="0" dirty="0" smtClean="0">
                <a:latin typeface="Source Sans Pro"/>
                <a:cs typeface="Source Sans Pro"/>
              </a:rPr>
              <a:t>ALSS</a:t>
            </a:r>
            <a:endParaRPr lang="en-US" sz="1200" b="0" i="0" dirty="0">
              <a:latin typeface="Source Sans Pro"/>
              <a:cs typeface="Source Sans Pro"/>
            </a:endParaRPr>
          </a:p>
        </p:txBody>
      </p:sp>
      <p:sp>
        <p:nvSpPr>
          <p:cNvPr id="78" name="TextBox 77"/>
          <p:cNvSpPr txBox="1"/>
          <p:nvPr userDrawn="1"/>
        </p:nvSpPr>
        <p:spPr>
          <a:xfrm>
            <a:off x="10816265" y="2965746"/>
            <a:ext cx="962353" cy="276999"/>
          </a:xfrm>
          <a:prstGeom prst="rect">
            <a:avLst/>
          </a:prstGeom>
          <a:noFill/>
        </p:spPr>
        <p:txBody>
          <a:bodyPr wrap="square" rtlCol="0">
            <a:spAutoFit/>
          </a:bodyPr>
          <a:lstStyle/>
          <a:p>
            <a:r>
              <a:rPr lang="en-US" sz="1200" b="0" i="0" dirty="0" smtClean="0">
                <a:latin typeface="Source Sans Pro"/>
                <a:cs typeface="Source Sans Pro"/>
              </a:rPr>
              <a:t>HSCE</a:t>
            </a:r>
            <a:endParaRPr lang="en-US" sz="1200" b="0" i="0" dirty="0">
              <a:latin typeface="Source Sans Pro"/>
              <a:cs typeface="Source Sans Pro"/>
            </a:endParaRPr>
          </a:p>
        </p:txBody>
      </p:sp>
      <p:sp>
        <p:nvSpPr>
          <p:cNvPr id="79" name="TextBox 78"/>
          <p:cNvSpPr txBox="1"/>
          <p:nvPr userDrawn="1"/>
        </p:nvSpPr>
        <p:spPr>
          <a:xfrm>
            <a:off x="9602301" y="4303683"/>
            <a:ext cx="962353" cy="276999"/>
          </a:xfrm>
          <a:prstGeom prst="rect">
            <a:avLst/>
          </a:prstGeom>
          <a:noFill/>
        </p:spPr>
        <p:txBody>
          <a:bodyPr wrap="square" rtlCol="0">
            <a:spAutoFit/>
          </a:bodyPr>
          <a:lstStyle/>
          <a:p>
            <a:r>
              <a:rPr lang="en-US" sz="1200" b="0" i="0" dirty="0" smtClean="0">
                <a:latin typeface="Source Sans Pro"/>
                <a:cs typeface="Source Sans Pro"/>
              </a:rPr>
              <a:t>MS</a:t>
            </a:r>
            <a:endParaRPr lang="en-US" sz="1200" b="0" i="0" dirty="0">
              <a:latin typeface="Source Sans Pro"/>
              <a:cs typeface="Source Sans Pro"/>
            </a:endParaRPr>
          </a:p>
        </p:txBody>
      </p:sp>
      <p:sp>
        <p:nvSpPr>
          <p:cNvPr id="80" name="TextBox 79"/>
          <p:cNvSpPr txBox="1"/>
          <p:nvPr userDrawn="1"/>
        </p:nvSpPr>
        <p:spPr>
          <a:xfrm>
            <a:off x="10816265" y="4301226"/>
            <a:ext cx="962353" cy="276999"/>
          </a:xfrm>
          <a:prstGeom prst="rect">
            <a:avLst/>
          </a:prstGeom>
          <a:noFill/>
        </p:spPr>
        <p:txBody>
          <a:bodyPr wrap="square" rtlCol="0">
            <a:spAutoFit/>
          </a:bodyPr>
          <a:lstStyle/>
          <a:p>
            <a:r>
              <a:rPr lang="en-US" sz="1200" b="0" i="0" dirty="0" smtClean="0">
                <a:latin typeface="Source Sans Pro"/>
                <a:cs typeface="Source Sans Pro"/>
              </a:rPr>
              <a:t>S&amp;T</a:t>
            </a:r>
            <a:endParaRPr lang="en-US" sz="1200" b="0" i="0" dirty="0">
              <a:latin typeface="Source Sans Pro"/>
              <a:cs typeface="Source Sans Pro"/>
            </a:endParaRPr>
          </a:p>
        </p:txBody>
      </p:sp>
      <p:sp>
        <p:nvSpPr>
          <p:cNvPr id="81" name="TextBox 80"/>
          <p:cNvSpPr txBox="1"/>
          <p:nvPr userDrawn="1"/>
        </p:nvSpPr>
        <p:spPr>
          <a:xfrm>
            <a:off x="10816265" y="5611826"/>
            <a:ext cx="962353" cy="276999"/>
          </a:xfrm>
          <a:prstGeom prst="rect">
            <a:avLst/>
          </a:prstGeom>
          <a:noFill/>
        </p:spPr>
        <p:txBody>
          <a:bodyPr wrap="square" rtlCol="0">
            <a:spAutoFit/>
          </a:bodyPr>
          <a:lstStyle/>
          <a:p>
            <a:r>
              <a:rPr lang="en-US" sz="1200" b="0" i="0" dirty="0" smtClean="0">
                <a:latin typeface="Source Sans Pro"/>
                <a:cs typeface="Source Sans Pro"/>
              </a:rPr>
              <a:t>LAIBS</a:t>
            </a:r>
            <a:endParaRPr lang="en-US" sz="1200" b="0" i="0" dirty="0">
              <a:latin typeface="Source Sans Pro"/>
              <a:cs typeface="Source Sans Pro"/>
            </a:endParaRPr>
          </a:p>
        </p:txBody>
      </p:sp>
      <p:pic>
        <p:nvPicPr>
          <p:cNvPr id="9" name="Picture 8" descr="Anglia_Ruskin_Logo_RGB.png" title="Anglia Ruskin University Logo"/>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76826" y="285826"/>
            <a:ext cx="2045208" cy="679704"/>
          </a:xfrm>
          <a:prstGeom prst="rect">
            <a:avLst/>
          </a:prstGeom>
        </p:spPr>
      </p:pic>
      <p:pic>
        <p:nvPicPr>
          <p:cNvPr id="10" name="Picture 9" descr="Anglia_Ruskin_Logo_BLACK.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387600" y="1865428"/>
            <a:ext cx="2045208" cy="679704"/>
          </a:xfrm>
          <a:prstGeom prst="rect">
            <a:avLst/>
          </a:prstGeom>
        </p:spPr>
      </p:pic>
      <p:pic>
        <p:nvPicPr>
          <p:cNvPr id="11" name="Picture 10" descr="Anglia_Ruskin_Logo_WHITE.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387600" y="1001817"/>
            <a:ext cx="2045208" cy="679704"/>
          </a:xfrm>
          <a:prstGeom prst="rect">
            <a:avLst/>
          </a:prstGeom>
        </p:spPr>
      </p:pic>
      <p:pic>
        <p:nvPicPr>
          <p:cNvPr id="59" name="Picture 58" descr="Anglia_Ruskin_Logo_RGB.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87600" y="114393"/>
            <a:ext cx="2045208" cy="679704"/>
          </a:xfrm>
          <a:prstGeom prst="rect">
            <a:avLst/>
          </a:prstGeom>
        </p:spPr>
      </p:pic>
    </p:spTree>
    <p:extLst>
      <p:ext uri="{BB962C8B-B14F-4D97-AF65-F5344CB8AC3E}">
        <p14:creationId xmlns:p14="http://schemas.microsoft.com/office/powerpoint/2010/main" val="421630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xStyles>
    <p:titleStyle>
      <a:lvl1pPr algn="l" defTabSz="457200" rtl="0" eaLnBrk="1" latinLnBrk="0" hangingPunct="1">
        <a:spcBef>
          <a:spcPct val="0"/>
        </a:spcBef>
        <a:buNone/>
        <a:defRPr sz="4400" b="0" i="0" kern="1200">
          <a:solidFill>
            <a:srgbClr val="003366"/>
          </a:solidFill>
          <a:latin typeface="Stag Medium"/>
          <a:ea typeface="+mj-ea"/>
          <a:cs typeface="Stag Medium"/>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Source Sans Pro"/>
          <a:ea typeface="+mn-ea"/>
          <a:cs typeface="Source Sans Pro"/>
        </a:defRPr>
      </a:lvl1pPr>
      <a:lvl2pPr marL="800100" indent="-342900" algn="l" defTabSz="457200" rtl="0" eaLnBrk="1" latinLnBrk="0" hangingPunct="1">
        <a:spcBef>
          <a:spcPct val="20000"/>
        </a:spcBef>
        <a:buFont typeface="Arial"/>
        <a:buChar char="•"/>
        <a:defRPr sz="2400" kern="1200">
          <a:solidFill>
            <a:schemeClr val="tx1"/>
          </a:solidFill>
          <a:latin typeface="Source Sans Pro"/>
          <a:ea typeface="+mn-ea"/>
          <a:cs typeface="Source Sans Pro"/>
        </a:defRPr>
      </a:lvl2pPr>
      <a:lvl3pPr marL="1257300" indent="-342900" algn="l" defTabSz="457200" rtl="0" eaLnBrk="1" latinLnBrk="0" hangingPunct="1">
        <a:spcBef>
          <a:spcPct val="20000"/>
        </a:spcBef>
        <a:buFont typeface="Arial"/>
        <a:buChar char="•"/>
        <a:defRPr sz="2400" kern="1200">
          <a:solidFill>
            <a:schemeClr val="tx1"/>
          </a:solidFill>
          <a:latin typeface="Source Sans Pro"/>
          <a:ea typeface="+mn-ea"/>
          <a:cs typeface="Source Sans Pro"/>
        </a:defRPr>
      </a:lvl3pPr>
      <a:lvl4pPr marL="1714500" indent="-342900" algn="l" defTabSz="457200" rtl="0" eaLnBrk="1" latinLnBrk="0" hangingPunct="1">
        <a:spcBef>
          <a:spcPct val="20000"/>
        </a:spcBef>
        <a:buFont typeface="Arial"/>
        <a:buChar char="•"/>
        <a:defRPr sz="2400" kern="1200">
          <a:solidFill>
            <a:schemeClr val="tx1"/>
          </a:solidFill>
          <a:latin typeface="Source Sans Pro"/>
          <a:ea typeface="+mn-ea"/>
          <a:cs typeface="Source Sans Pro"/>
        </a:defRPr>
      </a:lvl4pPr>
      <a:lvl5pPr marL="2171700" indent="-342900" algn="l" defTabSz="457200" rtl="0" eaLnBrk="1" latinLnBrk="0" hangingPunct="1">
        <a:spcBef>
          <a:spcPct val="20000"/>
        </a:spcBef>
        <a:buFont typeface="Arial"/>
        <a:buChar char="•"/>
        <a:defRPr sz="2400" kern="1200">
          <a:solidFill>
            <a:schemeClr val="tx1"/>
          </a:solidFill>
          <a:latin typeface="Source Sans Pro"/>
          <a:ea typeface="+mn-ea"/>
          <a:cs typeface="Source San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60686"/>
            <a:ext cx="8229600" cy="1143000"/>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2608900"/>
            <a:ext cx="8229600" cy="3517264"/>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latin typeface="Source Sans Pro"/>
                <a:cs typeface="Source Sans Pro"/>
              </a:defRPr>
            </a:lvl1pPr>
          </a:lstStyle>
          <a:p>
            <a:fld id="{938B1DCE-078B-9B45-8AF1-08EF51FD2ECA}" type="datetimeFigureOut">
              <a:rPr lang="en-US" smtClean="0"/>
              <a:pPr/>
              <a:t>12/12/2016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FFFFFF"/>
                </a:solidFill>
                <a:latin typeface="Source Sans Pro"/>
                <a:cs typeface="Source Sans Pro"/>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FFFF"/>
                </a:solidFill>
                <a:latin typeface="Source Sans Pro"/>
                <a:cs typeface="Source Sans Pro"/>
              </a:defRPr>
            </a:lvl1pPr>
          </a:lstStyle>
          <a:p>
            <a:fld id="{CC2035AD-ED86-F747-91EE-6D9099079B32}" type="slidenum">
              <a:rPr lang="en-US" smtClean="0"/>
              <a:pPr/>
              <a:t>‹#›</a:t>
            </a:fld>
            <a:endParaRPr lang="en-US" dirty="0"/>
          </a:p>
        </p:txBody>
      </p:sp>
      <p:grpSp>
        <p:nvGrpSpPr>
          <p:cNvPr id="49" name="Group 48"/>
          <p:cNvGrpSpPr/>
          <p:nvPr userDrawn="1"/>
        </p:nvGrpSpPr>
        <p:grpSpPr>
          <a:xfrm>
            <a:off x="9602301" y="373598"/>
            <a:ext cx="2176315" cy="962352"/>
            <a:chOff x="7550001" y="1111278"/>
            <a:chExt cx="962352" cy="962352"/>
          </a:xfrm>
        </p:grpSpPr>
        <p:sp>
          <p:nvSpPr>
            <p:cNvPr id="50" name="Rectangle 49"/>
            <p:cNvSpPr/>
            <p:nvPr userDrawn="1"/>
          </p:nvSpPr>
          <p:spPr>
            <a:xfrm>
              <a:off x="7550001" y="1111278"/>
              <a:ext cx="962352" cy="962352"/>
            </a:xfrm>
            <a:prstGeom prst="rect">
              <a:avLst/>
            </a:prstGeom>
            <a:solidFill>
              <a:srgbClr val="702F8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51" name="TextBox 50"/>
            <p:cNvSpPr txBox="1"/>
            <p:nvPr userDrawn="1"/>
          </p:nvSpPr>
          <p:spPr>
            <a:xfrm>
              <a:off x="7604840" y="1315455"/>
              <a:ext cx="783499" cy="5539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112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47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138</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56" name="Group 55"/>
          <p:cNvGrpSpPr/>
          <p:nvPr userDrawn="1"/>
        </p:nvGrpSpPr>
        <p:grpSpPr>
          <a:xfrm>
            <a:off x="9602302" y="3256124"/>
            <a:ext cx="962352" cy="962352"/>
            <a:chOff x="7550001" y="1111278"/>
            <a:chExt cx="962352" cy="962352"/>
          </a:xfrm>
          <a:solidFill>
            <a:srgbClr val="0099FF"/>
          </a:solidFill>
        </p:grpSpPr>
        <p:sp>
          <p:nvSpPr>
            <p:cNvPr id="57" name="Rectangle 56"/>
            <p:cNvSpPr/>
            <p:nvPr userDrawn="1"/>
          </p:nvSpPr>
          <p:spPr>
            <a:xfrm>
              <a:off x="7550001" y="1111278"/>
              <a:ext cx="962352" cy="962352"/>
            </a:xfrm>
            <a:prstGeom prst="rect">
              <a:avLst/>
            </a:prstGeom>
            <a:solidFill>
              <a:srgbClr val="F1B434"/>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58" name="TextBox 57"/>
            <p:cNvSpPr txBox="1"/>
            <p:nvPr userDrawn="1"/>
          </p:nvSpPr>
          <p:spPr>
            <a:xfrm>
              <a:off x="7674015" y="1315455"/>
              <a:ext cx="714324" cy="553998"/>
            </a:xfrm>
            <a:prstGeom prst="rect">
              <a:avLst/>
            </a:prstGeom>
            <a:solidFill>
              <a:srgbClr val="F1B434"/>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241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52</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59" name="Group 58"/>
          <p:cNvGrpSpPr/>
          <p:nvPr userDrawn="1"/>
        </p:nvGrpSpPr>
        <p:grpSpPr>
          <a:xfrm>
            <a:off x="9602302" y="4578225"/>
            <a:ext cx="962352" cy="962352"/>
            <a:chOff x="7550001" y="1111278"/>
            <a:chExt cx="962352" cy="962352"/>
          </a:xfrm>
          <a:solidFill>
            <a:srgbClr val="CE0037"/>
          </a:solidFill>
        </p:grpSpPr>
        <p:sp>
          <p:nvSpPr>
            <p:cNvPr id="60" name="Rectangle 59"/>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61" name="TextBox 60"/>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206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55</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2" name="Group 61"/>
          <p:cNvGrpSpPr/>
          <p:nvPr userDrawn="1"/>
        </p:nvGrpSpPr>
        <p:grpSpPr>
          <a:xfrm>
            <a:off x="10816265" y="3256124"/>
            <a:ext cx="962352" cy="962352"/>
            <a:chOff x="7550001" y="1111278"/>
            <a:chExt cx="962352" cy="962352"/>
          </a:xfrm>
          <a:solidFill>
            <a:srgbClr val="00A9E0"/>
          </a:solidFill>
        </p:grpSpPr>
        <p:sp>
          <p:nvSpPr>
            <p:cNvPr id="63" name="Rectangle 62"/>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64" name="TextBox 63"/>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169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224</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5" name="Group 64"/>
          <p:cNvGrpSpPr/>
          <p:nvPr userDrawn="1"/>
        </p:nvGrpSpPr>
        <p:grpSpPr>
          <a:xfrm>
            <a:off x="10816265" y="4578225"/>
            <a:ext cx="962352" cy="962352"/>
            <a:chOff x="7550001" y="1111278"/>
            <a:chExt cx="962352" cy="962352"/>
          </a:xfrm>
          <a:solidFill>
            <a:srgbClr val="00BFB3"/>
          </a:solidFill>
        </p:grpSpPr>
        <p:sp>
          <p:nvSpPr>
            <p:cNvPr id="66" name="Rectangle 65"/>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67" name="TextBox 66"/>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191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179</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68" name="Group 67"/>
          <p:cNvGrpSpPr/>
          <p:nvPr userDrawn="1"/>
        </p:nvGrpSpPr>
        <p:grpSpPr>
          <a:xfrm>
            <a:off x="10816265" y="5888825"/>
            <a:ext cx="962352" cy="962352"/>
            <a:chOff x="7550001" y="1111278"/>
            <a:chExt cx="962352" cy="962352"/>
          </a:xfrm>
          <a:solidFill>
            <a:srgbClr val="A6BBC8"/>
          </a:solidFill>
        </p:grpSpPr>
        <p:sp>
          <p:nvSpPr>
            <p:cNvPr id="69" name="Rectangle 68"/>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70" name="TextBox 69"/>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166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200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71" name="Group 70"/>
          <p:cNvGrpSpPr/>
          <p:nvPr userDrawn="1"/>
        </p:nvGrpSpPr>
        <p:grpSpPr>
          <a:xfrm>
            <a:off x="3626934" y="-1181201"/>
            <a:ext cx="962352" cy="962352"/>
            <a:chOff x="7550001" y="1111278"/>
            <a:chExt cx="962352" cy="962352"/>
          </a:xfrm>
          <a:solidFill>
            <a:srgbClr val="B08A42"/>
          </a:solidFill>
        </p:grpSpPr>
        <p:sp>
          <p:nvSpPr>
            <p:cNvPr id="72" name="Rectangle 71"/>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73" name="TextBox 72"/>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176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138</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66</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74" name="Group 73"/>
          <p:cNvGrpSpPr/>
          <p:nvPr userDrawn="1"/>
        </p:nvGrpSpPr>
        <p:grpSpPr>
          <a:xfrm>
            <a:off x="9602302" y="1764521"/>
            <a:ext cx="962352" cy="962352"/>
            <a:chOff x="7550001" y="1111278"/>
            <a:chExt cx="962352" cy="962352"/>
          </a:xfrm>
          <a:solidFill>
            <a:srgbClr val="B5BD00"/>
          </a:solidFill>
        </p:grpSpPr>
        <p:sp>
          <p:nvSpPr>
            <p:cNvPr id="75" name="Rectangle 74"/>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76" name="TextBox 75"/>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181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77" name="Group 76"/>
          <p:cNvGrpSpPr/>
          <p:nvPr userDrawn="1"/>
        </p:nvGrpSpPr>
        <p:grpSpPr>
          <a:xfrm>
            <a:off x="10816265" y="1764521"/>
            <a:ext cx="962352" cy="962352"/>
            <a:chOff x="7550001" y="1111278"/>
            <a:chExt cx="962352" cy="962352"/>
          </a:xfrm>
          <a:solidFill>
            <a:srgbClr val="9FAEE5"/>
          </a:solidFill>
        </p:grpSpPr>
        <p:sp>
          <p:nvSpPr>
            <p:cNvPr id="78" name="Rectangle 77"/>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79" name="TextBox 78"/>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159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174</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229</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80" name="Group 79"/>
          <p:cNvGrpSpPr/>
          <p:nvPr userDrawn="1"/>
        </p:nvGrpSpPr>
        <p:grpSpPr>
          <a:xfrm>
            <a:off x="396254" y="-1181548"/>
            <a:ext cx="1978646" cy="962352"/>
            <a:chOff x="7550001" y="1111278"/>
            <a:chExt cx="962352" cy="962352"/>
          </a:xfrm>
          <a:solidFill>
            <a:srgbClr val="003366"/>
          </a:solidFill>
        </p:grpSpPr>
        <p:sp>
          <p:nvSpPr>
            <p:cNvPr id="81" name="Rectangle 80"/>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82" name="TextBox 81"/>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51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102</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grpSp>
        <p:nvGrpSpPr>
          <p:cNvPr id="83" name="Group 82"/>
          <p:cNvGrpSpPr/>
          <p:nvPr userDrawn="1"/>
        </p:nvGrpSpPr>
        <p:grpSpPr>
          <a:xfrm>
            <a:off x="2522034" y="-1181201"/>
            <a:ext cx="962352" cy="962352"/>
            <a:chOff x="7550001" y="1111278"/>
            <a:chExt cx="962352" cy="962352"/>
          </a:xfrm>
          <a:solidFill>
            <a:srgbClr val="42B6E6"/>
          </a:solidFill>
        </p:grpSpPr>
        <p:sp>
          <p:nvSpPr>
            <p:cNvPr id="84" name="Rectangle 83"/>
            <p:cNvSpPr/>
            <p:nvPr userDrawn="1"/>
          </p:nvSpPr>
          <p:spPr>
            <a:xfrm>
              <a:off x="7550001" y="1111278"/>
              <a:ext cx="962352" cy="962352"/>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Stag Medium"/>
                <a:ea typeface="+mn-ea"/>
                <a:cs typeface="+mn-cs"/>
              </a:endParaRPr>
            </a:p>
          </p:txBody>
        </p:sp>
        <p:sp>
          <p:nvSpPr>
            <p:cNvPr id="85" name="TextBox 84"/>
            <p:cNvSpPr txBox="1"/>
            <p:nvPr userDrawn="1"/>
          </p:nvSpPr>
          <p:spPr>
            <a:xfrm>
              <a:off x="7674015" y="1315455"/>
              <a:ext cx="714324" cy="553998"/>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R= 66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G= 182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 lastClr="FFFFFF"/>
                  </a:solidFill>
                  <a:effectLst/>
                  <a:uLnTx/>
                  <a:uFillTx/>
                  <a:latin typeface="Source Sans Pro"/>
                </a:rPr>
                <a:t>B= 230</a:t>
              </a:r>
              <a:endParaRPr kumimoji="0" lang="en-US" sz="1000" b="0" i="0" u="none" strike="noStrike" kern="0" cap="none" spc="0" normalizeH="0" baseline="0" noProof="0" dirty="0">
                <a:ln>
                  <a:noFill/>
                </a:ln>
                <a:solidFill>
                  <a:sysClr val="window" lastClr="FFFFFF"/>
                </a:solidFill>
                <a:effectLst/>
                <a:uLnTx/>
                <a:uFillTx/>
                <a:latin typeface="Source Sans Pro"/>
              </a:endParaRPr>
            </a:p>
          </p:txBody>
        </p:sp>
      </p:grpSp>
      <p:sp>
        <p:nvSpPr>
          <p:cNvPr id="86" name="TextBox 85"/>
          <p:cNvSpPr txBox="1"/>
          <p:nvPr userDrawn="1"/>
        </p:nvSpPr>
        <p:spPr>
          <a:xfrm>
            <a:off x="396254" y="-1628076"/>
            <a:ext cx="5029200" cy="369332"/>
          </a:xfrm>
          <a:prstGeom prst="rect">
            <a:avLst/>
          </a:prstGeom>
          <a:noFill/>
        </p:spPr>
        <p:txBody>
          <a:bodyPr wrap="square" rtlCol="0">
            <a:spAutoFit/>
          </a:bodyPr>
          <a:lstStyle/>
          <a:p>
            <a:r>
              <a:rPr lang="en-US" b="0" i="0" dirty="0" smtClean="0">
                <a:latin typeface="Source Sans Pro"/>
                <a:cs typeface="Source Sans Pro"/>
              </a:rPr>
              <a:t>Top line palette</a:t>
            </a:r>
            <a:endParaRPr lang="en-US" b="0" i="0" dirty="0">
              <a:latin typeface="Source Sans Pro"/>
              <a:cs typeface="Source Sans Pro"/>
            </a:endParaRPr>
          </a:p>
        </p:txBody>
      </p:sp>
      <p:sp>
        <p:nvSpPr>
          <p:cNvPr id="87" name="TextBox 86"/>
          <p:cNvSpPr txBox="1"/>
          <p:nvPr userDrawn="1"/>
        </p:nvSpPr>
        <p:spPr>
          <a:xfrm>
            <a:off x="9602302" y="-76031"/>
            <a:ext cx="5029200" cy="369332"/>
          </a:xfrm>
          <a:prstGeom prst="rect">
            <a:avLst/>
          </a:prstGeom>
          <a:noFill/>
        </p:spPr>
        <p:txBody>
          <a:bodyPr wrap="square" rtlCol="0">
            <a:spAutoFit/>
          </a:bodyPr>
          <a:lstStyle/>
          <a:p>
            <a:r>
              <a:rPr lang="en-US" b="0" i="0" dirty="0" smtClean="0">
                <a:latin typeface="Source Sans Pro"/>
                <a:cs typeface="Source Sans Pro"/>
              </a:rPr>
              <a:t>Education palette</a:t>
            </a:r>
            <a:endParaRPr lang="en-US" b="0" i="0" dirty="0">
              <a:latin typeface="Source Sans Pro"/>
              <a:cs typeface="Source Sans Pro"/>
            </a:endParaRPr>
          </a:p>
        </p:txBody>
      </p:sp>
      <p:sp>
        <p:nvSpPr>
          <p:cNvPr id="88" name="TextBox 87"/>
          <p:cNvSpPr txBox="1"/>
          <p:nvPr userDrawn="1"/>
        </p:nvSpPr>
        <p:spPr>
          <a:xfrm>
            <a:off x="9602301" y="1404522"/>
            <a:ext cx="962353" cy="276999"/>
          </a:xfrm>
          <a:prstGeom prst="rect">
            <a:avLst/>
          </a:prstGeom>
          <a:noFill/>
        </p:spPr>
        <p:txBody>
          <a:bodyPr wrap="square" rtlCol="0">
            <a:spAutoFit/>
          </a:bodyPr>
          <a:lstStyle/>
          <a:p>
            <a:r>
              <a:rPr lang="en-US" sz="1200" b="0" i="0" dirty="0" smtClean="0">
                <a:latin typeface="Source Sans Pro"/>
                <a:cs typeface="Source Sans Pro"/>
              </a:rPr>
              <a:t>Undergrad</a:t>
            </a:r>
            <a:endParaRPr lang="en-US" sz="1200" b="0" i="0" dirty="0">
              <a:latin typeface="Source Sans Pro"/>
              <a:cs typeface="Source Sans Pro"/>
            </a:endParaRPr>
          </a:p>
        </p:txBody>
      </p:sp>
      <p:sp>
        <p:nvSpPr>
          <p:cNvPr id="89" name="TextBox 88"/>
          <p:cNvSpPr txBox="1"/>
          <p:nvPr userDrawn="1"/>
        </p:nvSpPr>
        <p:spPr>
          <a:xfrm>
            <a:off x="10816265" y="1402065"/>
            <a:ext cx="962353" cy="276999"/>
          </a:xfrm>
          <a:prstGeom prst="rect">
            <a:avLst/>
          </a:prstGeom>
          <a:noFill/>
        </p:spPr>
        <p:txBody>
          <a:bodyPr wrap="square" rtlCol="0">
            <a:spAutoFit/>
          </a:bodyPr>
          <a:lstStyle/>
          <a:p>
            <a:r>
              <a:rPr lang="en-US" sz="1200" b="0" i="0" dirty="0" smtClean="0">
                <a:latin typeface="Source Sans Pro"/>
                <a:cs typeface="Source Sans Pro"/>
              </a:rPr>
              <a:t>Postgrad</a:t>
            </a:r>
            <a:endParaRPr lang="en-US" sz="1200" b="0" i="0" dirty="0">
              <a:latin typeface="Source Sans Pro"/>
              <a:cs typeface="Source Sans Pro"/>
            </a:endParaRPr>
          </a:p>
        </p:txBody>
      </p:sp>
      <p:sp>
        <p:nvSpPr>
          <p:cNvPr id="90" name="TextBox 89"/>
          <p:cNvSpPr txBox="1"/>
          <p:nvPr userDrawn="1"/>
        </p:nvSpPr>
        <p:spPr>
          <a:xfrm>
            <a:off x="9602301" y="2968203"/>
            <a:ext cx="962353" cy="276999"/>
          </a:xfrm>
          <a:prstGeom prst="rect">
            <a:avLst/>
          </a:prstGeom>
          <a:noFill/>
        </p:spPr>
        <p:txBody>
          <a:bodyPr wrap="square" rtlCol="0">
            <a:spAutoFit/>
          </a:bodyPr>
          <a:lstStyle/>
          <a:p>
            <a:r>
              <a:rPr lang="en-US" sz="1200" b="0" i="0" dirty="0" smtClean="0">
                <a:latin typeface="Source Sans Pro"/>
                <a:cs typeface="Source Sans Pro"/>
              </a:rPr>
              <a:t>ALSS</a:t>
            </a:r>
            <a:endParaRPr lang="en-US" sz="1200" b="0" i="0" dirty="0">
              <a:latin typeface="Source Sans Pro"/>
              <a:cs typeface="Source Sans Pro"/>
            </a:endParaRPr>
          </a:p>
        </p:txBody>
      </p:sp>
      <p:sp>
        <p:nvSpPr>
          <p:cNvPr id="91" name="TextBox 90"/>
          <p:cNvSpPr txBox="1"/>
          <p:nvPr userDrawn="1"/>
        </p:nvSpPr>
        <p:spPr>
          <a:xfrm>
            <a:off x="10816265" y="2965746"/>
            <a:ext cx="962353" cy="276999"/>
          </a:xfrm>
          <a:prstGeom prst="rect">
            <a:avLst/>
          </a:prstGeom>
          <a:noFill/>
        </p:spPr>
        <p:txBody>
          <a:bodyPr wrap="square" rtlCol="0">
            <a:spAutoFit/>
          </a:bodyPr>
          <a:lstStyle/>
          <a:p>
            <a:r>
              <a:rPr lang="en-US" sz="1200" b="0" i="0" dirty="0" smtClean="0">
                <a:latin typeface="Source Sans Pro"/>
                <a:cs typeface="Source Sans Pro"/>
              </a:rPr>
              <a:t>HSCE</a:t>
            </a:r>
            <a:endParaRPr lang="en-US" sz="1200" b="0" i="0" dirty="0">
              <a:latin typeface="Source Sans Pro"/>
              <a:cs typeface="Source Sans Pro"/>
            </a:endParaRPr>
          </a:p>
        </p:txBody>
      </p:sp>
      <p:sp>
        <p:nvSpPr>
          <p:cNvPr id="92" name="TextBox 91"/>
          <p:cNvSpPr txBox="1"/>
          <p:nvPr userDrawn="1"/>
        </p:nvSpPr>
        <p:spPr>
          <a:xfrm>
            <a:off x="9602301" y="4303683"/>
            <a:ext cx="962353" cy="276999"/>
          </a:xfrm>
          <a:prstGeom prst="rect">
            <a:avLst/>
          </a:prstGeom>
          <a:noFill/>
        </p:spPr>
        <p:txBody>
          <a:bodyPr wrap="square" rtlCol="0">
            <a:spAutoFit/>
          </a:bodyPr>
          <a:lstStyle/>
          <a:p>
            <a:r>
              <a:rPr lang="en-US" sz="1200" b="0" i="0" dirty="0" smtClean="0">
                <a:latin typeface="Source Sans Pro"/>
                <a:cs typeface="Source Sans Pro"/>
              </a:rPr>
              <a:t>MS</a:t>
            </a:r>
            <a:endParaRPr lang="en-US" sz="1200" b="0" i="0" dirty="0">
              <a:latin typeface="Source Sans Pro"/>
              <a:cs typeface="Source Sans Pro"/>
            </a:endParaRPr>
          </a:p>
        </p:txBody>
      </p:sp>
      <p:sp>
        <p:nvSpPr>
          <p:cNvPr id="93" name="TextBox 92"/>
          <p:cNvSpPr txBox="1"/>
          <p:nvPr userDrawn="1"/>
        </p:nvSpPr>
        <p:spPr>
          <a:xfrm>
            <a:off x="10816265" y="4301226"/>
            <a:ext cx="962353" cy="276999"/>
          </a:xfrm>
          <a:prstGeom prst="rect">
            <a:avLst/>
          </a:prstGeom>
          <a:noFill/>
        </p:spPr>
        <p:txBody>
          <a:bodyPr wrap="square" rtlCol="0">
            <a:spAutoFit/>
          </a:bodyPr>
          <a:lstStyle/>
          <a:p>
            <a:r>
              <a:rPr lang="en-US" sz="1200" b="0" i="0" dirty="0" smtClean="0">
                <a:latin typeface="Source Sans Pro"/>
                <a:cs typeface="Source Sans Pro"/>
              </a:rPr>
              <a:t>S&amp;T</a:t>
            </a:r>
            <a:endParaRPr lang="en-US" sz="1200" b="0" i="0" dirty="0">
              <a:latin typeface="Source Sans Pro"/>
              <a:cs typeface="Source Sans Pro"/>
            </a:endParaRPr>
          </a:p>
        </p:txBody>
      </p:sp>
      <p:sp>
        <p:nvSpPr>
          <p:cNvPr id="94" name="TextBox 93"/>
          <p:cNvSpPr txBox="1"/>
          <p:nvPr userDrawn="1"/>
        </p:nvSpPr>
        <p:spPr>
          <a:xfrm>
            <a:off x="10816265" y="5611826"/>
            <a:ext cx="962353" cy="276999"/>
          </a:xfrm>
          <a:prstGeom prst="rect">
            <a:avLst/>
          </a:prstGeom>
          <a:noFill/>
        </p:spPr>
        <p:txBody>
          <a:bodyPr wrap="square" rtlCol="0">
            <a:spAutoFit/>
          </a:bodyPr>
          <a:lstStyle/>
          <a:p>
            <a:r>
              <a:rPr lang="en-US" sz="1200" b="0" i="0" dirty="0" smtClean="0">
                <a:latin typeface="Source Sans Pro"/>
                <a:cs typeface="Source Sans Pro"/>
              </a:rPr>
              <a:t>LAIBS</a:t>
            </a:r>
            <a:endParaRPr lang="en-US" sz="1200" b="0" i="0" dirty="0">
              <a:latin typeface="Source Sans Pro"/>
              <a:cs typeface="Source Sans Pro"/>
            </a:endParaRPr>
          </a:p>
        </p:txBody>
      </p:sp>
      <p:pic>
        <p:nvPicPr>
          <p:cNvPr id="95" name="Picture 9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87600" y="1865428"/>
            <a:ext cx="2045208" cy="679704"/>
          </a:xfrm>
          <a:prstGeom prst="rect">
            <a:avLst/>
          </a:prstGeom>
        </p:spPr>
      </p:pic>
      <p:pic>
        <p:nvPicPr>
          <p:cNvPr id="96" name="Picture 95" descr="Anglia_Ruskin_Logo_WHITE.png" title="Anglia Ruskin University Logo"/>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76826" y="285826"/>
            <a:ext cx="2045208" cy="679704"/>
          </a:xfrm>
          <a:prstGeom prst="rect">
            <a:avLst/>
          </a:prstGeom>
        </p:spPr>
      </p:pic>
      <p:pic>
        <p:nvPicPr>
          <p:cNvPr id="97" name="Picture 9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387600" y="114393"/>
            <a:ext cx="2045208" cy="679704"/>
          </a:xfrm>
          <a:prstGeom prst="rect">
            <a:avLst/>
          </a:prstGeom>
        </p:spPr>
      </p:pic>
      <p:pic>
        <p:nvPicPr>
          <p:cNvPr id="98" name="Picture 9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387600" y="1001817"/>
            <a:ext cx="2045208" cy="679704"/>
          </a:xfrm>
          <a:prstGeom prst="rect">
            <a:avLst/>
          </a:prstGeom>
        </p:spPr>
      </p:pic>
    </p:spTree>
    <p:extLst>
      <p:ext uri="{BB962C8B-B14F-4D97-AF65-F5344CB8AC3E}">
        <p14:creationId xmlns:p14="http://schemas.microsoft.com/office/powerpoint/2010/main" val="31726089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xStyles>
    <p:titleStyle>
      <a:lvl1pPr algn="l" defTabSz="457200" rtl="0" eaLnBrk="1" latinLnBrk="0" hangingPunct="1">
        <a:spcBef>
          <a:spcPct val="0"/>
        </a:spcBef>
        <a:buNone/>
        <a:defRPr sz="4400" b="0" i="0" kern="1200">
          <a:solidFill>
            <a:schemeClr val="bg1"/>
          </a:solidFill>
          <a:latin typeface="Stag Medium"/>
          <a:ea typeface="+mj-ea"/>
          <a:cs typeface="Stag Medium"/>
        </a:defRPr>
      </a:lvl1pPr>
    </p:titleStyle>
    <p:bodyStyle>
      <a:lvl1pPr marL="342900" indent="-342900" algn="l" defTabSz="457200" rtl="0" eaLnBrk="1" latinLnBrk="0" hangingPunct="1">
        <a:spcBef>
          <a:spcPct val="20000"/>
        </a:spcBef>
        <a:buFont typeface="Arial"/>
        <a:buChar char="•"/>
        <a:defRPr sz="2400" kern="1200">
          <a:solidFill>
            <a:srgbClr val="FFFFFF"/>
          </a:solidFill>
          <a:latin typeface="Source Sans Pro"/>
          <a:ea typeface="+mn-ea"/>
          <a:cs typeface="Source Sans Pro"/>
        </a:defRPr>
      </a:lvl1pPr>
      <a:lvl2pPr marL="800100" indent="-342900" algn="l" defTabSz="457200" rtl="0" eaLnBrk="1" latinLnBrk="0" hangingPunct="1">
        <a:spcBef>
          <a:spcPct val="20000"/>
        </a:spcBef>
        <a:buFont typeface="Arial"/>
        <a:buChar char="•"/>
        <a:defRPr sz="2400" kern="1200">
          <a:solidFill>
            <a:srgbClr val="FFFFFF"/>
          </a:solidFill>
          <a:latin typeface="Source Sans Pro"/>
          <a:ea typeface="+mn-ea"/>
          <a:cs typeface="Source Sans Pro"/>
        </a:defRPr>
      </a:lvl2pPr>
      <a:lvl3pPr marL="1257300" indent="-342900" algn="l" defTabSz="457200" rtl="0" eaLnBrk="1" latinLnBrk="0" hangingPunct="1">
        <a:spcBef>
          <a:spcPct val="20000"/>
        </a:spcBef>
        <a:buFont typeface="Arial"/>
        <a:buChar char="•"/>
        <a:defRPr sz="2400" kern="1200">
          <a:solidFill>
            <a:srgbClr val="FFFFFF"/>
          </a:solidFill>
          <a:latin typeface="Source Sans Pro"/>
          <a:ea typeface="+mn-ea"/>
          <a:cs typeface="Source Sans Pro"/>
        </a:defRPr>
      </a:lvl3pPr>
      <a:lvl4pPr marL="1714500" indent="-342900" algn="l" defTabSz="457200" rtl="0" eaLnBrk="1" latinLnBrk="0" hangingPunct="1">
        <a:spcBef>
          <a:spcPct val="20000"/>
        </a:spcBef>
        <a:buFont typeface="Arial"/>
        <a:buChar char="•"/>
        <a:defRPr sz="2400" kern="1200">
          <a:solidFill>
            <a:srgbClr val="FFFFFF"/>
          </a:solidFill>
          <a:latin typeface="Source Sans Pro"/>
          <a:ea typeface="+mn-ea"/>
          <a:cs typeface="Source Sans Pro"/>
        </a:defRPr>
      </a:lvl4pPr>
      <a:lvl5pPr marL="2171700" indent="-342900" algn="l" defTabSz="457200" rtl="0" eaLnBrk="1" latinLnBrk="0" hangingPunct="1">
        <a:spcBef>
          <a:spcPct val="20000"/>
        </a:spcBef>
        <a:buFont typeface="Arial"/>
        <a:buChar char="•"/>
        <a:defRPr sz="2400" kern="1200">
          <a:solidFill>
            <a:srgbClr val="FFFFFF"/>
          </a:solidFill>
          <a:latin typeface="Source Sans Pro"/>
          <a:ea typeface="+mn-ea"/>
          <a:cs typeface="Source San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cademy.ac.uk/resource/effective-practice-design-directed-independent-learning-opportunities" TargetMode="External"/><Relationship Id="rId2" Type="http://schemas.openxmlformats.org/officeDocument/2006/relationships/hyperlink" Target="https://www.athe.org.uk/prize-awards/" TargetMode="External"/><Relationship Id="rId1" Type="http://schemas.openxmlformats.org/officeDocument/2006/relationships/slideLayout" Target="../slideLayouts/slideLayout2.xml"/><Relationship Id="rId5" Type="http://schemas.openxmlformats.org/officeDocument/2006/relationships/hyperlink" Target="http://www.slideshare.net/timbuckteeth/learning-in-the-digital-age-theory-and-practice-55829376" TargetMode="External"/><Relationship Id="rId4" Type="http://schemas.openxmlformats.org/officeDocument/2006/relationships/hyperlink" Target="http://www.hefce.ac.uk/lt/l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265" y="2494575"/>
            <a:ext cx="8982713" cy="857250"/>
          </a:xfrm>
        </p:spPr>
        <p:txBody>
          <a:bodyPr/>
          <a:lstStyle/>
          <a:p>
            <a:pPr algn="ctr"/>
            <a:r>
              <a:rPr lang="en-GB" sz="3400" dirty="0" smtClean="0">
                <a:solidFill>
                  <a:srgbClr val="00A9E0"/>
                </a:solidFill>
              </a:rPr>
              <a:t>‘Strategic </a:t>
            </a:r>
            <a:r>
              <a:rPr lang="en-GB" sz="3400" dirty="0">
                <a:solidFill>
                  <a:srgbClr val="00A9E0"/>
                </a:solidFill>
              </a:rPr>
              <a:t>Alignment’ meets </a:t>
            </a:r>
            <a:r>
              <a:rPr lang="en-GB" sz="3400" dirty="0" smtClean="0">
                <a:solidFill>
                  <a:srgbClr val="00A9E0"/>
                </a:solidFill>
              </a:rPr>
              <a:t/>
            </a:r>
            <a:br>
              <a:rPr lang="en-GB" sz="3400" dirty="0" smtClean="0">
                <a:solidFill>
                  <a:srgbClr val="00A9E0"/>
                </a:solidFill>
              </a:rPr>
            </a:br>
            <a:r>
              <a:rPr lang="en-GB" sz="3400" dirty="0" smtClean="0">
                <a:solidFill>
                  <a:srgbClr val="00A9E0"/>
                </a:solidFill>
              </a:rPr>
              <a:t>‘Constructive </a:t>
            </a:r>
            <a:r>
              <a:rPr lang="en-US" sz="3400" dirty="0" smtClean="0">
                <a:solidFill>
                  <a:srgbClr val="00A9E0"/>
                </a:solidFill>
              </a:rPr>
              <a:t>Alignment</a:t>
            </a:r>
            <a:r>
              <a:rPr lang="en-US" sz="3400" dirty="0">
                <a:solidFill>
                  <a:srgbClr val="00A9E0"/>
                </a:solidFill>
              </a:rPr>
              <a:t>’: </a:t>
            </a:r>
            <a:r>
              <a:rPr lang="en-US" sz="3400" dirty="0" smtClean="0">
                <a:solidFill>
                  <a:srgbClr val="00A9E0"/>
                </a:solidFill>
              </a:rPr>
              <a:t/>
            </a:r>
            <a:br>
              <a:rPr lang="en-US" sz="3400" dirty="0" smtClean="0">
                <a:solidFill>
                  <a:srgbClr val="00A9E0"/>
                </a:solidFill>
              </a:rPr>
            </a:br>
            <a:r>
              <a:rPr lang="en-US" sz="3400" dirty="0" smtClean="0">
                <a:solidFill>
                  <a:srgbClr val="00A9E0"/>
                </a:solidFill>
              </a:rPr>
              <a:t>Embedding </a:t>
            </a:r>
            <a:r>
              <a:rPr lang="en-US" sz="3400" dirty="0">
                <a:solidFill>
                  <a:srgbClr val="00A9E0"/>
                </a:solidFill>
              </a:rPr>
              <a:t>the Interests of </a:t>
            </a:r>
            <a:r>
              <a:rPr lang="en-US" sz="3400" dirty="0" smtClean="0">
                <a:solidFill>
                  <a:srgbClr val="00A9E0"/>
                </a:solidFill>
              </a:rPr>
              <a:t>a DMO </a:t>
            </a:r>
            <a:r>
              <a:rPr lang="en-US" sz="3400" dirty="0">
                <a:solidFill>
                  <a:srgbClr val="00A9E0"/>
                </a:solidFill>
              </a:rPr>
              <a:t>in to the Life </a:t>
            </a:r>
            <a:r>
              <a:rPr lang="en-US" sz="3400" dirty="0" smtClean="0">
                <a:solidFill>
                  <a:srgbClr val="00A9E0"/>
                </a:solidFill>
              </a:rPr>
              <a:t>of an Academic </a:t>
            </a:r>
            <a:r>
              <a:rPr lang="en-US" sz="3400" dirty="0">
                <a:solidFill>
                  <a:srgbClr val="00A9E0"/>
                </a:solidFill>
              </a:rPr>
              <a:t>Tourism Programme in </a:t>
            </a:r>
            <a:r>
              <a:rPr lang="en-US" sz="3400" dirty="0" smtClean="0">
                <a:solidFill>
                  <a:srgbClr val="00A9E0"/>
                </a:solidFill>
              </a:rPr>
              <a:t>the </a:t>
            </a:r>
            <a:r>
              <a:rPr lang="en-GB" sz="3400" dirty="0" smtClean="0">
                <a:solidFill>
                  <a:srgbClr val="00A9E0"/>
                </a:solidFill>
              </a:rPr>
              <a:t>Heart </a:t>
            </a:r>
            <a:r>
              <a:rPr lang="en-GB" sz="3400" dirty="0">
                <a:solidFill>
                  <a:srgbClr val="00A9E0"/>
                </a:solidFill>
              </a:rPr>
              <a:t>of Cambridge (UK)</a:t>
            </a:r>
            <a:endParaRPr lang="en-US" sz="3400" dirty="0">
              <a:solidFill>
                <a:srgbClr val="00A9E0"/>
              </a:solidFill>
            </a:endParaRPr>
          </a:p>
        </p:txBody>
      </p:sp>
      <p:sp>
        <p:nvSpPr>
          <p:cNvPr id="6" name="Title 1"/>
          <p:cNvSpPr txBox="1">
            <a:spLocks/>
          </p:cNvSpPr>
          <p:nvPr/>
        </p:nvSpPr>
        <p:spPr>
          <a:xfrm>
            <a:off x="1155449" y="5464322"/>
            <a:ext cx="6895708" cy="85725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US" sz="2400" dirty="0" smtClean="0">
                <a:solidFill>
                  <a:schemeClr val="tx1"/>
                </a:solidFill>
              </a:rPr>
              <a:t>Mike (Lecturer, Course Leader, Research Fellow, Anglia Ruskin) </a:t>
            </a:r>
          </a:p>
          <a:p>
            <a:pPr algn="ctr"/>
            <a:r>
              <a:rPr lang="en-US" sz="2400" dirty="0" smtClean="0">
                <a:solidFill>
                  <a:srgbClr val="00A9E0"/>
                </a:solidFill>
              </a:rPr>
              <a:t>and </a:t>
            </a:r>
          </a:p>
          <a:p>
            <a:pPr algn="ctr"/>
            <a:r>
              <a:rPr lang="en-US" sz="2400" dirty="0" smtClean="0">
                <a:solidFill>
                  <a:schemeClr val="tx1"/>
                </a:solidFill>
              </a:rPr>
              <a:t>Emma (CEO, Visit Cambridge and Beyond)</a:t>
            </a:r>
          </a:p>
          <a:p>
            <a:pPr algn="ctr"/>
            <a:endParaRPr lang="en-US" sz="2000" dirty="0">
              <a:solidFill>
                <a:schemeClr val="tx1"/>
              </a:solidFill>
            </a:endParaRPr>
          </a:p>
        </p:txBody>
      </p:sp>
    </p:spTree>
    <p:extLst>
      <p:ext uri="{BB962C8B-B14F-4D97-AF65-F5344CB8AC3E}">
        <p14:creationId xmlns:p14="http://schemas.microsoft.com/office/powerpoint/2010/main" val="318360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0" y="4156044"/>
            <a:ext cx="8298611" cy="1143000"/>
          </a:xfrm>
        </p:spPr>
        <p:txBody>
          <a:bodyPr>
            <a:noAutofit/>
          </a:bodyPr>
          <a:lstStyle/>
          <a:p>
            <a:pPr algn="ctr"/>
            <a:r>
              <a:rPr lang="en-GB" sz="8000" dirty="0" smtClean="0">
                <a:solidFill>
                  <a:schemeClr val="tx1"/>
                </a:solidFill>
                <a:latin typeface="Stag Medium" panose="02000603060000020004" pitchFamily="50" charset="0"/>
              </a:rPr>
              <a:t>ATHE 2017 focus</a:t>
            </a:r>
            <a:r>
              <a:rPr lang="en-GB" sz="10000" dirty="0" smtClean="0">
                <a:solidFill>
                  <a:schemeClr val="tx1"/>
                </a:solidFill>
                <a:latin typeface="Stag Medium" panose="02000603060000020004" pitchFamily="50" charset="0"/>
              </a:rPr>
              <a:t/>
            </a:r>
            <a:br>
              <a:rPr lang="en-GB" sz="10000" dirty="0" smtClean="0">
                <a:solidFill>
                  <a:schemeClr val="tx1"/>
                </a:solidFill>
                <a:latin typeface="Stag Medium" panose="02000603060000020004" pitchFamily="50" charset="0"/>
              </a:rPr>
            </a:br>
            <a:r>
              <a:rPr lang="en-GB" dirty="0" smtClean="0">
                <a:solidFill>
                  <a:srgbClr val="00A9E0"/>
                </a:solidFill>
                <a:latin typeface="Stag Medium" panose="02000603060000020004" pitchFamily="50" charset="0"/>
              </a:rPr>
              <a:t>1) Urban context, background and driving force;</a:t>
            </a:r>
            <a:r>
              <a:rPr lang="en-GB" dirty="0" smtClean="0">
                <a:solidFill>
                  <a:schemeClr val="tx1"/>
                </a:solidFill>
                <a:latin typeface="Stag Medium" panose="02000603060000020004" pitchFamily="50" charset="0"/>
              </a:rPr>
              <a:t/>
            </a:r>
            <a:br>
              <a:rPr lang="en-GB" dirty="0" smtClean="0">
                <a:solidFill>
                  <a:schemeClr val="tx1"/>
                </a:solidFill>
                <a:latin typeface="Stag Medium" panose="02000603060000020004" pitchFamily="50" charset="0"/>
              </a:rPr>
            </a:br>
            <a:r>
              <a:rPr lang="en-GB" dirty="0" smtClean="0">
                <a:solidFill>
                  <a:schemeClr val="tx1"/>
                </a:solidFill>
                <a:latin typeface="Stag Medium" panose="02000603060000020004" pitchFamily="50" charset="0"/>
              </a:rPr>
              <a:t>2) Pedagogic principles, links to HEA (2016) project;</a:t>
            </a:r>
            <a:r>
              <a:rPr lang="en-GB" dirty="0">
                <a:solidFill>
                  <a:schemeClr val="tx1"/>
                </a:solidFill>
                <a:latin typeface="Stag Medium" panose="02000603060000020004" pitchFamily="50" charset="0"/>
              </a:rPr>
              <a:t/>
            </a:r>
            <a:br>
              <a:rPr lang="en-GB" dirty="0">
                <a:solidFill>
                  <a:schemeClr val="tx1"/>
                </a:solidFill>
                <a:latin typeface="Stag Medium" panose="02000603060000020004" pitchFamily="50" charset="0"/>
              </a:rPr>
            </a:br>
            <a:r>
              <a:rPr lang="en-GB" dirty="0" smtClean="0">
                <a:solidFill>
                  <a:srgbClr val="00A9E0"/>
                </a:solidFill>
                <a:latin typeface="Stag Medium" panose="02000603060000020004" pitchFamily="50" charset="0"/>
              </a:rPr>
              <a:t>3) Snapshot: practice between DMO and BSc.</a:t>
            </a: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
        <p:nvSpPr>
          <p:cNvPr id="6" name="TextBox 5"/>
          <p:cNvSpPr txBox="1"/>
          <p:nvPr/>
        </p:nvSpPr>
        <p:spPr>
          <a:xfrm>
            <a:off x="860612" y="3119718"/>
            <a:ext cx="530915" cy="892552"/>
          </a:xfrm>
          <a:prstGeom prst="rect">
            <a:avLst/>
          </a:prstGeom>
          <a:noFill/>
        </p:spPr>
        <p:txBody>
          <a:bodyPr wrap="none" rtlCol="0">
            <a:spAutoFit/>
          </a:bodyPr>
          <a:lstStyle/>
          <a:p>
            <a:pPr marL="342900" indent="-342900">
              <a:buFont typeface="Arial" panose="020B0604020202020204" pitchFamily="34" charset="0"/>
              <a:buChar char="•"/>
            </a:pPr>
            <a:endParaRPr lang="en-GB" sz="2400" dirty="0">
              <a:latin typeface="Stag Medium" panose="02000603060000020004" pitchFamily="50" charset="0"/>
            </a:endParaRPr>
          </a:p>
          <a:p>
            <a:pPr marL="342900" indent="-342900">
              <a:buFont typeface="Arial" panose="020B0604020202020204" pitchFamily="34" charset="0"/>
              <a:buChar char="•"/>
            </a:pPr>
            <a:endParaRPr lang="en-GB" sz="2800" dirty="0">
              <a:latin typeface="Stag Medium" panose="02000603060000020004" pitchFamily="50" charset="0"/>
            </a:endParaRPr>
          </a:p>
        </p:txBody>
      </p:sp>
      <p:sp>
        <p:nvSpPr>
          <p:cNvPr id="4" name="Title 1"/>
          <p:cNvSpPr txBox="1">
            <a:spLocks/>
          </p:cNvSpPr>
          <p:nvPr/>
        </p:nvSpPr>
        <p:spPr>
          <a:xfrm>
            <a:off x="172529" y="5299044"/>
            <a:ext cx="8729932"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Tree>
    <p:extLst>
      <p:ext uri="{BB962C8B-B14F-4D97-AF65-F5344CB8AC3E}">
        <p14:creationId xmlns:p14="http://schemas.microsoft.com/office/powerpoint/2010/main" val="199900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83" y="4004631"/>
            <a:ext cx="8824824" cy="1143000"/>
          </a:xfrm>
        </p:spPr>
        <p:txBody>
          <a:bodyPr>
            <a:noAutofit/>
          </a:bodyPr>
          <a:lstStyle/>
          <a:p>
            <a:pPr algn="ctr"/>
            <a:r>
              <a:rPr lang="en-GB" sz="6000" dirty="0" smtClean="0">
                <a:solidFill>
                  <a:schemeClr val="tx1"/>
                </a:solidFill>
                <a:latin typeface="Stag Medium" panose="02000603060000020004" pitchFamily="50" charset="0"/>
              </a:rPr>
              <a:t>Background</a:t>
            </a:r>
            <a:r>
              <a:rPr lang="en-GB" sz="8000" dirty="0" smtClean="0">
                <a:solidFill>
                  <a:schemeClr val="tx1"/>
                </a:solidFill>
                <a:latin typeface="Stag Medium" panose="02000603060000020004" pitchFamily="50" charset="0"/>
              </a:rPr>
              <a:t/>
            </a:r>
            <a:br>
              <a:rPr lang="en-GB" sz="80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Longer-term strategy, REF (impact case): slow tourism (ATHE, 2015)  democratising urban spaces;</a:t>
            </a:r>
            <a:r>
              <a:rPr lang="en-GB" sz="2600" dirty="0" smtClean="0">
                <a:solidFill>
                  <a:schemeClr val="tx1"/>
                </a:solidFill>
                <a:latin typeface="Stag Medium" panose="02000603060000020004" pitchFamily="50" charset="0"/>
              </a:rPr>
              <a:t/>
            </a:r>
            <a:br>
              <a:rPr lang="en-GB" sz="2600" dirty="0" smtClean="0">
                <a:solidFill>
                  <a:schemeClr val="tx1"/>
                </a:solidFill>
                <a:latin typeface="Stag Medium" panose="02000603060000020004" pitchFamily="50" charset="0"/>
              </a:rPr>
            </a:br>
            <a:r>
              <a:rPr lang="en-GB" sz="2600" dirty="0" smtClean="0">
                <a:solidFill>
                  <a:schemeClr val="tx1"/>
                </a:solidFill>
                <a:latin typeface="Stag Medium" panose="02000603060000020004" pitchFamily="50" charset="0"/>
              </a:rPr>
              <a:t>- TEF (destinations, achievement / academic rigour, experience satisfaction etc…);</a:t>
            </a:r>
            <a:br>
              <a:rPr lang="en-GB" sz="26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Cambridge’s critical context: fixated on economic growth = local pressures on local livelihoods; </a:t>
            </a:r>
            <a:r>
              <a:rPr lang="en-GB" sz="2600" dirty="0" smtClean="0">
                <a:solidFill>
                  <a:schemeClr val="tx1"/>
                </a:solidFill>
                <a:latin typeface="Stag Medium" panose="02000603060000020004" pitchFamily="50" charset="0"/>
              </a:rPr>
              <a:t/>
            </a:r>
            <a:br>
              <a:rPr lang="en-GB" sz="2600" dirty="0" smtClean="0">
                <a:solidFill>
                  <a:schemeClr val="tx1"/>
                </a:solidFill>
                <a:latin typeface="Stag Medium" panose="02000603060000020004" pitchFamily="50" charset="0"/>
              </a:rPr>
            </a:br>
            <a:r>
              <a:rPr lang="en-GB" sz="2600" dirty="0" smtClean="0">
                <a:solidFill>
                  <a:schemeClr val="tx1"/>
                </a:solidFill>
                <a:latin typeface="Stag Medium" panose="02000603060000020004" pitchFamily="50" charset="0"/>
              </a:rPr>
              <a:t>- Gentrification, rents, shifting business demographics, ‘Clone Town’ (NEF, 2010) – how to resist?</a:t>
            </a:r>
            <a:br>
              <a:rPr lang="en-GB" sz="26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Research agenda: local festivals to mega-events;</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Strong economy but policy underpinned by ‘social justice’? Local challenge, erosion of identity and destination competitiveness (Duignan and Wilbert, 2016)?</a:t>
            </a: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
        <p:nvSpPr>
          <p:cNvPr id="6" name="TextBox 5"/>
          <p:cNvSpPr txBox="1"/>
          <p:nvPr/>
        </p:nvSpPr>
        <p:spPr>
          <a:xfrm>
            <a:off x="526214" y="3119718"/>
            <a:ext cx="865314" cy="892552"/>
          </a:xfrm>
          <a:prstGeom prst="rect">
            <a:avLst/>
          </a:prstGeom>
          <a:noFill/>
        </p:spPr>
        <p:txBody>
          <a:bodyPr wrap="square" rtlCol="0">
            <a:spAutoFit/>
          </a:bodyPr>
          <a:lstStyle/>
          <a:p>
            <a:pPr marL="342900" indent="-342900">
              <a:buFont typeface="Arial" panose="020B0604020202020204" pitchFamily="34" charset="0"/>
              <a:buChar char="•"/>
            </a:pPr>
            <a:endParaRPr lang="en-GB" sz="2400" dirty="0">
              <a:latin typeface="Stag Medium" panose="02000603060000020004" pitchFamily="50" charset="0"/>
            </a:endParaRPr>
          </a:p>
          <a:p>
            <a:pPr marL="342900" indent="-342900">
              <a:buFont typeface="Arial" panose="020B0604020202020204" pitchFamily="34" charset="0"/>
              <a:buChar char="•"/>
            </a:pPr>
            <a:endParaRPr lang="en-GB" sz="2800" dirty="0">
              <a:latin typeface="Stag Medium" panose="02000603060000020004" pitchFamily="50" charset="0"/>
            </a:endParaRPr>
          </a:p>
        </p:txBody>
      </p:sp>
      <p:sp>
        <p:nvSpPr>
          <p:cNvPr id="4" name="Title 1"/>
          <p:cNvSpPr txBox="1">
            <a:spLocks/>
          </p:cNvSpPr>
          <p:nvPr/>
        </p:nvSpPr>
        <p:spPr>
          <a:xfrm>
            <a:off x="172529" y="5299044"/>
            <a:ext cx="8729932"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Tree>
    <p:extLst>
      <p:ext uri="{BB962C8B-B14F-4D97-AF65-F5344CB8AC3E}">
        <p14:creationId xmlns:p14="http://schemas.microsoft.com/office/powerpoint/2010/main" val="2661273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72" y="5134874"/>
            <a:ext cx="9066363" cy="1143000"/>
          </a:xfrm>
        </p:spPr>
        <p:txBody>
          <a:bodyPr>
            <a:noAutofit/>
          </a:bodyPr>
          <a:lstStyle/>
          <a:p>
            <a:pPr algn="ctr"/>
            <a:r>
              <a:rPr lang="en-GB" sz="4800" dirty="0" smtClean="0">
                <a:solidFill>
                  <a:schemeClr val="tx1"/>
                </a:solidFill>
                <a:latin typeface="Stag Medium" panose="02000603060000020004" pitchFamily="50" charset="0"/>
              </a:rPr>
              <a:t>Theory: Pedagogic Principles</a:t>
            </a:r>
            <a:r>
              <a:rPr lang="en-GB" sz="7200" dirty="0" smtClean="0">
                <a:solidFill>
                  <a:schemeClr val="tx1"/>
                </a:solidFill>
                <a:latin typeface="Stag Medium" panose="02000603060000020004" pitchFamily="50" charset="0"/>
              </a:rPr>
              <a:t/>
            </a:r>
            <a:br>
              <a:rPr lang="en-GB" sz="72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BSc Tourism Management and the HEA (2016) ‘Directed Independent Learning’ (DIL) Project;</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Independent engagement with projects, literature, debates – and – socially construct own learning (Wheeler, 2015);</a:t>
            </a:r>
            <a:br>
              <a:rPr lang="en-GB" sz="26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Linkages to ‘Learning Gain’ (e.g. HEFCE, 2016; Cardiff Met, 2016): inc out of class engagement, wider/independent learning, network, local politics/economics of tourism;</a:t>
            </a:r>
            <a:r>
              <a:rPr lang="en-GB" sz="2600" dirty="0" smtClean="0">
                <a:solidFill>
                  <a:schemeClr val="tx1"/>
                </a:solidFill>
                <a:latin typeface="Stag Medium" panose="02000603060000020004" pitchFamily="50" charset="0"/>
              </a:rPr>
              <a:t/>
            </a:r>
            <a:br>
              <a:rPr lang="en-GB" sz="2600" dirty="0" smtClean="0">
                <a:solidFill>
                  <a:schemeClr val="tx1"/>
                </a:solidFill>
                <a:latin typeface="Stag Medium" panose="02000603060000020004" pitchFamily="50" charset="0"/>
              </a:rPr>
            </a:br>
            <a:r>
              <a:rPr lang="en-GB" sz="2600" dirty="0" smtClean="0">
                <a:solidFill>
                  <a:schemeClr val="tx1"/>
                </a:solidFill>
                <a:latin typeface="Stag Medium" panose="02000603060000020004" pitchFamily="50" charset="0"/>
              </a:rPr>
              <a:t>- Authentic learning environments (Brown, 2014) and embedding students in wider ecosystem of tourism (Duignan and Wilbert, 2016);</a:t>
            </a:r>
            <a:br>
              <a:rPr lang="en-GB" sz="2600" dirty="0" smtClean="0">
                <a:solidFill>
                  <a:schemeClr val="tx1"/>
                </a:solidFill>
                <a:latin typeface="Stag Medium" panose="02000603060000020004" pitchFamily="50" charset="0"/>
              </a:rPr>
            </a:br>
            <a:r>
              <a:rPr lang="en-GB" sz="2400" dirty="0" smtClean="0">
                <a:solidFill>
                  <a:schemeClr val="tx1"/>
                </a:solidFill>
                <a:latin typeface="Stag Medium" panose="02000603060000020004" pitchFamily="50" charset="0"/>
              </a:rPr>
              <a:t/>
            </a:r>
            <a:br>
              <a:rPr lang="en-GB" sz="2400" dirty="0" smtClean="0">
                <a:solidFill>
                  <a:schemeClr val="tx1"/>
                </a:solidFill>
                <a:latin typeface="Stag Medium" panose="02000603060000020004" pitchFamily="50" charset="0"/>
              </a:rPr>
            </a:br>
            <a:r>
              <a:rPr lang="en-GB" sz="2400" dirty="0" smtClean="0">
                <a:solidFill>
                  <a:schemeClr val="tx1"/>
                </a:solidFill>
                <a:latin typeface="Stag Medium" panose="02000603060000020004" pitchFamily="50" charset="0"/>
              </a:rPr>
              <a:t/>
            </a:r>
            <a:br>
              <a:rPr lang="en-GB" sz="2400" dirty="0" smtClean="0">
                <a:solidFill>
                  <a:schemeClr val="tx1"/>
                </a:solidFill>
                <a:latin typeface="Stag Medium" panose="02000603060000020004" pitchFamily="50" charset="0"/>
              </a:rPr>
            </a:br>
            <a:r>
              <a:rPr lang="en-GB" sz="9600" dirty="0" smtClean="0">
                <a:latin typeface="Stag Medium" panose="02000603060000020004" pitchFamily="50" charset="0"/>
              </a:rPr>
              <a:t/>
            </a:r>
            <a:br>
              <a:rPr lang="en-GB" sz="9600" dirty="0" smtClean="0">
                <a:latin typeface="Stag Medium" panose="02000603060000020004" pitchFamily="50" charset="0"/>
              </a:rPr>
            </a:br>
            <a:endParaRPr lang="en-GB" sz="9600" dirty="0">
              <a:latin typeface="Stag Medium" panose="02000603060000020004" pitchFamily="50" charset="0"/>
            </a:endParaRPr>
          </a:p>
        </p:txBody>
      </p:sp>
      <p:sp>
        <p:nvSpPr>
          <p:cNvPr id="6" name="TextBox 5"/>
          <p:cNvSpPr txBox="1"/>
          <p:nvPr/>
        </p:nvSpPr>
        <p:spPr>
          <a:xfrm>
            <a:off x="860612" y="3119718"/>
            <a:ext cx="530915" cy="892552"/>
          </a:xfrm>
          <a:prstGeom prst="rect">
            <a:avLst/>
          </a:prstGeom>
          <a:noFill/>
        </p:spPr>
        <p:txBody>
          <a:bodyPr wrap="none" rtlCol="0">
            <a:spAutoFit/>
          </a:bodyPr>
          <a:lstStyle/>
          <a:p>
            <a:pPr marL="342900" indent="-342900">
              <a:buFont typeface="Arial" panose="020B0604020202020204" pitchFamily="34" charset="0"/>
              <a:buChar char="•"/>
            </a:pPr>
            <a:endParaRPr lang="en-GB" sz="2400" dirty="0">
              <a:latin typeface="Stag Medium" panose="02000603060000020004" pitchFamily="50" charset="0"/>
            </a:endParaRPr>
          </a:p>
          <a:p>
            <a:pPr marL="342900" indent="-342900">
              <a:buFont typeface="Arial" panose="020B0604020202020204" pitchFamily="34" charset="0"/>
              <a:buChar char="•"/>
            </a:pPr>
            <a:endParaRPr lang="en-GB" sz="2800" dirty="0">
              <a:latin typeface="Stag Medium" panose="02000603060000020004" pitchFamily="50" charset="0"/>
            </a:endParaRPr>
          </a:p>
        </p:txBody>
      </p:sp>
      <p:sp>
        <p:nvSpPr>
          <p:cNvPr id="4" name="Title 1"/>
          <p:cNvSpPr txBox="1">
            <a:spLocks/>
          </p:cNvSpPr>
          <p:nvPr/>
        </p:nvSpPr>
        <p:spPr>
          <a:xfrm>
            <a:off x="172529" y="5299044"/>
            <a:ext cx="8729932"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2907" y="1085044"/>
            <a:ext cx="4267796" cy="5772956"/>
          </a:xfrm>
          <a:prstGeom prst="rect">
            <a:avLst/>
          </a:prstGeom>
        </p:spPr>
      </p:pic>
    </p:spTree>
    <p:extLst>
      <p:ext uri="{BB962C8B-B14F-4D97-AF65-F5344CB8AC3E}">
        <p14:creationId xmlns:p14="http://schemas.microsoft.com/office/powerpoint/2010/main" val="520174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347" y="4857928"/>
            <a:ext cx="8691114" cy="1143000"/>
          </a:xfrm>
        </p:spPr>
        <p:txBody>
          <a:bodyPr>
            <a:noAutofit/>
          </a:bodyPr>
          <a:lstStyle/>
          <a:p>
            <a:pPr algn="ctr"/>
            <a:r>
              <a:rPr lang="en-GB" sz="6000" dirty="0" smtClean="0">
                <a:solidFill>
                  <a:schemeClr val="tx1"/>
                </a:solidFill>
                <a:latin typeface="Stag Medium" panose="02000603060000020004" pitchFamily="50" charset="0"/>
              </a:rPr>
              <a:t>Practice: DMO and BSc</a:t>
            </a:r>
            <a:r>
              <a:rPr lang="en-GB" sz="8000" dirty="0" smtClean="0">
                <a:solidFill>
                  <a:schemeClr val="tx1"/>
                </a:solidFill>
                <a:latin typeface="Stag Medium" panose="02000603060000020004" pitchFamily="50" charset="0"/>
              </a:rPr>
              <a:t/>
            </a:r>
            <a:br>
              <a:rPr lang="en-GB" sz="80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MoU / strategic alignment – mapping CLO and DMO</a:t>
            </a:r>
            <a:br>
              <a:rPr lang="en-GB" sz="2600" dirty="0" smtClean="0">
                <a:solidFill>
                  <a:srgbClr val="00A9E0"/>
                </a:solidFill>
                <a:latin typeface="Stag Medium" panose="02000603060000020004" pitchFamily="50" charset="0"/>
              </a:rPr>
            </a:br>
            <a:r>
              <a:rPr lang="en-GB" sz="2600" dirty="0" smtClean="0">
                <a:solidFill>
                  <a:srgbClr val="00A9E0"/>
                </a:solidFill>
                <a:latin typeface="Stag Medium" panose="02000603060000020004" pitchFamily="50" charset="0"/>
              </a:rPr>
              <a:t>- Overlay with REF/research agenda to link to institution;</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Temporally different approach:</a:t>
            </a:r>
            <a:r>
              <a:rPr lang="en-GB" sz="2600" dirty="0" smtClean="0">
                <a:solidFill>
                  <a:srgbClr val="00A9E0"/>
                </a:solidFill>
                <a:latin typeface="Stag Medium" panose="02000603060000020004" pitchFamily="50" charset="0"/>
              </a:rPr>
              <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i) </a:t>
            </a:r>
            <a:r>
              <a:rPr lang="en-GB" sz="2600" dirty="0" smtClean="0">
                <a:solidFill>
                  <a:srgbClr val="00A9E0"/>
                </a:solidFill>
                <a:latin typeface="Stag Medium" panose="02000603060000020004" pitchFamily="50" charset="0"/>
              </a:rPr>
              <a:t>‘one-off’ </a:t>
            </a:r>
            <a:r>
              <a:rPr lang="en-GB" sz="2600" dirty="0" smtClean="0">
                <a:solidFill>
                  <a:schemeClr val="tx1"/>
                </a:solidFill>
                <a:latin typeface="Stag Medium" panose="02000603060000020004" pitchFamily="50" charset="0"/>
              </a:rPr>
              <a:t>(e.g. students involved in DMO advisory meetings / policy, individual/group consultancy)</a:t>
            </a:r>
            <a:br>
              <a:rPr lang="en-GB" sz="2600" dirty="0" smtClean="0">
                <a:solidFill>
                  <a:schemeClr val="tx1"/>
                </a:solidFill>
                <a:latin typeface="Stag Medium" panose="02000603060000020004" pitchFamily="50" charset="0"/>
              </a:rPr>
            </a:br>
            <a:r>
              <a:rPr lang="en-GB" sz="2600" dirty="0" smtClean="0">
                <a:solidFill>
                  <a:schemeClr val="tx1"/>
                </a:solidFill>
                <a:latin typeface="Stag Medium" panose="02000603060000020004" pitchFamily="50" charset="0"/>
              </a:rPr>
              <a:t>ii) to</a:t>
            </a:r>
            <a:r>
              <a:rPr lang="en-GB" sz="2600" dirty="0" smtClean="0">
                <a:solidFill>
                  <a:srgbClr val="00A9E0"/>
                </a:solidFill>
                <a:latin typeface="Stag Medium" panose="02000603060000020004" pitchFamily="50" charset="0"/>
              </a:rPr>
              <a:t> ‘complex, multiple day’ </a:t>
            </a:r>
            <a:r>
              <a:rPr lang="en-GB" sz="2600" dirty="0" smtClean="0">
                <a:solidFill>
                  <a:schemeClr val="tx1"/>
                </a:solidFill>
                <a:latin typeface="Stag Medium" panose="02000603060000020004" pitchFamily="50" charset="0"/>
              </a:rPr>
              <a:t>projects (e.g. #ProjectCambridge); </a:t>
            </a:r>
            <a:r>
              <a:rPr lang="en-GB" sz="2600" dirty="0" smtClean="0">
                <a:solidFill>
                  <a:srgbClr val="00A9E0"/>
                </a:solidFill>
                <a:latin typeface="Stag Medium" panose="02000603060000020004" pitchFamily="50" charset="0"/>
              </a:rPr>
              <a:t/>
            </a:r>
            <a:br>
              <a:rPr lang="en-GB" sz="2600" dirty="0" smtClean="0">
                <a:solidFill>
                  <a:srgbClr val="00A9E0"/>
                </a:solidFill>
                <a:latin typeface="Stag Medium" panose="02000603060000020004" pitchFamily="50" charset="0"/>
              </a:rPr>
            </a:br>
            <a:r>
              <a:rPr lang="en-GB" sz="2600" dirty="0" smtClean="0">
                <a:solidFill>
                  <a:srgbClr val="00A9E0"/>
                </a:solidFill>
                <a:latin typeface="Stag Medium" panose="02000603060000020004" pitchFamily="50" charset="0"/>
              </a:rPr>
              <a:t>- Joint led-industry projects offering paid research (‘taster’) positions (e.g. grassroots EAT Cambridge and Cambridge Half Marathon 2016 tourism economic impact;</a:t>
            </a:r>
            <a:r>
              <a:rPr lang="en-GB" sz="2600" dirty="0" smtClean="0">
                <a:solidFill>
                  <a:schemeClr val="tx1"/>
                </a:solidFill>
                <a:latin typeface="Stag Medium" panose="02000603060000020004" pitchFamily="50" charset="0"/>
              </a:rPr>
              <a:t/>
            </a:r>
            <a:br>
              <a:rPr lang="en-GB" sz="2600" dirty="0" smtClean="0">
                <a:solidFill>
                  <a:schemeClr val="tx1"/>
                </a:solidFill>
                <a:latin typeface="Stag Medium" panose="02000603060000020004" pitchFamily="50" charset="0"/>
              </a:rPr>
            </a:br>
            <a:r>
              <a:rPr lang="en-GB" sz="2600" dirty="0" smtClean="0">
                <a:solidFill>
                  <a:schemeClr val="tx1"/>
                </a:solidFill>
                <a:latin typeface="Stag Medium" panose="02000603060000020004" pitchFamily="50" charset="0"/>
              </a:rPr>
              <a:t>- #ProjectCambridge: HEA (2016) ‘DIL’ project.</a:t>
            </a:r>
            <a:br>
              <a:rPr lang="en-GB" sz="2600" dirty="0" smtClean="0">
                <a:solidFill>
                  <a:schemeClr val="tx1"/>
                </a:solidFill>
                <a:latin typeface="Stag Medium" panose="02000603060000020004" pitchFamily="50" charset="0"/>
              </a:rPr>
            </a:b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
        <p:nvSpPr>
          <p:cNvPr id="6" name="TextBox 5"/>
          <p:cNvSpPr txBox="1"/>
          <p:nvPr/>
        </p:nvSpPr>
        <p:spPr>
          <a:xfrm>
            <a:off x="860612" y="3119718"/>
            <a:ext cx="530915" cy="892552"/>
          </a:xfrm>
          <a:prstGeom prst="rect">
            <a:avLst/>
          </a:prstGeom>
          <a:noFill/>
        </p:spPr>
        <p:txBody>
          <a:bodyPr wrap="none" rtlCol="0">
            <a:spAutoFit/>
          </a:bodyPr>
          <a:lstStyle/>
          <a:p>
            <a:pPr marL="342900" indent="-342900">
              <a:buFont typeface="Arial" panose="020B0604020202020204" pitchFamily="34" charset="0"/>
              <a:buChar char="•"/>
            </a:pPr>
            <a:endParaRPr lang="en-GB" sz="2400" dirty="0">
              <a:latin typeface="Stag Medium" panose="02000603060000020004" pitchFamily="50" charset="0"/>
            </a:endParaRPr>
          </a:p>
          <a:p>
            <a:pPr marL="342900" indent="-342900">
              <a:buFont typeface="Arial" panose="020B0604020202020204" pitchFamily="34" charset="0"/>
              <a:buChar char="•"/>
            </a:pPr>
            <a:endParaRPr lang="en-GB" sz="2800" dirty="0">
              <a:latin typeface="Stag Medium" panose="02000603060000020004" pitchFamily="50" charset="0"/>
            </a:endParaRPr>
          </a:p>
        </p:txBody>
      </p:sp>
      <p:sp>
        <p:nvSpPr>
          <p:cNvPr id="4" name="Title 1"/>
          <p:cNvSpPr txBox="1">
            <a:spLocks/>
          </p:cNvSpPr>
          <p:nvPr/>
        </p:nvSpPr>
        <p:spPr>
          <a:xfrm>
            <a:off x="172529" y="5299044"/>
            <a:ext cx="8729932"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Tree>
    <p:extLst>
      <p:ext uri="{BB962C8B-B14F-4D97-AF65-F5344CB8AC3E}">
        <p14:creationId xmlns:p14="http://schemas.microsoft.com/office/powerpoint/2010/main" val="2473142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6" y="5093716"/>
            <a:ext cx="8652295" cy="1143000"/>
          </a:xfrm>
        </p:spPr>
        <p:txBody>
          <a:bodyPr>
            <a:noAutofit/>
          </a:bodyPr>
          <a:lstStyle/>
          <a:p>
            <a:pPr algn="ctr"/>
            <a:r>
              <a:rPr lang="en-GB" sz="5400" dirty="0" smtClean="0">
                <a:solidFill>
                  <a:schemeClr val="tx1"/>
                </a:solidFill>
                <a:latin typeface="Stag Medium" panose="02000603060000020004" pitchFamily="50" charset="0"/>
              </a:rPr>
              <a:t>Student, University, and DMO benefits:</a:t>
            </a:r>
            <a:r>
              <a:rPr lang="en-GB" sz="8000" dirty="0" smtClean="0">
                <a:solidFill>
                  <a:schemeClr val="tx1"/>
                </a:solidFill>
                <a:latin typeface="Stag Medium" panose="02000603060000020004" pitchFamily="50" charset="0"/>
              </a:rPr>
              <a:t/>
            </a:r>
            <a:br>
              <a:rPr lang="en-GB" sz="80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Student-</a:t>
            </a:r>
            <a:r>
              <a:rPr lang="en-GB" sz="2600" dirty="0" err="1" smtClean="0">
                <a:solidFill>
                  <a:srgbClr val="00A9E0"/>
                </a:solidFill>
                <a:latin typeface="Stag Medium" panose="02000603060000020004" pitchFamily="50" charset="0"/>
              </a:rPr>
              <a:t>centered</a:t>
            </a:r>
            <a:r>
              <a:rPr lang="en-GB" sz="2600" dirty="0" smtClean="0">
                <a:solidFill>
                  <a:srgbClr val="00A9E0"/>
                </a:solidFill>
                <a:latin typeface="Stag Medium" panose="02000603060000020004" pitchFamily="50" charset="0"/>
              </a:rPr>
              <a:t> learning: progress, achievement, experience, destinations and career opportunities etc </a:t>
            </a:r>
            <a:r>
              <a:rPr lang="en-GB" sz="2600" dirty="0" err="1" smtClean="0">
                <a:solidFill>
                  <a:srgbClr val="00A9E0"/>
                </a:solidFill>
                <a:latin typeface="Stag Medium" panose="02000603060000020004" pitchFamily="50" charset="0"/>
              </a:rPr>
              <a:t>etc</a:t>
            </a:r>
            <a:r>
              <a:rPr lang="en-GB" sz="2600" dirty="0" smtClean="0">
                <a:solidFill>
                  <a:srgbClr val="00A9E0"/>
                </a:solidFill>
                <a:latin typeface="Stag Medium" panose="02000603060000020004" pitchFamily="50" charset="0"/>
              </a:rPr>
              <a:t>;</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Easier on smaller cohort BSc tourism/events: strong emphasising: individual progress, support, destinations;</a:t>
            </a:r>
            <a:br>
              <a:rPr lang="en-GB" sz="2600" dirty="0" smtClean="0">
                <a:solidFill>
                  <a:schemeClr val="tx1"/>
                </a:solidFill>
                <a:latin typeface="Stag Medium" panose="02000603060000020004" pitchFamily="50" charset="0"/>
              </a:rPr>
            </a:br>
            <a:r>
              <a:rPr lang="en-GB" sz="2600" dirty="0" smtClean="0">
                <a:solidFill>
                  <a:srgbClr val="00A9E0"/>
                </a:solidFill>
                <a:latin typeface="Stag Medium" panose="02000603060000020004" pitchFamily="50" charset="0"/>
              </a:rPr>
              <a:t>- Institutional metrics: TEF, NSS. Annual Monitoring (from retention,  mod </a:t>
            </a:r>
            <a:r>
              <a:rPr lang="en-GB" sz="2600" dirty="0" err="1" smtClean="0">
                <a:solidFill>
                  <a:srgbClr val="00A9E0"/>
                </a:solidFill>
                <a:latin typeface="Stag Medium" panose="02000603060000020004" pitchFamily="50" charset="0"/>
              </a:rPr>
              <a:t>eval</a:t>
            </a:r>
            <a:r>
              <a:rPr lang="en-GB" sz="2600" dirty="0" smtClean="0">
                <a:solidFill>
                  <a:srgbClr val="00A9E0"/>
                </a:solidFill>
                <a:latin typeface="Stag Medium" panose="02000603060000020004" pitchFamily="50" charset="0"/>
              </a:rPr>
              <a:t>,  industry / external engagement…);</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Of course … VisitBritain bid, REF ‘Impact’ (case study), access to evidence, data, papers, REF submission;</a:t>
            </a:r>
            <a:r>
              <a:rPr lang="en-GB" sz="2600" dirty="0" smtClean="0">
                <a:solidFill>
                  <a:srgbClr val="00A9E0"/>
                </a:solidFill>
                <a:latin typeface="Stag Medium" panose="02000603060000020004" pitchFamily="50" charset="0"/>
              </a:rPr>
              <a:t/>
            </a:r>
            <a:br>
              <a:rPr lang="en-GB" sz="2600" dirty="0" smtClean="0">
                <a:solidFill>
                  <a:srgbClr val="00A9E0"/>
                </a:solidFill>
                <a:latin typeface="Stag Medium" panose="02000603060000020004" pitchFamily="50" charset="0"/>
              </a:rPr>
            </a:br>
            <a:r>
              <a:rPr lang="en-GB" sz="2600" dirty="0" smtClean="0">
                <a:solidFill>
                  <a:srgbClr val="00A9E0"/>
                </a:solidFill>
                <a:latin typeface="Stag Medium" panose="02000603060000020004" pitchFamily="50" charset="0"/>
              </a:rPr>
              <a:t>- Increasing cohorts of MPhil-PhD (x3, 15%, 2016);</a:t>
            </a:r>
            <a:br>
              <a:rPr lang="en-GB" sz="2600" dirty="0" smtClean="0">
                <a:solidFill>
                  <a:srgbClr val="00A9E0"/>
                </a:solidFill>
                <a:latin typeface="Stag Medium" panose="02000603060000020004" pitchFamily="50" charset="0"/>
              </a:rPr>
            </a:br>
            <a:r>
              <a:rPr lang="en-GB" sz="2600" dirty="0" smtClean="0">
                <a:solidFill>
                  <a:srgbClr val="00A9E0"/>
                </a:solidFill>
                <a:latin typeface="Stag Medium" panose="02000603060000020004" pitchFamily="50" charset="0"/>
              </a:rPr>
              <a:t/>
            </a:r>
            <a:br>
              <a:rPr lang="en-GB" sz="2600" dirty="0" smtClean="0">
                <a:solidFill>
                  <a:srgbClr val="00A9E0"/>
                </a:solidFill>
                <a:latin typeface="Stag Medium" panose="02000603060000020004" pitchFamily="50" charset="0"/>
              </a:rPr>
            </a:br>
            <a:r>
              <a:rPr lang="en-GB" sz="2600" dirty="0" smtClean="0">
                <a:solidFill>
                  <a:schemeClr val="tx1"/>
                </a:solidFill>
                <a:latin typeface="Stag Medium" panose="02000603060000020004" pitchFamily="50" charset="0"/>
              </a:rPr>
              <a:t/>
            </a:r>
            <a:br>
              <a:rPr lang="en-GB" sz="2600" dirty="0" smtClean="0">
                <a:solidFill>
                  <a:schemeClr val="tx1"/>
                </a:solidFill>
                <a:latin typeface="Stag Medium" panose="02000603060000020004" pitchFamily="50" charset="0"/>
              </a:rPr>
            </a:b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
        <p:nvSpPr>
          <p:cNvPr id="6" name="TextBox 5"/>
          <p:cNvSpPr txBox="1"/>
          <p:nvPr/>
        </p:nvSpPr>
        <p:spPr>
          <a:xfrm>
            <a:off x="860612" y="3119718"/>
            <a:ext cx="530915" cy="892552"/>
          </a:xfrm>
          <a:prstGeom prst="rect">
            <a:avLst/>
          </a:prstGeom>
          <a:noFill/>
        </p:spPr>
        <p:txBody>
          <a:bodyPr wrap="none" rtlCol="0">
            <a:spAutoFit/>
          </a:bodyPr>
          <a:lstStyle/>
          <a:p>
            <a:pPr marL="342900" indent="-342900">
              <a:buFont typeface="Arial" panose="020B0604020202020204" pitchFamily="34" charset="0"/>
              <a:buChar char="•"/>
            </a:pPr>
            <a:endParaRPr lang="en-GB" sz="2400" dirty="0">
              <a:latin typeface="Stag Medium" panose="02000603060000020004" pitchFamily="50" charset="0"/>
            </a:endParaRPr>
          </a:p>
          <a:p>
            <a:pPr marL="342900" indent="-342900">
              <a:buFont typeface="Arial" panose="020B0604020202020204" pitchFamily="34" charset="0"/>
              <a:buChar char="•"/>
            </a:pPr>
            <a:endParaRPr lang="en-GB" sz="2800" dirty="0">
              <a:latin typeface="Stag Medium" panose="02000603060000020004" pitchFamily="50" charset="0"/>
            </a:endParaRPr>
          </a:p>
        </p:txBody>
      </p:sp>
      <p:sp>
        <p:nvSpPr>
          <p:cNvPr id="4" name="Title 1"/>
          <p:cNvSpPr txBox="1">
            <a:spLocks/>
          </p:cNvSpPr>
          <p:nvPr/>
        </p:nvSpPr>
        <p:spPr>
          <a:xfrm>
            <a:off x="172529" y="5299044"/>
            <a:ext cx="8729932"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003366"/>
                </a:solidFill>
                <a:latin typeface="Stag Medium"/>
                <a:ea typeface="+mj-ea"/>
                <a:cs typeface="Stag Medium"/>
              </a:defRPr>
            </a:lvl1pPr>
          </a:lstStyle>
          <a:p>
            <a:pPr algn="ctr"/>
            <a:r>
              <a:rPr lang="en-GB" sz="10000" dirty="0" smtClean="0">
                <a:latin typeface="Stag Medium" panose="02000603060000020004" pitchFamily="50" charset="0"/>
              </a:rPr>
              <a:t/>
            </a:r>
            <a:br>
              <a:rPr lang="en-GB" sz="10000" dirty="0" smtClean="0">
                <a:latin typeface="Stag Medium" panose="02000603060000020004" pitchFamily="50" charset="0"/>
              </a:rPr>
            </a:br>
            <a:endParaRPr lang="en-GB" sz="10000" dirty="0">
              <a:latin typeface="Stag Medium" panose="02000603060000020004" pitchFamily="50" charset="0"/>
            </a:endParaRPr>
          </a:p>
        </p:txBody>
      </p:sp>
    </p:spTree>
    <p:extLst>
      <p:ext uri="{BB962C8B-B14F-4D97-AF65-F5344CB8AC3E}">
        <p14:creationId xmlns:p14="http://schemas.microsoft.com/office/powerpoint/2010/main" val="393471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2186"/>
            <a:ext cx="8229600" cy="1143000"/>
          </a:xfrm>
        </p:spPr>
        <p:txBody>
          <a:bodyPr/>
          <a:lstStyle/>
          <a:p>
            <a:r>
              <a:rPr lang="en-GB" dirty="0" smtClean="0"/>
              <a:t>CEO, Visit Cambridge and Beyond (Emma Thornton) and their involvement:</a:t>
            </a:r>
            <a:endParaRPr lang="en-GB" dirty="0"/>
          </a:p>
        </p:txBody>
      </p:sp>
      <p:sp>
        <p:nvSpPr>
          <p:cNvPr id="3" name="Content Placeholder 2"/>
          <p:cNvSpPr>
            <a:spLocks noGrp="1"/>
          </p:cNvSpPr>
          <p:nvPr>
            <p:ph idx="1"/>
          </p:nvPr>
        </p:nvSpPr>
        <p:spPr>
          <a:xfrm>
            <a:off x="457200" y="3902862"/>
            <a:ext cx="8229600" cy="3517264"/>
          </a:xfrm>
        </p:spPr>
        <p:txBody>
          <a:bodyPr>
            <a:normAutofit/>
          </a:bodyPr>
          <a:lstStyle/>
          <a:p>
            <a:pPr marL="0" indent="0">
              <a:buNone/>
            </a:pPr>
            <a:r>
              <a:rPr lang="en-GB" sz="4000" dirty="0"/>
              <a:t>https://www.youtube.com/watch?v=yHtMMmzh08Q&amp;feature=youtu.be</a:t>
            </a:r>
          </a:p>
        </p:txBody>
      </p:sp>
    </p:spTree>
    <p:extLst>
      <p:ext uri="{BB962C8B-B14F-4D97-AF65-F5344CB8AC3E}">
        <p14:creationId xmlns:p14="http://schemas.microsoft.com/office/powerpoint/2010/main" val="91058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2498" y="256937"/>
            <a:ext cx="8229600" cy="1143000"/>
          </a:xfrm>
        </p:spPr>
        <p:txBody>
          <a:bodyPr/>
          <a:lstStyle/>
          <a:p>
            <a:r>
              <a:rPr lang="en-GB" dirty="0" smtClean="0">
                <a:solidFill>
                  <a:schemeClr val="tx1"/>
                </a:solidFill>
              </a:rPr>
              <a:t>References</a:t>
            </a:r>
            <a:r>
              <a:rPr lang="en-GB" dirty="0" smtClean="0"/>
              <a:t> </a:t>
            </a:r>
            <a:endParaRPr lang="en-GB" dirty="0"/>
          </a:p>
        </p:txBody>
      </p:sp>
      <p:sp>
        <p:nvSpPr>
          <p:cNvPr id="3" name="Content Placeholder 2"/>
          <p:cNvSpPr>
            <a:spLocks noGrp="1"/>
          </p:cNvSpPr>
          <p:nvPr>
            <p:ph idx="1"/>
          </p:nvPr>
        </p:nvSpPr>
        <p:spPr>
          <a:xfrm>
            <a:off x="422694" y="1552756"/>
            <a:ext cx="8600536" cy="5072332"/>
          </a:xfrm>
        </p:spPr>
        <p:txBody>
          <a:bodyPr>
            <a:normAutofit fontScale="85000" lnSpcReduction="20000"/>
          </a:bodyPr>
          <a:lstStyle/>
          <a:p>
            <a:pPr marL="0" indent="0">
              <a:buNone/>
            </a:pPr>
            <a:r>
              <a:rPr lang="en-US" dirty="0" smtClean="0">
                <a:latin typeface="Stag Medium" panose="02000603060000020004" pitchFamily="50" charset="0"/>
              </a:rPr>
              <a:t>ATHE (2015) Making the Case Award. Available at: </a:t>
            </a:r>
            <a:r>
              <a:rPr lang="en-GB" dirty="0">
                <a:latin typeface="Stag Medium" panose="02000603060000020004" pitchFamily="50" charset="0"/>
                <a:hlinkClick r:id="rId2"/>
              </a:rPr>
              <a:t>https://www.athe.org.uk/prize-awards</a:t>
            </a:r>
            <a:r>
              <a:rPr lang="en-GB" dirty="0" smtClean="0">
                <a:latin typeface="Stag Medium" panose="02000603060000020004" pitchFamily="50" charset="0"/>
                <a:hlinkClick r:id="rId2"/>
              </a:rPr>
              <a:t>/</a:t>
            </a:r>
            <a:r>
              <a:rPr lang="en-GB" dirty="0" smtClean="0">
                <a:latin typeface="Stag Medium" panose="02000603060000020004" pitchFamily="50" charset="0"/>
              </a:rPr>
              <a:t> [Accessed: 3 January 2016].</a:t>
            </a:r>
            <a:endParaRPr lang="en-US" dirty="0" smtClean="0">
              <a:latin typeface="Stag Medium" panose="02000603060000020004" pitchFamily="50" charset="0"/>
            </a:endParaRPr>
          </a:p>
          <a:p>
            <a:pPr marL="0" indent="0">
              <a:buNone/>
            </a:pPr>
            <a:r>
              <a:rPr lang="en-US" dirty="0" smtClean="0">
                <a:latin typeface="Stag Medium" panose="02000603060000020004" pitchFamily="50" charset="0"/>
              </a:rPr>
              <a:t>Duignan</a:t>
            </a:r>
            <a:r>
              <a:rPr lang="en-US" dirty="0">
                <a:latin typeface="Stag Medium" panose="02000603060000020004" pitchFamily="50" charset="0"/>
              </a:rPr>
              <a:t>, M.B., and Wilbert, </a:t>
            </a:r>
            <a:r>
              <a:rPr lang="en-US" dirty="0" smtClean="0">
                <a:latin typeface="Stag Medium" panose="02000603060000020004" pitchFamily="50" charset="0"/>
              </a:rPr>
              <a:t>C (2017, forthcoming). </a:t>
            </a:r>
            <a:r>
              <a:rPr lang="en-US" dirty="0">
                <a:latin typeface="Stag Medium" panose="02000603060000020004" pitchFamily="50" charset="0"/>
              </a:rPr>
              <a:t>Embedding Slow Tourism and the ‘Slow Phases’ Framework: the case of Cambridge, UK</a:t>
            </a:r>
            <a:r>
              <a:rPr lang="en-US" i="1" dirty="0">
                <a:latin typeface="Stag Medium" panose="02000603060000020004" pitchFamily="50" charset="0"/>
              </a:rPr>
              <a:t>. In</a:t>
            </a:r>
            <a:r>
              <a:rPr lang="en-US" dirty="0">
                <a:latin typeface="Stag Medium" panose="02000603060000020004" pitchFamily="50" charset="0"/>
              </a:rPr>
              <a:t>: Clancy, M. 2017. Eds. </a:t>
            </a:r>
            <a:r>
              <a:rPr lang="en-US" i="1" dirty="0">
                <a:latin typeface="Stag Medium" panose="02000603060000020004" pitchFamily="50" charset="0"/>
              </a:rPr>
              <a:t>Slow Tourism, Food and Cities: Pace and the Search for the ‘Good Life’</a:t>
            </a:r>
            <a:r>
              <a:rPr lang="en-US" dirty="0">
                <a:latin typeface="Stag Medium" panose="02000603060000020004" pitchFamily="50" charset="0"/>
              </a:rPr>
              <a:t>. London: Routledge.</a:t>
            </a:r>
            <a:r>
              <a:rPr lang="en-GB" dirty="0" smtClean="0">
                <a:latin typeface="Stag Medium" panose="02000603060000020004" pitchFamily="50" charset="0"/>
              </a:rPr>
              <a:t> </a:t>
            </a:r>
          </a:p>
          <a:p>
            <a:pPr marL="0" indent="0">
              <a:buNone/>
            </a:pPr>
            <a:r>
              <a:rPr lang="en-GB" dirty="0" smtClean="0">
                <a:latin typeface="Stag Medium" panose="02000603060000020004" pitchFamily="50" charset="0"/>
              </a:rPr>
              <a:t>HEA (2016) Directed Independent Learning Project. </a:t>
            </a:r>
            <a:r>
              <a:rPr lang="en-GB" dirty="0">
                <a:latin typeface="Stag Medium" panose="02000603060000020004" pitchFamily="50" charset="0"/>
              </a:rPr>
              <a:t>Available: </a:t>
            </a:r>
            <a:r>
              <a:rPr lang="en-GB" dirty="0">
                <a:latin typeface="Stag Medium" panose="02000603060000020004" pitchFamily="50" charset="0"/>
                <a:hlinkClick r:id="rId3"/>
              </a:rPr>
              <a:t>https://</a:t>
            </a:r>
            <a:r>
              <a:rPr lang="en-GB" dirty="0" smtClean="0">
                <a:latin typeface="Stag Medium" panose="02000603060000020004" pitchFamily="50" charset="0"/>
                <a:hlinkClick r:id="rId3"/>
              </a:rPr>
              <a:t>www.heacademy.ac.uk/resource/effective-practice-design-directed-independent-learning-opportunities</a:t>
            </a:r>
            <a:r>
              <a:rPr lang="en-GB" dirty="0" smtClean="0">
                <a:latin typeface="Stag Medium" panose="02000603060000020004" pitchFamily="50" charset="0"/>
              </a:rPr>
              <a:t> </a:t>
            </a:r>
            <a:r>
              <a:rPr lang="en-GB" dirty="0">
                <a:latin typeface="Stag Medium" panose="02000603060000020004" pitchFamily="50" charset="0"/>
              </a:rPr>
              <a:t> [Accessed 1 November 2016]</a:t>
            </a:r>
          </a:p>
          <a:p>
            <a:pPr marL="0" indent="0">
              <a:buNone/>
            </a:pPr>
            <a:r>
              <a:rPr lang="en-GB" dirty="0" smtClean="0">
                <a:latin typeface="Stag Medium" panose="02000603060000020004" pitchFamily="50" charset="0"/>
              </a:rPr>
              <a:t>HEFCE (2016) Learning Gain Project. Available</a:t>
            </a:r>
            <a:r>
              <a:rPr lang="en-GB" dirty="0">
                <a:latin typeface="Stag Medium" panose="02000603060000020004" pitchFamily="50" charset="0"/>
              </a:rPr>
              <a:t>: </a:t>
            </a:r>
            <a:r>
              <a:rPr lang="en-GB" dirty="0">
                <a:latin typeface="Stag Medium" panose="02000603060000020004" pitchFamily="50" charset="0"/>
                <a:hlinkClick r:id="rId4"/>
              </a:rPr>
              <a:t>http://</a:t>
            </a:r>
            <a:r>
              <a:rPr lang="en-GB" dirty="0" smtClean="0">
                <a:latin typeface="Stag Medium" panose="02000603060000020004" pitchFamily="50" charset="0"/>
                <a:hlinkClick r:id="rId4"/>
              </a:rPr>
              <a:t>www.hefce.ac.uk/lt/lg/</a:t>
            </a:r>
            <a:r>
              <a:rPr lang="en-GB" dirty="0" smtClean="0">
                <a:latin typeface="Stag Medium" panose="02000603060000020004" pitchFamily="50" charset="0"/>
              </a:rPr>
              <a:t>  [Accessed 1 November 2016].</a:t>
            </a:r>
          </a:p>
          <a:p>
            <a:pPr marL="0" indent="0">
              <a:buNone/>
            </a:pPr>
            <a:r>
              <a:rPr lang="en-US" dirty="0" smtClean="0">
                <a:latin typeface="Stag Medium" panose="02000603060000020004" pitchFamily="50" charset="0"/>
              </a:rPr>
              <a:t>NEF</a:t>
            </a:r>
            <a:r>
              <a:rPr lang="en-US" i="1" dirty="0" smtClean="0">
                <a:latin typeface="Stag Medium" panose="02000603060000020004" pitchFamily="50" charset="0"/>
              </a:rPr>
              <a:t> </a:t>
            </a:r>
            <a:r>
              <a:rPr lang="en-US" dirty="0" smtClean="0">
                <a:latin typeface="Stag Medium" panose="02000603060000020004" pitchFamily="50" charset="0"/>
              </a:rPr>
              <a:t>(2010). </a:t>
            </a:r>
            <a:r>
              <a:rPr lang="en-US" dirty="0">
                <a:latin typeface="Stag Medium" panose="02000603060000020004" pitchFamily="50" charset="0"/>
              </a:rPr>
              <a:t>Re-imagining the High Street: Escape from Clone Town Britain [pdf online]. Available at: http://b.3cdn.net/nefoundation/1da089b4b1e66ba2b3_v8m6b0c0w.pdf. [</a:t>
            </a:r>
            <a:r>
              <a:rPr lang="en-US" dirty="0" smtClean="0">
                <a:latin typeface="Stag Medium" panose="02000603060000020004" pitchFamily="50" charset="0"/>
              </a:rPr>
              <a:t>Accessed: </a:t>
            </a:r>
            <a:r>
              <a:rPr lang="en-US" dirty="0">
                <a:latin typeface="Stag Medium" panose="02000603060000020004" pitchFamily="50" charset="0"/>
              </a:rPr>
              <a:t>12 November 2014]. </a:t>
            </a:r>
          </a:p>
          <a:p>
            <a:pPr marL="0" indent="0">
              <a:buNone/>
            </a:pPr>
            <a:r>
              <a:rPr lang="en-GB" dirty="0" smtClean="0">
                <a:latin typeface="Stag Medium" panose="02000603060000020004" pitchFamily="50" charset="0"/>
              </a:rPr>
              <a:t>Wheeler, T (2015</a:t>
            </a:r>
            <a:r>
              <a:rPr lang="en-GB" dirty="0">
                <a:latin typeface="Stag Medium" panose="02000603060000020004" pitchFamily="50" charset="0"/>
              </a:rPr>
              <a:t>)</a:t>
            </a:r>
            <a:r>
              <a:rPr lang="en-GB" dirty="0" smtClean="0">
                <a:latin typeface="Stag Medium" panose="02000603060000020004" pitchFamily="50" charset="0"/>
              </a:rPr>
              <a:t> </a:t>
            </a:r>
            <a:r>
              <a:rPr lang="en-GB" dirty="0">
                <a:latin typeface="Stag Medium" panose="02000603060000020004" pitchFamily="50" charset="0"/>
              </a:rPr>
              <a:t>Learning in The Digital Age: Theory and Practice. Available at: </a:t>
            </a:r>
            <a:r>
              <a:rPr lang="en-GB" u="sng" dirty="0">
                <a:latin typeface="Stag Medium" panose="02000603060000020004" pitchFamily="50" charset="0"/>
                <a:hlinkClick r:id="rId5"/>
              </a:rPr>
              <a:t>http://www.slideshare.net/timbuckteeth/learning-in-the-digital-age-theory-and-practice-55829376</a:t>
            </a:r>
            <a:r>
              <a:rPr lang="en-GB" dirty="0">
                <a:latin typeface="Stag Medium" panose="02000603060000020004" pitchFamily="50" charset="0"/>
              </a:rPr>
              <a:t>. [</a:t>
            </a:r>
            <a:r>
              <a:rPr lang="en-GB" dirty="0" smtClean="0">
                <a:latin typeface="Stag Medium" panose="02000603060000020004" pitchFamily="50" charset="0"/>
              </a:rPr>
              <a:t>Accessed: </a:t>
            </a:r>
            <a:r>
              <a:rPr lang="en-GB" dirty="0">
                <a:latin typeface="Stag Medium" panose="02000603060000020004" pitchFamily="50" charset="0"/>
              </a:rPr>
              <a:t>22 December 2015].</a:t>
            </a:r>
          </a:p>
        </p:txBody>
      </p:sp>
    </p:spTree>
    <p:extLst>
      <p:ext uri="{BB962C8B-B14F-4D97-AF65-F5344CB8AC3E}">
        <p14:creationId xmlns:p14="http://schemas.microsoft.com/office/powerpoint/2010/main" val="2810902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esible_Stag_Template.pptx" id="{AF3B8DC8-7094-457B-821B-F1212D163DE4}" vid="{077C1293-3287-4FEB-B892-A08B3EC0AAF5}"/>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esible_Stag_Template.pptx" id="{AF3B8DC8-7094-457B-821B-F1212D163DE4}" vid="{B8B78AD8-6C36-4015-88EF-21A3556A753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Accesible_Stag_Template</Template>
  <TotalTime>1109</TotalTime>
  <Words>1414</Words>
  <Application>Microsoft Office PowerPoint</Application>
  <PresentationFormat>On-screen Show (4:3)</PresentationFormat>
  <Paragraphs>78</Paragraphs>
  <Slides>8</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Source Sans Pro</vt:lpstr>
      <vt:lpstr>Stag Medium</vt:lpstr>
      <vt:lpstr>Wingdings</vt:lpstr>
      <vt:lpstr>Office Theme</vt:lpstr>
      <vt:lpstr>2_Office Theme</vt:lpstr>
      <vt:lpstr>‘Strategic Alignment’ meets  ‘Constructive Alignment’:  Embedding the Interests of a DMO in to the Life of an Academic Tourism Programme in the Heart of Cambridge (UK)</vt:lpstr>
      <vt:lpstr>ATHE 2017 focus 1) Urban context, background and driving force; 2) Pedagogic principles, links to HEA (2016) project; 3) Snapshot: practice between DMO and BSc. </vt:lpstr>
      <vt:lpstr>Background - Longer-term strategy, REF (impact case): slow tourism (ATHE, 2015)  democratising urban spaces; - TEF (destinations, achievement / academic rigour, experience satisfaction etc…); -  Cambridge’s critical context: fixated on economic growth = local pressures on local livelihoods;  - Gentrification, rents, shifting business demographics, ‘Clone Town’ (NEF, 2010) – how to resist? - Research agenda: local festivals to mega-events; - Strong economy but policy underpinned by ‘social justice’? Local challenge, erosion of identity and destination competitiveness (Duignan and Wilbert, 2016)? </vt:lpstr>
      <vt:lpstr>Theory: Pedagogic Principles - BSc Tourism Management and the HEA (2016) ‘Directed Independent Learning’ (DIL) Project; - Independent engagement with projects, literature, debates – and – socially construct own learning (Wheeler, 2015); - Linkages to ‘Learning Gain’ (e.g. HEFCE, 2016; Cardiff Met, 2016): inc out of class engagement, wider/independent learning, network, local politics/economics of tourism; - Authentic learning environments (Brown, 2014) and embedding students in wider ecosystem of tourism (Duignan and Wilbert, 2016);    </vt:lpstr>
      <vt:lpstr>Practice: DMO and BSc - MoU / strategic alignment – mapping CLO and DMO - Overlay with REF/research agenda to link to institution; - Temporally different approach: i) ‘one-off’ (e.g. students involved in DMO advisory meetings / policy, individual/group consultancy) ii) to ‘complex, multiple day’ projects (e.g. #ProjectCambridge);  - Joint led-industry projects offering paid research (‘taster’) positions (e.g. grassroots EAT Cambridge and Cambridge Half Marathon 2016 tourism economic impact; - #ProjectCambridge: HEA (2016) ‘DIL’ project.  </vt:lpstr>
      <vt:lpstr>Student, University, and DMO benefits: - Student-centered learning: progress, achievement, experience, destinations and career opportunities etc etc; - Easier on smaller cohort BSc tourism/events: strong emphasising: individual progress, support, destinations; - Institutional metrics: TEF, NSS. Annual Monitoring (from retention,  mod eval,  industry / external engagement…); - Of course … VisitBritain bid, REF ‘Impact’ (case study), access to evidence, data, papers, REF submission; - Increasing cohorts of MPhil-PhD (x3, 15%, 2016);    </vt:lpstr>
      <vt:lpstr>CEO, Visit Cambridge and Beyond (Emma Thornton) and their involvement:</vt:lpstr>
      <vt:lpstr>References </vt:lpstr>
    </vt:vector>
  </TitlesOfParts>
  <Company>Anglia Ruskin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Digital Resistance and Local Food Firms: The case of #EATCambridge</dc:title>
  <dc:creator>Duignan, Michael</dc:creator>
  <cp:lastModifiedBy>Duignan, Michael</cp:lastModifiedBy>
  <cp:revision>214</cp:revision>
  <dcterms:created xsi:type="dcterms:W3CDTF">2016-09-13T08:54:49Z</dcterms:created>
  <dcterms:modified xsi:type="dcterms:W3CDTF">2016-12-12T23:49:54Z</dcterms:modified>
</cp:coreProperties>
</file>