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1"/>
  </p:notesMasterIdLst>
  <p:handoutMasterIdLst>
    <p:handoutMasterId r:id="rId22"/>
  </p:handoutMasterIdLst>
  <p:sldIdLst>
    <p:sldId id="256" r:id="rId2"/>
    <p:sldId id="307" r:id="rId3"/>
    <p:sldId id="308" r:id="rId4"/>
    <p:sldId id="309" r:id="rId5"/>
    <p:sldId id="314" r:id="rId6"/>
    <p:sldId id="301" r:id="rId7"/>
    <p:sldId id="310" r:id="rId8"/>
    <p:sldId id="303" r:id="rId9"/>
    <p:sldId id="304" r:id="rId10"/>
    <p:sldId id="265" r:id="rId11"/>
    <p:sldId id="262" r:id="rId12"/>
    <p:sldId id="291" r:id="rId13"/>
    <p:sldId id="311" r:id="rId14"/>
    <p:sldId id="292" r:id="rId15"/>
    <p:sldId id="312" r:id="rId16"/>
    <p:sldId id="294" r:id="rId17"/>
    <p:sldId id="313" r:id="rId18"/>
    <p:sldId id="295" r:id="rId19"/>
    <p:sldId id="315" r:id="rId20"/>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99CCFF"/>
    <a:srgbClr val="9FD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5283" autoAdjust="0"/>
  </p:normalViewPr>
  <p:slideViewPr>
    <p:cSldViewPr>
      <p:cViewPr>
        <p:scale>
          <a:sx n="72" d="100"/>
          <a:sy n="72" d="100"/>
        </p:scale>
        <p:origin x="-1752" y="-44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DFBB2D-F90C-44A3-AAA7-F0EAAFA90747}" type="doc">
      <dgm:prSet loTypeId="urn:microsoft.com/office/officeart/2005/8/layout/pyramid1" loCatId="pyramid" qsTypeId="urn:microsoft.com/office/officeart/2005/8/quickstyle/simple1" qsCatId="simple" csTypeId="urn:microsoft.com/office/officeart/2005/8/colors/accent1_2" csCatId="accent1" phldr="1"/>
      <dgm:spPr/>
      <dgm:t>
        <a:bodyPr/>
        <a:lstStyle/>
        <a:p>
          <a:endParaRPr lang="en-GB"/>
        </a:p>
      </dgm:t>
    </dgm:pt>
    <dgm:pt modelId="{8CAE58AC-9DD6-470A-995E-8DB4329A5FC4}">
      <dgm:prSet custT="1"/>
      <dgm:spPr>
        <a:solidFill>
          <a:srgbClr val="99CCFF"/>
        </a:solidFill>
      </dgm:spPr>
      <dgm:t>
        <a:bodyPr/>
        <a:lstStyle/>
        <a:p>
          <a:pPr rtl="0"/>
          <a:r>
            <a:rPr lang="en-GB" sz="2000" b="1" dirty="0" smtClean="0">
              <a:latin typeface="Arial" panose="020B0604020202020204" pitchFamily="34" charset="0"/>
              <a:cs typeface="Arial" panose="020B0604020202020204" pitchFamily="34" charset="0"/>
            </a:rPr>
            <a:t>after all…. </a:t>
          </a:r>
        </a:p>
        <a:p>
          <a:pPr rtl="0"/>
          <a:r>
            <a:rPr lang="en-GB" sz="2000" b="1" dirty="0" smtClean="0">
              <a:latin typeface="Arial" panose="020B0604020202020204" pitchFamily="34" charset="0"/>
              <a:cs typeface="Arial" panose="020B0604020202020204" pitchFamily="34" charset="0"/>
            </a:rPr>
            <a:t>regulatory resource cost probably  diminishes </a:t>
          </a:r>
          <a:endParaRPr lang="en-GB" sz="2000" b="1" dirty="0">
            <a:latin typeface="Arial" panose="020B0604020202020204" pitchFamily="34" charset="0"/>
            <a:cs typeface="Arial" panose="020B0604020202020204" pitchFamily="34" charset="0"/>
          </a:endParaRPr>
        </a:p>
      </dgm:t>
    </dgm:pt>
    <dgm:pt modelId="{3EC28D78-3391-48D4-A3A2-3313379CCD6B}" type="parTrans" cxnId="{D1462AFD-2927-44F1-93FE-67CA3889BE4F}">
      <dgm:prSet/>
      <dgm:spPr/>
      <dgm:t>
        <a:bodyPr/>
        <a:lstStyle/>
        <a:p>
          <a:endParaRPr lang="en-GB"/>
        </a:p>
      </dgm:t>
    </dgm:pt>
    <dgm:pt modelId="{AE26CF68-076A-4A0D-B112-ADCB2B1ABA97}" type="sibTrans" cxnId="{D1462AFD-2927-44F1-93FE-67CA3889BE4F}">
      <dgm:prSet/>
      <dgm:spPr/>
      <dgm:t>
        <a:bodyPr/>
        <a:lstStyle/>
        <a:p>
          <a:endParaRPr lang="en-GB"/>
        </a:p>
      </dgm:t>
    </dgm:pt>
    <dgm:pt modelId="{775EBDEA-4B85-4685-9B0A-E436F442C548}" type="pres">
      <dgm:prSet presAssocID="{AFDFBB2D-F90C-44A3-AAA7-F0EAAFA90747}" presName="Name0" presStyleCnt="0">
        <dgm:presLayoutVars>
          <dgm:dir/>
          <dgm:animLvl val="lvl"/>
          <dgm:resizeHandles val="exact"/>
        </dgm:presLayoutVars>
      </dgm:prSet>
      <dgm:spPr/>
      <dgm:t>
        <a:bodyPr/>
        <a:lstStyle/>
        <a:p>
          <a:endParaRPr lang="en-GB"/>
        </a:p>
      </dgm:t>
    </dgm:pt>
    <dgm:pt modelId="{E0C12600-D0AD-4C0D-A38F-0DA7DC3E9B37}" type="pres">
      <dgm:prSet presAssocID="{8CAE58AC-9DD6-470A-995E-8DB4329A5FC4}" presName="Name8" presStyleCnt="0"/>
      <dgm:spPr/>
    </dgm:pt>
    <dgm:pt modelId="{BC204E0B-7221-47CC-9034-227DAC69D51D}" type="pres">
      <dgm:prSet presAssocID="{8CAE58AC-9DD6-470A-995E-8DB4329A5FC4}" presName="level" presStyleLbl="node1" presStyleIdx="0" presStyleCnt="1" custLinFactNeighborX="-4762">
        <dgm:presLayoutVars>
          <dgm:chMax val="1"/>
          <dgm:bulletEnabled val="1"/>
        </dgm:presLayoutVars>
      </dgm:prSet>
      <dgm:spPr/>
      <dgm:t>
        <a:bodyPr/>
        <a:lstStyle/>
        <a:p>
          <a:endParaRPr lang="en-GB"/>
        </a:p>
      </dgm:t>
    </dgm:pt>
    <dgm:pt modelId="{B879DD5F-E3D8-40DE-92CA-179E1355949E}" type="pres">
      <dgm:prSet presAssocID="{8CAE58AC-9DD6-470A-995E-8DB4329A5FC4}" presName="levelTx" presStyleLbl="revTx" presStyleIdx="0" presStyleCnt="0">
        <dgm:presLayoutVars>
          <dgm:chMax val="1"/>
          <dgm:bulletEnabled val="1"/>
        </dgm:presLayoutVars>
      </dgm:prSet>
      <dgm:spPr/>
      <dgm:t>
        <a:bodyPr/>
        <a:lstStyle/>
        <a:p>
          <a:endParaRPr lang="en-GB"/>
        </a:p>
      </dgm:t>
    </dgm:pt>
  </dgm:ptLst>
  <dgm:cxnLst>
    <dgm:cxn modelId="{D1462AFD-2927-44F1-93FE-67CA3889BE4F}" srcId="{AFDFBB2D-F90C-44A3-AAA7-F0EAAFA90747}" destId="{8CAE58AC-9DD6-470A-995E-8DB4329A5FC4}" srcOrd="0" destOrd="0" parTransId="{3EC28D78-3391-48D4-A3A2-3313379CCD6B}" sibTransId="{AE26CF68-076A-4A0D-B112-ADCB2B1ABA97}"/>
    <dgm:cxn modelId="{B3E5413B-FDF0-4062-993C-78E17BFA1210}" type="presOf" srcId="{8CAE58AC-9DD6-470A-995E-8DB4329A5FC4}" destId="{BC204E0B-7221-47CC-9034-227DAC69D51D}" srcOrd="0" destOrd="0" presId="urn:microsoft.com/office/officeart/2005/8/layout/pyramid1"/>
    <dgm:cxn modelId="{83241B9C-FED2-4BCA-BAB3-189A8A7960EB}" type="presOf" srcId="{AFDFBB2D-F90C-44A3-AAA7-F0EAAFA90747}" destId="{775EBDEA-4B85-4685-9B0A-E436F442C548}" srcOrd="0" destOrd="0" presId="urn:microsoft.com/office/officeart/2005/8/layout/pyramid1"/>
    <dgm:cxn modelId="{085D5899-FC00-468A-9BE5-144D1DEFB64E}" type="presOf" srcId="{8CAE58AC-9DD6-470A-995E-8DB4329A5FC4}" destId="{B879DD5F-E3D8-40DE-92CA-179E1355949E}" srcOrd="1" destOrd="0" presId="urn:microsoft.com/office/officeart/2005/8/layout/pyramid1"/>
    <dgm:cxn modelId="{E643F6C5-1995-423D-9B2C-5DB35077AB3E}" type="presParOf" srcId="{775EBDEA-4B85-4685-9B0A-E436F442C548}" destId="{E0C12600-D0AD-4C0D-A38F-0DA7DC3E9B37}" srcOrd="0" destOrd="0" presId="urn:microsoft.com/office/officeart/2005/8/layout/pyramid1"/>
    <dgm:cxn modelId="{76A539F4-720A-41F6-B988-E41AD76F4D8B}" type="presParOf" srcId="{E0C12600-D0AD-4C0D-A38F-0DA7DC3E9B37}" destId="{BC204E0B-7221-47CC-9034-227DAC69D51D}" srcOrd="0" destOrd="0" presId="urn:microsoft.com/office/officeart/2005/8/layout/pyramid1"/>
    <dgm:cxn modelId="{76A6CB31-D491-4DF3-8A44-2569BE994D30}" type="presParOf" srcId="{E0C12600-D0AD-4C0D-A38F-0DA7DC3E9B37}" destId="{B879DD5F-E3D8-40DE-92CA-179E1355949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C22E09-387B-450C-B625-7F74F07E7C57}" type="doc">
      <dgm:prSet loTypeId="urn:microsoft.com/office/officeart/2005/8/layout/pyramid1" loCatId="pyramid" qsTypeId="urn:microsoft.com/office/officeart/2005/8/quickstyle/simple1" qsCatId="simple" csTypeId="urn:microsoft.com/office/officeart/2005/8/colors/accent1_2" csCatId="accent1" phldr="1"/>
      <dgm:spPr/>
      <dgm:t>
        <a:bodyPr/>
        <a:lstStyle/>
        <a:p>
          <a:endParaRPr lang="en-GB"/>
        </a:p>
      </dgm:t>
    </dgm:pt>
    <dgm:pt modelId="{3AD404E3-1901-4DDA-A7DC-5B2DFCAEF20B}">
      <dgm:prSet custT="1"/>
      <dgm:spPr>
        <a:solidFill>
          <a:srgbClr val="99CCFF"/>
        </a:solidFill>
      </dgm:spPr>
      <dgm:t>
        <a:bodyPr/>
        <a:lstStyle/>
        <a:p>
          <a:pPr rtl="0"/>
          <a:r>
            <a:rPr lang="en-GB" sz="2000" b="1" dirty="0" smtClean="0">
              <a:latin typeface="Arial" panose="020B0604020202020204" pitchFamily="34" charset="0"/>
              <a:cs typeface="Arial" panose="020B0604020202020204" pitchFamily="34" charset="0"/>
            </a:rPr>
            <a:t>… but regulatory efficiency (precision) also diminishes</a:t>
          </a:r>
          <a:endParaRPr lang="en-GB" sz="2000" b="1" dirty="0">
            <a:latin typeface="Arial" panose="020B0604020202020204" pitchFamily="34" charset="0"/>
            <a:cs typeface="Arial" panose="020B0604020202020204" pitchFamily="34" charset="0"/>
          </a:endParaRPr>
        </a:p>
      </dgm:t>
    </dgm:pt>
    <dgm:pt modelId="{16CCB667-9DAF-4D17-8593-256D474A2C94}" type="parTrans" cxnId="{2DFA22E5-7350-49D0-B8C2-07B338709122}">
      <dgm:prSet/>
      <dgm:spPr/>
      <dgm:t>
        <a:bodyPr/>
        <a:lstStyle/>
        <a:p>
          <a:endParaRPr lang="en-GB"/>
        </a:p>
      </dgm:t>
    </dgm:pt>
    <dgm:pt modelId="{2B2B2D9D-CA90-4210-8DF7-BC23818F8CDF}" type="sibTrans" cxnId="{2DFA22E5-7350-49D0-B8C2-07B338709122}">
      <dgm:prSet/>
      <dgm:spPr/>
      <dgm:t>
        <a:bodyPr/>
        <a:lstStyle/>
        <a:p>
          <a:endParaRPr lang="en-GB"/>
        </a:p>
      </dgm:t>
    </dgm:pt>
    <dgm:pt modelId="{09201938-0CFD-4891-A815-A7D2CEB34A41}" type="pres">
      <dgm:prSet presAssocID="{77C22E09-387B-450C-B625-7F74F07E7C57}" presName="Name0" presStyleCnt="0">
        <dgm:presLayoutVars>
          <dgm:dir/>
          <dgm:animLvl val="lvl"/>
          <dgm:resizeHandles val="exact"/>
        </dgm:presLayoutVars>
      </dgm:prSet>
      <dgm:spPr/>
      <dgm:t>
        <a:bodyPr/>
        <a:lstStyle/>
        <a:p>
          <a:endParaRPr lang="en-GB"/>
        </a:p>
      </dgm:t>
    </dgm:pt>
    <dgm:pt modelId="{0A01C10D-C338-437B-9F80-665AD0C472FD}" type="pres">
      <dgm:prSet presAssocID="{3AD404E3-1901-4DDA-A7DC-5B2DFCAEF20B}" presName="Name8" presStyleCnt="0"/>
      <dgm:spPr/>
    </dgm:pt>
    <dgm:pt modelId="{7E63E9E1-C78F-4759-A5E2-7594C6B19899}" type="pres">
      <dgm:prSet presAssocID="{3AD404E3-1901-4DDA-A7DC-5B2DFCAEF20B}" presName="level" presStyleLbl="node1" presStyleIdx="0" presStyleCnt="1" custLinFactNeighborY="-1667">
        <dgm:presLayoutVars>
          <dgm:chMax val="1"/>
          <dgm:bulletEnabled val="1"/>
        </dgm:presLayoutVars>
      </dgm:prSet>
      <dgm:spPr/>
      <dgm:t>
        <a:bodyPr/>
        <a:lstStyle/>
        <a:p>
          <a:endParaRPr lang="en-GB"/>
        </a:p>
      </dgm:t>
    </dgm:pt>
    <dgm:pt modelId="{EFF7ACC4-D5BB-4D3A-9486-01352EDF691E}" type="pres">
      <dgm:prSet presAssocID="{3AD404E3-1901-4DDA-A7DC-5B2DFCAEF20B}" presName="levelTx" presStyleLbl="revTx" presStyleIdx="0" presStyleCnt="0">
        <dgm:presLayoutVars>
          <dgm:chMax val="1"/>
          <dgm:bulletEnabled val="1"/>
        </dgm:presLayoutVars>
      </dgm:prSet>
      <dgm:spPr/>
      <dgm:t>
        <a:bodyPr/>
        <a:lstStyle/>
        <a:p>
          <a:endParaRPr lang="en-GB"/>
        </a:p>
      </dgm:t>
    </dgm:pt>
  </dgm:ptLst>
  <dgm:cxnLst>
    <dgm:cxn modelId="{2DFA22E5-7350-49D0-B8C2-07B338709122}" srcId="{77C22E09-387B-450C-B625-7F74F07E7C57}" destId="{3AD404E3-1901-4DDA-A7DC-5B2DFCAEF20B}" srcOrd="0" destOrd="0" parTransId="{16CCB667-9DAF-4D17-8593-256D474A2C94}" sibTransId="{2B2B2D9D-CA90-4210-8DF7-BC23818F8CDF}"/>
    <dgm:cxn modelId="{164374C8-6A79-49B1-A9E4-9A688BB56E99}" type="presOf" srcId="{3AD404E3-1901-4DDA-A7DC-5B2DFCAEF20B}" destId="{7E63E9E1-C78F-4759-A5E2-7594C6B19899}" srcOrd="0" destOrd="0" presId="urn:microsoft.com/office/officeart/2005/8/layout/pyramid1"/>
    <dgm:cxn modelId="{28AAF6C0-AF96-4627-BEF7-6244E5325BB8}" type="presOf" srcId="{3AD404E3-1901-4DDA-A7DC-5B2DFCAEF20B}" destId="{EFF7ACC4-D5BB-4D3A-9486-01352EDF691E}" srcOrd="1" destOrd="0" presId="urn:microsoft.com/office/officeart/2005/8/layout/pyramid1"/>
    <dgm:cxn modelId="{D95C3538-B892-498D-B27B-121EA7B1BEAF}" type="presOf" srcId="{77C22E09-387B-450C-B625-7F74F07E7C57}" destId="{09201938-0CFD-4891-A815-A7D2CEB34A41}" srcOrd="0" destOrd="0" presId="urn:microsoft.com/office/officeart/2005/8/layout/pyramid1"/>
    <dgm:cxn modelId="{BDF2AEDA-35A5-4054-95BB-0736792D43BA}" type="presParOf" srcId="{09201938-0CFD-4891-A815-A7D2CEB34A41}" destId="{0A01C10D-C338-437B-9F80-665AD0C472FD}" srcOrd="0" destOrd="0" presId="urn:microsoft.com/office/officeart/2005/8/layout/pyramid1"/>
    <dgm:cxn modelId="{E9441D15-20B4-4438-B6F8-5E5DB6A72FDE}" type="presParOf" srcId="{0A01C10D-C338-437B-9F80-665AD0C472FD}" destId="{7E63E9E1-C78F-4759-A5E2-7594C6B19899}" srcOrd="0" destOrd="0" presId="urn:microsoft.com/office/officeart/2005/8/layout/pyramid1"/>
    <dgm:cxn modelId="{2DF2E508-8FC4-4663-9E47-BE54F9FE9E05}" type="presParOf" srcId="{0A01C10D-C338-437B-9F80-665AD0C472FD}" destId="{EFF7ACC4-D5BB-4D3A-9486-01352EDF691E}" srcOrd="1" destOrd="0" presId="urn:microsoft.com/office/officeart/2005/8/layout/pyramid1"/>
  </dgm:cxnLst>
  <dgm:bg/>
  <dgm:whole>
    <a:ln>
      <a:noFill/>
    </a:ln>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8B2C4F-68B1-479E-B1A7-00218DF6F0C8}" type="doc">
      <dgm:prSet loTypeId="urn:microsoft.com/office/officeart/2005/8/layout/pyramid1" loCatId="pyramid" qsTypeId="urn:microsoft.com/office/officeart/2005/8/quickstyle/simple1" qsCatId="simple" csTypeId="urn:microsoft.com/office/officeart/2005/8/colors/accent1_2" csCatId="accent1" phldr="1"/>
      <dgm:spPr/>
    </dgm:pt>
    <dgm:pt modelId="{02FDEE8C-07D4-493E-9E46-A397EEEB9387}">
      <dgm:prSet phldrT="[Text]" custT="1"/>
      <dgm:spPr>
        <a:solidFill>
          <a:srgbClr val="99CCFF"/>
        </a:solidFill>
      </dgm:spPr>
      <dgm:t>
        <a:bodyPr/>
        <a:lstStyle/>
        <a:p>
          <a:r>
            <a:rPr lang="en-GB" sz="1400" b="1" dirty="0" smtClean="0">
              <a:latin typeface="Arial" panose="020B0604020202020204" pitchFamily="34" charset="0"/>
              <a:cs typeface="Arial" panose="020B0604020202020204" pitchFamily="34" charset="0"/>
            </a:rPr>
            <a:t>License revoked</a:t>
          </a:r>
          <a:endParaRPr lang="en-GB" sz="1400" b="1" dirty="0">
            <a:latin typeface="Arial" panose="020B0604020202020204" pitchFamily="34" charset="0"/>
            <a:cs typeface="Arial" panose="020B0604020202020204" pitchFamily="34" charset="0"/>
          </a:endParaRPr>
        </a:p>
      </dgm:t>
    </dgm:pt>
    <dgm:pt modelId="{FBC8AFB0-F6B9-4BD6-A62D-8C7EEA19E29A}" type="parTrans" cxnId="{D2EACB86-9909-4CEE-8D18-1C4616BF8E1D}">
      <dgm:prSet/>
      <dgm:spPr/>
      <dgm:t>
        <a:bodyPr/>
        <a:lstStyle/>
        <a:p>
          <a:endParaRPr lang="en-GB"/>
        </a:p>
      </dgm:t>
    </dgm:pt>
    <dgm:pt modelId="{D84877C7-7D9E-4634-8851-B62539F63470}" type="sibTrans" cxnId="{D2EACB86-9909-4CEE-8D18-1C4616BF8E1D}">
      <dgm:prSet/>
      <dgm:spPr/>
      <dgm:t>
        <a:bodyPr/>
        <a:lstStyle/>
        <a:p>
          <a:endParaRPr lang="en-GB"/>
        </a:p>
      </dgm:t>
    </dgm:pt>
    <dgm:pt modelId="{33AC52B3-D0C1-46B1-86F6-8A72685EF345}">
      <dgm:prSet phldrT="[Text]" custT="1"/>
      <dgm:spPr>
        <a:solidFill>
          <a:srgbClr val="99CCFF"/>
        </a:solidFill>
      </dgm:spPr>
      <dgm:t>
        <a:bodyPr/>
        <a:lstStyle/>
        <a:p>
          <a:r>
            <a:rPr lang="en-GB" sz="1400" b="1" dirty="0" smtClean="0">
              <a:latin typeface="Arial" panose="020B0604020202020204" pitchFamily="34" charset="0"/>
              <a:cs typeface="Arial" panose="020B0604020202020204" pitchFamily="34" charset="0"/>
            </a:rPr>
            <a:t>Criminal penalty</a:t>
          </a:r>
          <a:endParaRPr lang="en-GB" sz="1400" b="1" dirty="0">
            <a:latin typeface="Arial" panose="020B0604020202020204" pitchFamily="34" charset="0"/>
            <a:cs typeface="Arial" panose="020B0604020202020204" pitchFamily="34" charset="0"/>
          </a:endParaRPr>
        </a:p>
      </dgm:t>
    </dgm:pt>
    <dgm:pt modelId="{6BDE1D81-ACF3-4745-B081-7F9A2172A0E0}" type="parTrans" cxnId="{329FD1AC-9E34-4E1C-886C-4E63A8D6C5CC}">
      <dgm:prSet/>
      <dgm:spPr/>
      <dgm:t>
        <a:bodyPr/>
        <a:lstStyle/>
        <a:p>
          <a:endParaRPr lang="en-GB"/>
        </a:p>
      </dgm:t>
    </dgm:pt>
    <dgm:pt modelId="{78B9B8A7-7E1C-431E-80CE-146E928A6A37}" type="sibTrans" cxnId="{329FD1AC-9E34-4E1C-886C-4E63A8D6C5CC}">
      <dgm:prSet/>
      <dgm:spPr/>
      <dgm:t>
        <a:bodyPr/>
        <a:lstStyle/>
        <a:p>
          <a:endParaRPr lang="en-GB"/>
        </a:p>
      </dgm:t>
    </dgm:pt>
    <dgm:pt modelId="{0B894C88-D794-4CB3-B9E5-7D76CB4B7A69}">
      <dgm:prSet phldrT="[Text]" custT="1"/>
      <dgm:spPr>
        <a:solidFill>
          <a:srgbClr val="99CCFF"/>
        </a:solidFill>
      </dgm:spPr>
      <dgm:t>
        <a:bodyPr/>
        <a:lstStyle/>
        <a:p>
          <a:r>
            <a:rPr lang="en-GB" sz="1400" b="1" dirty="0" smtClean="0">
              <a:latin typeface="Arial" panose="020B0604020202020204" pitchFamily="34" charset="0"/>
              <a:cs typeface="Arial" panose="020B0604020202020204" pitchFamily="34" charset="0"/>
            </a:rPr>
            <a:t>Civil penalty</a:t>
          </a:r>
          <a:endParaRPr lang="en-GB" sz="1400" b="1" dirty="0">
            <a:latin typeface="Arial" panose="020B0604020202020204" pitchFamily="34" charset="0"/>
            <a:cs typeface="Arial" panose="020B0604020202020204" pitchFamily="34" charset="0"/>
          </a:endParaRPr>
        </a:p>
      </dgm:t>
    </dgm:pt>
    <dgm:pt modelId="{622E7BF1-2CB6-4AEE-98A0-55BF8AA978A6}" type="parTrans" cxnId="{A02C904A-0C4A-4551-A030-722DE758C91C}">
      <dgm:prSet/>
      <dgm:spPr/>
      <dgm:t>
        <a:bodyPr/>
        <a:lstStyle/>
        <a:p>
          <a:endParaRPr lang="en-GB"/>
        </a:p>
      </dgm:t>
    </dgm:pt>
    <dgm:pt modelId="{39A53386-FB77-4DC5-8989-81E6142EDA30}" type="sibTrans" cxnId="{A02C904A-0C4A-4551-A030-722DE758C91C}">
      <dgm:prSet/>
      <dgm:spPr/>
      <dgm:t>
        <a:bodyPr/>
        <a:lstStyle/>
        <a:p>
          <a:endParaRPr lang="en-GB"/>
        </a:p>
      </dgm:t>
    </dgm:pt>
    <dgm:pt modelId="{1FB12358-8938-42DC-AD68-E406E64C5D37}">
      <dgm:prSet phldrT="[Text]" custT="1"/>
      <dgm:spPr>
        <a:solidFill>
          <a:srgbClr val="99CCFF"/>
        </a:solidFill>
      </dgm:spPr>
      <dgm:t>
        <a:bodyPr/>
        <a:lstStyle/>
        <a:p>
          <a:r>
            <a:rPr lang="en-GB" sz="1400" b="1" dirty="0" smtClean="0">
              <a:latin typeface="Arial" panose="020B0604020202020204" pitchFamily="34" charset="0"/>
              <a:cs typeface="Arial" panose="020B0604020202020204" pitchFamily="34" charset="0"/>
            </a:rPr>
            <a:t>Warning letter</a:t>
          </a:r>
          <a:endParaRPr lang="en-GB" sz="1400" b="1" dirty="0">
            <a:latin typeface="Arial" panose="020B0604020202020204" pitchFamily="34" charset="0"/>
            <a:cs typeface="Arial" panose="020B0604020202020204" pitchFamily="34" charset="0"/>
          </a:endParaRPr>
        </a:p>
      </dgm:t>
    </dgm:pt>
    <dgm:pt modelId="{B41463AA-39E8-48EA-9D75-475A5139C864}" type="parTrans" cxnId="{338475F8-0318-474D-93B6-8C5A38CB31AE}">
      <dgm:prSet/>
      <dgm:spPr/>
      <dgm:t>
        <a:bodyPr/>
        <a:lstStyle/>
        <a:p>
          <a:endParaRPr lang="en-GB"/>
        </a:p>
      </dgm:t>
    </dgm:pt>
    <dgm:pt modelId="{0D3183B3-B235-4EEF-B18B-BDF8673171CB}" type="sibTrans" cxnId="{338475F8-0318-474D-93B6-8C5A38CB31AE}">
      <dgm:prSet/>
      <dgm:spPr/>
      <dgm:t>
        <a:bodyPr/>
        <a:lstStyle/>
        <a:p>
          <a:endParaRPr lang="en-GB"/>
        </a:p>
      </dgm:t>
    </dgm:pt>
    <dgm:pt modelId="{FADE5443-56D7-4F9D-A9A3-CECE9DFF04E4}">
      <dgm:prSet phldrT="[Text]" custT="1"/>
      <dgm:spPr>
        <a:solidFill>
          <a:srgbClr val="99CCFF"/>
        </a:solidFill>
      </dgm:spPr>
      <dgm:t>
        <a:bodyPr/>
        <a:lstStyle/>
        <a:p>
          <a:r>
            <a:rPr lang="fr-FR" sz="1400" b="1" dirty="0" smtClean="0">
              <a:latin typeface="Arial" panose="020B0604020202020204" pitchFamily="34" charset="0"/>
              <a:cs typeface="Arial" panose="020B0604020202020204" pitchFamily="34" charset="0"/>
            </a:rPr>
            <a:t>Persuasion (information, guidance, voluntary codes, etc.)</a:t>
          </a:r>
          <a:endParaRPr lang="en-GB" sz="1400" b="1" dirty="0" smtClean="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dgm:t>
    </dgm:pt>
    <dgm:pt modelId="{76C45722-EA70-49D8-B809-4E48E710DFD6}" type="parTrans" cxnId="{53D13C7A-D596-49D8-8583-37D623CC4E74}">
      <dgm:prSet/>
      <dgm:spPr/>
      <dgm:t>
        <a:bodyPr/>
        <a:lstStyle/>
        <a:p>
          <a:endParaRPr lang="en-GB"/>
        </a:p>
      </dgm:t>
    </dgm:pt>
    <dgm:pt modelId="{76BF2DEE-D747-44AB-800E-4AF911A7A239}" type="sibTrans" cxnId="{53D13C7A-D596-49D8-8583-37D623CC4E74}">
      <dgm:prSet/>
      <dgm:spPr/>
      <dgm:t>
        <a:bodyPr/>
        <a:lstStyle/>
        <a:p>
          <a:endParaRPr lang="en-GB"/>
        </a:p>
      </dgm:t>
    </dgm:pt>
    <dgm:pt modelId="{2134243D-439D-453A-B42C-AEA69649DCD5}">
      <dgm:prSet phldrT="[Text]" custT="1"/>
      <dgm:spPr>
        <a:solidFill>
          <a:srgbClr val="99CCFF"/>
        </a:solidFill>
      </dgm:spPr>
      <dgm:t>
        <a:bodyPr/>
        <a:lstStyle/>
        <a:p>
          <a:r>
            <a:rPr lang="en-GB" sz="1400" b="1" dirty="0" smtClean="0">
              <a:latin typeface="Arial" panose="020B0604020202020204" pitchFamily="34" charset="0"/>
              <a:cs typeface="Arial" panose="020B0604020202020204" pitchFamily="34" charset="0"/>
            </a:rPr>
            <a:t>License suspension</a:t>
          </a:r>
          <a:endParaRPr lang="en-GB" sz="1400" b="1" dirty="0">
            <a:latin typeface="Arial" panose="020B0604020202020204" pitchFamily="34" charset="0"/>
            <a:cs typeface="Arial" panose="020B0604020202020204" pitchFamily="34" charset="0"/>
          </a:endParaRPr>
        </a:p>
      </dgm:t>
    </dgm:pt>
    <dgm:pt modelId="{B15C41AA-5F75-4C6B-92E7-2E5EF4960A58}" type="parTrans" cxnId="{C092A991-A48E-4D79-B787-FC71483C84AC}">
      <dgm:prSet/>
      <dgm:spPr/>
      <dgm:t>
        <a:bodyPr/>
        <a:lstStyle/>
        <a:p>
          <a:endParaRPr lang="en-GB"/>
        </a:p>
      </dgm:t>
    </dgm:pt>
    <dgm:pt modelId="{0EAAFB67-0940-4332-8B19-381B95ED5C46}" type="sibTrans" cxnId="{C092A991-A48E-4D79-B787-FC71483C84AC}">
      <dgm:prSet/>
      <dgm:spPr/>
      <dgm:t>
        <a:bodyPr/>
        <a:lstStyle/>
        <a:p>
          <a:endParaRPr lang="en-GB"/>
        </a:p>
      </dgm:t>
    </dgm:pt>
    <dgm:pt modelId="{CBC9AEC5-20D9-494F-AEF3-D0D6E7321C81}" type="pres">
      <dgm:prSet presAssocID="{C38B2C4F-68B1-479E-B1A7-00218DF6F0C8}" presName="Name0" presStyleCnt="0">
        <dgm:presLayoutVars>
          <dgm:dir/>
          <dgm:animLvl val="lvl"/>
          <dgm:resizeHandles val="exact"/>
        </dgm:presLayoutVars>
      </dgm:prSet>
      <dgm:spPr/>
    </dgm:pt>
    <dgm:pt modelId="{044AE405-FCE1-4F5E-BA21-DA4C0648874F}" type="pres">
      <dgm:prSet presAssocID="{02FDEE8C-07D4-493E-9E46-A397EEEB9387}" presName="Name8" presStyleCnt="0"/>
      <dgm:spPr/>
    </dgm:pt>
    <dgm:pt modelId="{4CAE6093-BD85-45A5-AFAA-952E1B172F5A}" type="pres">
      <dgm:prSet presAssocID="{02FDEE8C-07D4-493E-9E46-A397EEEB9387}" presName="level" presStyleLbl="node1" presStyleIdx="0" presStyleCnt="6">
        <dgm:presLayoutVars>
          <dgm:chMax val="1"/>
          <dgm:bulletEnabled val="1"/>
        </dgm:presLayoutVars>
      </dgm:prSet>
      <dgm:spPr/>
      <dgm:t>
        <a:bodyPr/>
        <a:lstStyle/>
        <a:p>
          <a:endParaRPr lang="en-GB"/>
        </a:p>
      </dgm:t>
    </dgm:pt>
    <dgm:pt modelId="{175DEE94-D5AC-43C9-A44D-203C0B426F07}" type="pres">
      <dgm:prSet presAssocID="{02FDEE8C-07D4-493E-9E46-A397EEEB9387}" presName="levelTx" presStyleLbl="revTx" presStyleIdx="0" presStyleCnt="0">
        <dgm:presLayoutVars>
          <dgm:chMax val="1"/>
          <dgm:bulletEnabled val="1"/>
        </dgm:presLayoutVars>
      </dgm:prSet>
      <dgm:spPr/>
      <dgm:t>
        <a:bodyPr/>
        <a:lstStyle/>
        <a:p>
          <a:endParaRPr lang="en-GB"/>
        </a:p>
      </dgm:t>
    </dgm:pt>
    <dgm:pt modelId="{4FC4EE41-9046-44B3-BBF3-7EB6A9F8A76C}" type="pres">
      <dgm:prSet presAssocID="{2134243D-439D-453A-B42C-AEA69649DCD5}" presName="Name8" presStyleCnt="0"/>
      <dgm:spPr/>
    </dgm:pt>
    <dgm:pt modelId="{B1DA4296-926A-4F6D-8928-A21EC49226AC}" type="pres">
      <dgm:prSet presAssocID="{2134243D-439D-453A-B42C-AEA69649DCD5}" presName="level" presStyleLbl="node1" presStyleIdx="1" presStyleCnt="6">
        <dgm:presLayoutVars>
          <dgm:chMax val="1"/>
          <dgm:bulletEnabled val="1"/>
        </dgm:presLayoutVars>
      </dgm:prSet>
      <dgm:spPr/>
      <dgm:t>
        <a:bodyPr/>
        <a:lstStyle/>
        <a:p>
          <a:endParaRPr lang="en-GB"/>
        </a:p>
      </dgm:t>
    </dgm:pt>
    <dgm:pt modelId="{FD9B4A53-B652-40AE-BE76-D9336586183A}" type="pres">
      <dgm:prSet presAssocID="{2134243D-439D-453A-B42C-AEA69649DCD5}" presName="levelTx" presStyleLbl="revTx" presStyleIdx="0" presStyleCnt="0">
        <dgm:presLayoutVars>
          <dgm:chMax val="1"/>
          <dgm:bulletEnabled val="1"/>
        </dgm:presLayoutVars>
      </dgm:prSet>
      <dgm:spPr/>
      <dgm:t>
        <a:bodyPr/>
        <a:lstStyle/>
        <a:p>
          <a:endParaRPr lang="en-GB"/>
        </a:p>
      </dgm:t>
    </dgm:pt>
    <dgm:pt modelId="{DA20C628-8FA0-4F04-A95B-F69DEEBD7CB2}" type="pres">
      <dgm:prSet presAssocID="{33AC52B3-D0C1-46B1-86F6-8A72685EF345}" presName="Name8" presStyleCnt="0"/>
      <dgm:spPr/>
    </dgm:pt>
    <dgm:pt modelId="{9D2C4C99-D3A2-48F1-BE22-C15047E3BB04}" type="pres">
      <dgm:prSet presAssocID="{33AC52B3-D0C1-46B1-86F6-8A72685EF345}" presName="level" presStyleLbl="node1" presStyleIdx="2" presStyleCnt="6">
        <dgm:presLayoutVars>
          <dgm:chMax val="1"/>
          <dgm:bulletEnabled val="1"/>
        </dgm:presLayoutVars>
      </dgm:prSet>
      <dgm:spPr/>
      <dgm:t>
        <a:bodyPr/>
        <a:lstStyle/>
        <a:p>
          <a:endParaRPr lang="en-GB"/>
        </a:p>
      </dgm:t>
    </dgm:pt>
    <dgm:pt modelId="{583EFB59-F1D4-4295-9FE0-8C096DF377E7}" type="pres">
      <dgm:prSet presAssocID="{33AC52B3-D0C1-46B1-86F6-8A72685EF345}" presName="levelTx" presStyleLbl="revTx" presStyleIdx="0" presStyleCnt="0">
        <dgm:presLayoutVars>
          <dgm:chMax val="1"/>
          <dgm:bulletEnabled val="1"/>
        </dgm:presLayoutVars>
      </dgm:prSet>
      <dgm:spPr/>
      <dgm:t>
        <a:bodyPr/>
        <a:lstStyle/>
        <a:p>
          <a:endParaRPr lang="en-GB"/>
        </a:p>
      </dgm:t>
    </dgm:pt>
    <dgm:pt modelId="{DABE459C-FBD0-4B94-A761-477A08FBEFBD}" type="pres">
      <dgm:prSet presAssocID="{0B894C88-D794-4CB3-B9E5-7D76CB4B7A69}" presName="Name8" presStyleCnt="0"/>
      <dgm:spPr/>
    </dgm:pt>
    <dgm:pt modelId="{AFF2D6F1-32B2-483A-85D8-320F50C12822}" type="pres">
      <dgm:prSet presAssocID="{0B894C88-D794-4CB3-B9E5-7D76CB4B7A69}" presName="level" presStyleLbl="node1" presStyleIdx="3" presStyleCnt="6">
        <dgm:presLayoutVars>
          <dgm:chMax val="1"/>
          <dgm:bulletEnabled val="1"/>
        </dgm:presLayoutVars>
      </dgm:prSet>
      <dgm:spPr/>
      <dgm:t>
        <a:bodyPr/>
        <a:lstStyle/>
        <a:p>
          <a:endParaRPr lang="en-GB"/>
        </a:p>
      </dgm:t>
    </dgm:pt>
    <dgm:pt modelId="{4364A243-0017-4343-A8C8-89FFEAD73BA2}" type="pres">
      <dgm:prSet presAssocID="{0B894C88-D794-4CB3-B9E5-7D76CB4B7A69}" presName="levelTx" presStyleLbl="revTx" presStyleIdx="0" presStyleCnt="0">
        <dgm:presLayoutVars>
          <dgm:chMax val="1"/>
          <dgm:bulletEnabled val="1"/>
        </dgm:presLayoutVars>
      </dgm:prSet>
      <dgm:spPr/>
      <dgm:t>
        <a:bodyPr/>
        <a:lstStyle/>
        <a:p>
          <a:endParaRPr lang="en-GB"/>
        </a:p>
      </dgm:t>
    </dgm:pt>
    <dgm:pt modelId="{CE21AB61-9647-44BB-8886-07BABDDE36BD}" type="pres">
      <dgm:prSet presAssocID="{1FB12358-8938-42DC-AD68-E406E64C5D37}" presName="Name8" presStyleCnt="0"/>
      <dgm:spPr/>
    </dgm:pt>
    <dgm:pt modelId="{15365557-8AB6-4EEF-9E3F-41290CB1D84D}" type="pres">
      <dgm:prSet presAssocID="{1FB12358-8938-42DC-AD68-E406E64C5D37}" presName="level" presStyleLbl="node1" presStyleIdx="4" presStyleCnt="6">
        <dgm:presLayoutVars>
          <dgm:chMax val="1"/>
          <dgm:bulletEnabled val="1"/>
        </dgm:presLayoutVars>
      </dgm:prSet>
      <dgm:spPr/>
      <dgm:t>
        <a:bodyPr/>
        <a:lstStyle/>
        <a:p>
          <a:endParaRPr lang="en-GB"/>
        </a:p>
      </dgm:t>
    </dgm:pt>
    <dgm:pt modelId="{822099DB-253A-4A68-9151-7A8F0F137535}" type="pres">
      <dgm:prSet presAssocID="{1FB12358-8938-42DC-AD68-E406E64C5D37}" presName="levelTx" presStyleLbl="revTx" presStyleIdx="0" presStyleCnt="0">
        <dgm:presLayoutVars>
          <dgm:chMax val="1"/>
          <dgm:bulletEnabled val="1"/>
        </dgm:presLayoutVars>
      </dgm:prSet>
      <dgm:spPr/>
      <dgm:t>
        <a:bodyPr/>
        <a:lstStyle/>
        <a:p>
          <a:endParaRPr lang="en-GB"/>
        </a:p>
      </dgm:t>
    </dgm:pt>
    <dgm:pt modelId="{314A2C0E-32C8-4709-9B6D-C3BAE390A6FD}" type="pres">
      <dgm:prSet presAssocID="{FADE5443-56D7-4F9D-A9A3-CECE9DFF04E4}" presName="Name8" presStyleCnt="0"/>
      <dgm:spPr/>
    </dgm:pt>
    <dgm:pt modelId="{7EF4CBA5-9F68-431A-8E13-E1D7460EC5D7}" type="pres">
      <dgm:prSet presAssocID="{FADE5443-56D7-4F9D-A9A3-CECE9DFF04E4}" presName="level" presStyleLbl="node1" presStyleIdx="5" presStyleCnt="6">
        <dgm:presLayoutVars>
          <dgm:chMax val="1"/>
          <dgm:bulletEnabled val="1"/>
        </dgm:presLayoutVars>
      </dgm:prSet>
      <dgm:spPr/>
      <dgm:t>
        <a:bodyPr/>
        <a:lstStyle/>
        <a:p>
          <a:endParaRPr lang="en-GB"/>
        </a:p>
      </dgm:t>
    </dgm:pt>
    <dgm:pt modelId="{40AAB9A8-4869-4766-9869-84591E3BA349}" type="pres">
      <dgm:prSet presAssocID="{FADE5443-56D7-4F9D-A9A3-CECE9DFF04E4}" presName="levelTx" presStyleLbl="revTx" presStyleIdx="0" presStyleCnt="0">
        <dgm:presLayoutVars>
          <dgm:chMax val="1"/>
          <dgm:bulletEnabled val="1"/>
        </dgm:presLayoutVars>
      </dgm:prSet>
      <dgm:spPr/>
      <dgm:t>
        <a:bodyPr/>
        <a:lstStyle/>
        <a:p>
          <a:endParaRPr lang="en-GB"/>
        </a:p>
      </dgm:t>
    </dgm:pt>
  </dgm:ptLst>
  <dgm:cxnLst>
    <dgm:cxn modelId="{5D76E178-AE10-4E70-BE65-29298ABF2018}" type="presOf" srcId="{1FB12358-8938-42DC-AD68-E406E64C5D37}" destId="{15365557-8AB6-4EEF-9E3F-41290CB1D84D}" srcOrd="0" destOrd="0" presId="urn:microsoft.com/office/officeart/2005/8/layout/pyramid1"/>
    <dgm:cxn modelId="{A0458ED5-C97A-4507-BFC7-CDAE5D43C8A2}" type="presOf" srcId="{2134243D-439D-453A-B42C-AEA69649DCD5}" destId="{FD9B4A53-B652-40AE-BE76-D9336586183A}" srcOrd="1" destOrd="0" presId="urn:microsoft.com/office/officeart/2005/8/layout/pyramid1"/>
    <dgm:cxn modelId="{53D13C7A-D596-49D8-8583-37D623CC4E74}" srcId="{C38B2C4F-68B1-479E-B1A7-00218DF6F0C8}" destId="{FADE5443-56D7-4F9D-A9A3-CECE9DFF04E4}" srcOrd="5" destOrd="0" parTransId="{76C45722-EA70-49D8-B809-4E48E710DFD6}" sibTransId="{76BF2DEE-D747-44AB-800E-4AF911A7A239}"/>
    <dgm:cxn modelId="{338475F8-0318-474D-93B6-8C5A38CB31AE}" srcId="{C38B2C4F-68B1-479E-B1A7-00218DF6F0C8}" destId="{1FB12358-8938-42DC-AD68-E406E64C5D37}" srcOrd="4" destOrd="0" parTransId="{B41463AA-39E8-48EA-9D75-475A5139C864}" sibTransId="{0D3183B3-B235-4EEF-B18B-BDF8673171CB}"/>
    <dgm:cxn modelId="{E99B3599-4F8C-4A06-BBD0-82931C2996AF}" type="presOf" srcId="{33AC52B3-D0C1-46B1-86F6-8A72685EF345}" destId="{583EFB59-F1D4-4295-9FE0-8C096DF377E7}" srcOrd="1" destOrd="0" presId="urn:microsoft.com/office/officeart/2005/8/layout/pyramid1"/>
    <dgm:cxn modelId="{1F5063E1-3F2B-4663-95E5-731BF1CC5DB8}" type="presOf" srcId="{1FB12358-8938-42DC-AD68-E406E64C5D37}" destId="{822099DB-253A-4A68-9151-7A8F0F137535}" srcOrd="1" destOrd="0" presId="urn:microsoft.com/office/officeart/2005/8/layout/pyramid1"/>
    <dgm:cxn modelId="{A02C904A-0C4A-4551-A030-722DE758C91C}" srcId="{C38B2C4F-68B1-479E-B1A7-00218DF6F0C8}" destId="{0B894C88-D794-4CB3-B9E5-7D76CB4B7A69}" srcOrd="3" destOrd="0" parTransId="{622E7BF1-2CB6-4AEE-98A0-55BF8AA978A6}" sibTransId="{39A53386-FB77-4DC5-8989-81E6142EDA30}"/>
    <dgm:cxn modelId="{A41D6A85-79AD-4EB4-9E2C-07E029A52642}" type="presOf" srcId="{0B894C88-D794-4CB3-B9E5-7D76CB4B7A69}" destId="{4364A243-0017-4343-A8C8-89FFEAD73BA2}" srcOrd="1" destOrd="0" presId="urn:microsoft.com/office/officeart/2005/8/layout/pyramid1"/>
    <dgm:cxn modelId="{C092A991-A48E-4D79-B787-FC71483C84AC}" srcId="{C38B2C4F-68B1-479E-B1A7-00218DF6F0C8}" destId="{2134243D-439D-453A-B42C-AEA69649DCD5}" srcOrd="1" destOrd="0" parTransId="{B15C41AA-5F75-4C6B-92E7-2E5EF4960A58}" sibTransId="{0EAAFB67-0940-4332-8B19-381B95ED5C46}"/>
    <dgm:cxn modelId="{D2EACB86-9909-4CEE-8D18-1C4616BF8E1D}" srcId="{C38B2C4F-68B1-479E-B1A7-00218DF6F0C8}" destId="{02FDEE8C-07D4-493E-9E46-A397EEEB9387}" srcOrd="0" destOrd="0" parTransId="{FBC8AFB0-F6B9-4BD6-A62D-8C7EEA19E29A}" sibTransId="{D84877C7-7D9E-4634-8851-B62539F63470}"/>
    <dgm:cxn modelId="{187F4409-D57D-45A1-A701-A24700B10AA0}" type="presOf" srcId="{C38B2C4F-68B1-479E-B1A7-00218DF6F0C8}" destId="{CBC9AEC5-20D9-494F-AEF3-D0D6E7321C81}" srcOrd="0" destOrd="0" presId="urn:microsoft.com/office/officeart/2005/8/layout/pyramid1"/>
    <dgm:cxn modelId="{305E91E7-C696-4E9B-BC5E-C1EF43DD5988}" type="presOf" srcId="{33AC52B3-D0C1-46B1-86F6-8A72685EF345}" destId="{9D2C4C99-D3A2-48F1-BE22-C15047E3BB04}" srcOrd="0" destOrd="0" presId="urn:microsoft.com/office/officeart/2005/8/layout/pyramid1"/>
    <dgm:cxn modelId="{7A94729E-0D4F-4CCF-8AEE-9B36D4D2020A}" type="presOf" srcId="{2134243D-439D-453A-B42C-AEA69649DCD5}" destId="{B1DA4296-926A-4F6D-8928-A21EC49226AC}" srcOrd="0" destOrd="0" presId="urn:microsoft.com/office/officeart/2005/8/layout/pyramid1"/>
    <dgm:cxn modelId="{E9A6494C-3256-46A0-8DAF-39D1458EF7AD}" type="presOf" srcId="{02FDEE8C-07D4-493E-9E46-A397EEEB9387}" destId="{4CAE6093-BD85-45A5-AFAA-952E1B172F5A}" srcOrd="0" destOrd="0" presId="urn:microsoft.com/office/officeart/2005/8/layout/pyramid1"/>
    <dgm:cxn modelId="{0B386A0B-945F-4DE2-82DF-2713A6EA4805}" type="presOf" srcId="{0B894C88-D794-4CB3-B9E5-7D76CB4B7A69}" destId="{AFF2D6F1-32B2-483A-85D8-320F50C12822}" srcOrd="0" destOrd="0" presId="urn:microsoft.com/office/officeart/2005/8/layout/pyramid1"/>
    <dgm:cxn modelId="{2E8D8F75-78E8-48C0-A698-2EAE75547BA6}" type="presOf" srcId="{FADE5443-56D7-4F9D-A9A3-CECE9DFF04E4}" destId="{7EF4CBA5-9F68-431A-8E13-E1D7460EC5D7}" srcOrd="0" destOrd="0" presId="urn:microsoft.com/office/officeart/2005/8/layout/pyramid1"/>
    <dgm:cxn modelId="{D7D01231-BE40-4A88-89F8-12108F2A76CB}" type="presOf" srcId="{FADE5443-56D7-4F9D-A9A3-CECE9DFF04E4}" destId="{40AAB9A8-4869-4766-9869-84591E3BA349}" srcOrd="1" destOrd="0" presId="urn:microsoft.com/office/officeart/2005/8/layout/pyramid1"/>
    <dgm:cxn modelId="{329FD1AC-9E34-4E1C-886C-4E63A8D6C5CC}" srcId="{C38B2C4F-68B1-479E-B1A7-00218DF6F0C8}" destId="{33AC52B3-D0C1-46B1-86F6-8A72685EF345}" srcOrd="2" destOrd="0" parTransId="{6BDE1D81-ACF3-4745-B081-7F9A2172A0E0}" sibTransId="{78B9B8A7-7E1C-431E-80CE-146E928A6A37}"/>
    <dgm:cxn modelId="{A555FC67-71CF-41FA-832C-55745F16694F}" type="presOf" srcId="{02FDEE8C-07D4-493E-9E46-A397EEEB9387}" destId="{175DEE94-D5AC-43C9-A44D-203C0B426F07}" srcOrd="1" destOrd="0" presId="urn:microsoft.com/office/officeart/2005/8/layout/pyramid1"/>
    <dgm:cxn modelId="{C6CF688D-253D-4125-86BB-DC047AE778CB}" type="presParOf" srcId="{CBC9AEC5-20D9-494F-AEF3-D0D6E7321C81}" destId="{044AE405-FCE1-4F5E-BA21-DA4C0648874F}" srcOrd="0" destOrd="0" presId="urn:microsoft.com/office/officeart/2005/8/layout/pyramid1"/>
    <dgm:cxn modelId="{5A628413-8599-45FB-B455-FCC5E9B40CA3}" type="presParOf" srcId="{044AE405-FCE1-4F5E-BA21-DA4C0648874F}" destId="{4CAE6093-BD85-45A5-AFAA-952E1B172F5A}" srcOrd="0" destOrd="0" presId="urn:microsoft.com/office/officeart/2005/8/layout/pyramid1"/>
    <dgm:cxn modelId="{F517CF91-EE80-4AA3-85A5-A0DA080C4DB5}" type="presParOf" srcId="{044AE405-FCE1-4F5E-BA21-DA4C0648874F}" destId="{175DEE94-D5AC-43C9-A44D-203C0B426F07}" srcOrd="1" destOrd="0" presId="urn:microsoft.com/office/officeart/2005/8/layout/pyramid1"/>
    <dgm:cxn modelId="{B6BBAE4B-23A2-4668-A400-F25CEF0537A1}" type="presParOf" srcId="{CBC9AEC5-20D9-494F-AEF3-D0D6E7321C81}" destId="{4FC4EE41-9046-44B3-BBF3-7EB6A9F8A76C}" srcOrd="1" destOrd="0" presId="urn:microsoft.com/office/officeart/2005/8/layout/pyramid1"/>
    <dgm:cxn modelId="{C649390E-EE8A-46F7-9440-63B8C2BF0E85}" type="presParOf" srcId="{4FC4EE41-9046-44B3-BBF3-7EB6A9F8A76C}" destId="{B1DA4296-926A-4F6D-8928-A21EC49226AC}" srcOrd="0" destOrd="0" presId="urn:microsoft.com/office/officeart/2005/8/layout/pyramid1"/>
    <dgm:cxn modelId="{78738B2F-033F-46FC-80A5-D28993F6AD14}" type="presParOf" srcId="{4FC4EE41-9046-44B3-BBF3-7EB6A9F8A76C}" destId="{FD9B4A53-B652-40AE-BE76-D9336586183A}" srcOrd="1" destOrd="0" presId="urn:microsoft.com/office/officeart/2005/8/layout/pyramid1"/>
    <dgm:cxn modelId="{1CD6D70E-FE3E-415B-BDC3-559492F8F1CA}" type="presParOf" srcId="{CBC9AEC5-20D9-494F-AEF3-D0D6E7321C81}" destId="{DA20C628-8FA0-4F04-A95B-F69DEEBD7CB2}" srcOrd="2" destOrd="0" presId="urn:microsoft.com/office/officeart/2005/8/layout/pyramid1"/>
    <dgm:cxn modelId="{FFA4FFD4-646C-43A0-B200-9C21AA986683}" type="presParOf" srcId="{DA20C628-8FA0-4F04-A95B-F69DEEBD7CB2}" destId="{9D2C4C99-D3A2-48F1-BE22-C15047E3BB04}" srcOrd="0" destOrd="0" presId="urn:microsoft.com/office/officeart/2005/8/layout/pyramid1"/>
    <dgm:cxn modelId="{4BA099EC-210C-4BBF-8B67-0941FA2C28C5}" type="presParOf" srcId="{DA20C628-8FA0-4F04-A95B-F69DEEBD7CB2}" destId="{583EFB59-F1D4-4295-9FE0-8C096DF377E7}" srcOrd="1" destOrd="0" presId="urn:microsoft.com/office/officeart/2005/8/layout/pyramid1"/>
    <dgm:cxn modelId="{470A4B90-FC38-4152-8E75-D338AB66670A}" type="presParOf" srcId="{CBC9AEC5-20D9-494F-AEF3-D0D6E7321C81}" destId="{DABE459C-FBD0-4B94-A761-477A08FBEFBD}" srcOrd="3" destOrd="0" presId="urn:microsoft.com/office/officeart/2005/8/layout/pyramid1"/>
    <dgm:cxn modelId="{4BDA51C4-04C6-4144-A76D-9B17152E45F3}" type="presParOf" srcId="{DABE459C-FBD0-4B94-A761-477A08FBEFBD}" destId="{AFF2D6F1-32B2-483A-85D8-320F50C12822}" srcOrd="0" destOrd="0" presId="urn:microsoft.com/office/officeart/2005/8/layout/pyramid1"/>
    <dgm:cxn modelId="{D9F468FB-2C47-4D5D-AD49-7C8CBA1166A6}" type="presParOf" srcId="{DABE459C-FBD0-4B94-A761-477A08FBEFBD}" destId="{4364A243-0017-4343-A8C8-89FFEAD73BA2}" srcOrd="1" destOrd="0" presId="urn:microsoft.com/office/officeart/2005/8/layout/pyramid1"/>
    <dgm:cxn modelId="{000025DD-6504-42A4-B0E3-2ACC294CC979}" type="presParOf" srcId="{CBC9AEC5-20D9-494F-AEF3-D0D6E7321C81}" destId="{CE21AB61-9647-44BB-8886-07BABDDE36BD}" srcOrd="4" destOrd="0" presId="urn:microsoft.com/office/officeart/2005/8/layout/pyramid1"/>
    <dgm:cxn modelId="{5A71F2D9-49D5-4A9C-B9EB-022053C7F11C}" type="presParOf" srcId="{CE21AB61-9647-44BB-8886-07BABDDE36BD}" destId="{15365557-8AB6-4EEF-9E3F-41290CB1D84D}" srcOrd="0" destOrd="0" presId="urn:microsoft.com/office/officeart/2005/8/layout/pyramid1"/>
    <dgm:cxn modelId="{3B9416C1-86BB-4386-8F32-20C620B2153B}" type="presParOf" srcId="{CE21AB61-9647-44BB-8886-07BABDDE36BD}" destId="{822099DB-253A-4A68-9151-7A8F0F137535}" srcOrd="1" destOrd="0" presId="urn:microsoft.com/office/officeart/2005/8/layout/pyramid1"/>
    <dgm:cxn modelId="{3657A117-76F6-4C37-A114-121A38910037}" type="presParOf" srcId="{CBC9AEC5-20D9-494F-AEF3-D0D6E7321C81}" destId="{314A2C0E-32C8-4709-9B6D-C3BAE390A6FD}" srcOrd="5" destOrd="0" presId="urn:microsoft.com/office/officeart/2005/8/layout/pyramid1"/>
    <dgm:cxn modelId="{6E7F93A3-489F-4289-B5C4-9E69CD24C84F}" type="presParOf" srcId="{314A2C0E-32C8-4709-9B6D-C3BAE390A6FD}" destId="{7EF4CBA5-9F68-431A-8E13-E1D7460EC5D7}" srcOrd="0" destOrd="0" presId="urn:microsoft.com/office/officeart/2005/8/layout/pyramid1"/>
    <dgm:cxn modelId="{6999D9D9-73AF-446B-B9A5-0DD2043FED58}" type="presParOf" srcId="{314A2C0E-32C8-4709-9B6D-C3BAE390A6FD}" destId="{40AAB9A8-4869-4766-9869-84591E3BA349}" srcOrd="1" destOrd="0" presId="urn:microsoft.com/office/officeart/2005/8/layout/pyramid1"/>
  </dgm:cxnLst>
  <dgm:bg/>
  <dgm:whole>
    <a:ln>
      <a:noFill/>
    </a:ln>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8B2C4F-68B1-479E-B1A7-00218DF6F0C8}" type="doc">
      <dgm:prSet loTypeId="urn:microsoft.com/office/officeart/2005/8/layout/pyramid1" loCatId="pyramid" qsTypeId="urn:microsoft.com/office/officeart/2005/8/quickstyle/simple1" qsCatId="simple" csTypeId="urn:microsoft.com/office/officeart/2005/8/colors/accent1_2" csCatId="accent1" phldr="1"/>
      <dgm:spPr/>
    </dgm:pt>
    <dgm:pt modelId="{02FDEE8C-07D4-493E-9E46-A397EEEB9387}">
      <dgm:prSet phldrT="[Text]" custT="1"/>
      <dgm:spPr>
        <a:solidFill>
          <a:srgbClr val="99CCFF"/>
        </a:solidFill>
      </dgm:spPr>
      <dgm:t>
        <a:bodyPr/>
        <a:lstStyle/>
        <a:p>
          <a:r>
            <a:rPr lang="en-GB" sz="1100" b="1" dirty="0" smtClean="0">
              <a:latin typeface="Arial" panose="020B0604020202020204" pitchFamily="34" charset="0"/>
              <a:cs typeface="Arial" panose="020B0604020202020204" pitchFamily="34" charset="0"/>
            </a:rPr>
            <a:t>License revoked</a:t>
          </a:r>
          <a:endParaRPr lang="en-GB" sz="1100" b="1" dirty="0">
            <a:latin typeface="Arial" panose="020B0604020202020204" pitchFamily="34" charset="0"/>
            <a:cs typeface="Arial" panose="020B0604020202020204" pitchFamily="34" charset="0"/>
          </a:endParaRPr>
        </a:p>
      </dgm:t>
    </dgm:pt>
    <dgm:pt modelId="{FBC8AFB0-F6B9-4BD6-A62D-8C7EEA19E29A}" type="parTrans" cxnId="{D2EACB86-9909-4CEE-8D18-1C4616BF8E1D}">
      <dgm:prSet/>
      <dgm:spPr/>
      <dgm:t>
        <a:bodyPr/>
        <a:lstStyle/>
        <a:p>
          <a:endParaRPr lang="en-GB"/>
        </a:p>
      </dgm:t>
    </dgm:pt>
    <dgm:pt modelId="{D84877C7-7D9E-4634-8851-B62539F63470}" type="sibTrans" cxnId="{D2EACB86-9909-4CEE-8D18-1C4616BF8E1D}">
      <dgm:prSet/>
      <dgm:spPr/>
      <dgm:t>
        <a:bodyPr/>
        <a:lstStyle/>
        <a:p>
          <a:endParaRPr lang="en-GB"/>
        </a:p>
      </dgm:t>
    </dgm:pt>
    <dgm:pt modelId="{33AC52B3-D0C1-46B1-86F6-8A72685EF345}">
      <dgm:prSet phldrT="[Text]" custT="1"/>
      <dgm:spPr>
        <a:solidFill>
          <a:srgbClr val="99CCFF"/>
        </a:solidFill>
      </dgm:spPr>
      <dgm:t>
        <a:bodyPr/>
        <a:lstStyle/>
        <a:p>
          <a:r>
            <a:rPr lang="en-GB" sz="1400" b="1" dirty="0" smtClean="0">
              <a:latin typeface="Arial" panose="020B0604020202020204" pitchFamily="34" charset="0"/>
              <a:cs typeface="Arial" panose="020B0604020202020204" pitchFamily="34" charset="0"/>
            </a:rPr>
            <a:t>Criminal penalty</a:t>
          </a:r>
          <a:endParaRPr lang="en-GB" sz="1400" b="1" dirty="0">
            <a:latin typeface="Arial" panose="020B0604020202020204" pitchFamily="34" charset="0"/>
            <a:cs typeface="Arial" panose="020B0604020202020204" pitchFamily="34" charset="0"/>
          </a:endParaRPr>
        </a:p>
      </dgm:t>
    </dgm:pt>
    <dgm:pt modelId="{6BDE1D81-ACF3-4745-B081-7F9A2172A0E0}" type="parTrans" cxnId="{329FD1AC-9E34-4E1C-886C-4E63A8D6C5CC}">
      <dgm:prSet/>
      <dgm:spPr/>
      <dgm:t>
        <a:bodyPr/>
        <a:lstStyle/>
        <a:p>
          <a:endParaRPr lang="en-GB"/>
        </a:p>
      </dgm:t>
    </dgm:pt>
    <dgm:pt modelId="{78B9B8A7-7E1C-431E-80CE-146E928A6A37}" type="sibTrans" cxnId="{329FD1AC-9E34-4E1C-886C-4E63A8D6C5CC}">
      <dgm:prSet/>
      <dgm:spPr/>
      <dgm:t>
        <a:bodyPr/>
        <a:lstStyle/>
        <a:p>
          <a:endParaRPr lang="en-GB"/>
        </a:p>
      </dgm:t>
    </dgm:pt>
    <dgm:pt modelId="{0B894C88-D794-4CB3-B9E5-7D76CB4B7A69}">
      <dgm:prSet phldrT="[Text]" custT="1"/>
      <dgm:spPr>
        <a:solidFill>
          <a:srgbClr val="99CCFF"/>
        </a:solidFill>
      </dgm:spPr>
      <dgm:t>
        <a:bodyPr/>
        <a:lstStyle/>
        <a:p>
          <a:r>
            <a:rPr lang="en-GB" sz="1400" b="1" dirty="0" smtClean="0">
              <a:latin typeface="Arial" panose="020B0604020202020204" pitchFamily="34" charset="0"/>
              <a:cs typeface="Arial" panose="020B0604020202020204" pitchFamily="34" charset="0"/>
            </a:rPr>
            <a:t>Civil penalty</a:t>
          </a:r>
          <a:endParaRPr lang="en-GB" sz="1400" b="1" dirty="0">
            <a:latin typeface="Arial" panose="020B0604020202020204" pitchFamily="34" charset="0"/>
            <a:cs typeface="Arial" panose="020B0604020202020204" pitchFamily="34" charset="0"/>
          </a:endParaRPr>
        </a:p>
      </dgm:t>
    </dgm:pt>
    <dgm:pt modelId="{622E7BF1-2CB6-4AEE-98A0-55BF8AA978A6}" type="parTrans" cxnId="{A02C904A-0C4A-4551-A030-722DE758C91C}">
      <dgm:prSet/>
      <dgm:spPr/>
      <dgm:t>
        <a:bodyPr/>
        <a:lstStyle/>
        <a:p>
          <a:endParaRPr lang="en-GB"/>
        </a:p>
      </dgm:t>
    </dgm:pt>
    <dgm:pt modelId="{39A53386-FB77-4DC5-8989-81E6142EDA30}" type="sibTrans" cxnId="{A02C904A-0C4A-4551-A030-722DE758C91C}">
      <dgm:prSet/>
      <dgm:spPr/>
      <dgm:t>
        <a:bodyPr/>
        <a:lstStyle/>
        <a:p>
          <a:endParaRPr lang="en-GB"/>
        </a:p>
      </dgm:t>
    </dgm:pt>
    <dgm:pt modelId="{1FB12358-8938-42DC-AD68-E406E64C5D37}">
      <dgm:prSet phldrT="[Text]" custT="1"/>
      <dgm:spPr>
        <a:solidFill>
          <a:srgbClr val="99CCFF"/>
        </a:solidFill>
      </dgm:spPr>
      <dgm:t>
        <a:bodyPr/>
        <a:lstStyle/>
        <a:p>
          <a:r>
            <a:rPr lang="en-GB" sz="1400" b="1" dirty="0" smtClean="0">
              <a:latin typeface="Arial" panose="020B0604020202020204" pitchFamily="34" charset="0"/>
              <a:cs typeface="Arial" panose="020B0604020202020204" pitchFamily="34" charset="0"/>
            </a:rPr>
            <a:t>Warning letter</a:t>
          </a:r>
          <a:endParaRPr lang="en-GB" sz="1400" b="1" dirty="0">
            <a:latin typeface="Arial" panose="020B0604020202020204" pitchFamily="34" charset="0"/>
            <a:cs typeface="Arial" panose="020B0604020202020204" pitchFamily="34" charset="0"/>
          </a:endParaRPr>
        </a:p>
      </dgm:t>
    </dgm:pt>
    <dgm:pt modelId="{B41463AA-39E8-48EA-9D75-475A5139C864}" type="parTrans" cxnId="{338475F8-0318-474D-93B6-8C5A38CB31AE}">
      <dgm:prSet/>
      <dgm:spPr/>
      <dgm:t>
        <a:bodyPr/>
        <a:lstStyle/>
        <a:p>
          <a:endParaRPr lang="en-GB"/>
        </a:p>
      </dgm:t>
    </dgm:pt>
    <dgm:pt modelId="{0D3183B3-B235-4EEF-B18B-BDF8673171CB}" type="sibTrans" cxnId="{338475F8-0318-474D-93B6-8C5A38CB31AE}">
      <dgm:prSet/>
      <dgm:spPr/>
      <dgm:t>
        <a:bodyPr/>
        <a:lstStyle/>
        <a:p>
          <a:endParaRPr lang="en-GB"/>
        </a:p>
      </dgm:t>
    </dgm:pt>
    <dgm:pt modelId="{FADE5443-56D7-4F9D-A9A3-CECE9DFF04E4}">
      <dgm:prSet phldrT="[Text]" custT="1"/>
      <dgm:spPr>
        <a:solidFill>
          <a:srgbClr val="99CCFF"/>
        </a:solidFill>
      </dgm:spPr>
      <dgm:t>
        <a:bodyPr/>
        <a:lstStyle/>
        <a:p>
          <a:r>
            <a:rPr lang="en-GB" sz="1400" b="1" dirty="0" smtClean="0">
              <a:latin typeface="Arial" panose="020B0604020202020204" pitchFamily="34" charset="0"/>
              <a:cs typeface="Arial" panose="020B0604020202020204" pitchFamily="34" charset="0"/>
            </a:rPr>
            <a:t>Persuasion (information, guidance, voluntary codes, etc.)</a:t>
          </a:r>
          <a:endParaRPr lang="en-GB" sz="1400" b="1" dirty="0">
            <a:latin typeface="Arial" panose="020B0604020202020204" pitchFamily="34" charset="0"/>
            <a:cs typeface="Arial" panose="020B0604020202020204" pitchFamily="34" charset="0"/>
          </a:endParaRPr>
        </a:p>
      </dgm:t>
    </dgm:pt>
    <dgm:pt modelId="{76C45722-EA70-49D8-B809-4E48E710DFD6}" type="parTrans" cxnId="{53D13C7A-D596-49D8-8583-37D623CC4E74}">
      <dgm:prSet/>
      <dgm:spPr/>
      <dgm:t>
        <a:bodyPr/>
        <a:lstStyle/>
        <a:p>
          <a:endParaRPr lang="en-GB"/>
        </a:p>
      </dgm:t>
    </dgm:pt>
    <dgm:pt modelId="{76BF2DEE-D747-44AB-800E-4AF911A7A239}" type="sibTrans" cxnId="{53D13C7A-D596-49D8-8583-37D623CC4E74}">
      <dgm:prSet/>
      <dgm:spPr/>
      <dgm:t>
        <a:bodyPr/>
        <a:lstStyle/>
        <a:p>
          <a:endParaRPr lang="en-GB"/>
        </a:p>
      </dgm:t>
    </dgm:pt>
    <dgm:pt modelId="{2134243D-439D-453A-B42C-AEA69649DCD5}">
      <dgm:prSet phldrT="[Text]" custT="1"/>
      <dgm:spPr>
        <a:solidFill>
          <a:srgbClr val="99CCFF"/>
        </a:solidFill>
      </dgm:spPr>
      <dgm:t>
        <a:bodyPr/>
        <a:lstStyle/>
        <a:p>
          <a:r>
            <a:rPr lang="en-GB" sz="1300" b="1" dirty="0" smtClean="0">
              <a:latin typeface="Arial" panose="020B0604020202020204" pitchFamily="34" charset="0"/>
              <a:cs typeface="Arial" panose="020B0604020202020204" pitchFamily="34" charset="0"/>
            </a:rPr>
            <a:t>License suspend</a:t>
          </a:r>
          <a:endParaRPr lang="en-GB" sz="1300" b="1" dirty="0">
            <a:latin typeface="Arial" panose="020B0604020202020204" pitchFamily="34" charset="0"/>
            <a:cs typeface="Arial" panose="020B0604020202020204" pitchFamily="34" charset="0"/>
          </a:endParaRPr>
        </a:p>
      </dgm:t>
    </dgm:pt>
    <dgm:pt modelId="{B15C41AA-5F75-4C6B-92E7-2E5EF4960A58}" type="parTrans" cxnId="{C092A991-A48E-4D79-B787-FC71483C84AC}">
      <dgm:prSet/>
      <dgm:spPr/>
      <dgm:t>
        <a:bodyPr/>
        <a:lstStyle/>
        <a:p>
          <a:endParaRPr lang="en-GB"/>
        </a:p>
      </dgm:t>
    </dgm:pt>
    <dgm:pt modelId="{0EAAFB67-0940-4332-8B19-381B95ED5C46}" type="sibTrans" cxnId="{C092A991-A48E-4D79-B787-FC71483C84AC}">
      <dgm:prSet/>
      <dgm:spPr/>
      <dgm:t>
        <a:bodyPr/>
        <a:lstStyle/>
        <a:p>
          <a:endParaRPr lang="en-GB"/>
        </a:p>
      </dgm:t>
    </dgm:pt>
    <dgm:pt modelId="{CBC9AEC5-20D9-494F-AEF3-D0D6E7321C81}" type="pres">
      <dgm:prSet presAssocID="{C38B2C4F-68B1-479E-B1A7-00218DF6F0C8}" presName="Name0" presStyleCnt="0">
        <dgm:presLayoutVars>
          <dgm:dir/>
          <dgm:animLvl val="lvl"/>
          <dgm:resizeHandles val="exact"/>
        </dgm:presLayoutVars>
      </dgm:prSet>
      <dgm:spPr/>
    </dgm:pt>
    <dgm:pt modelId="{044AE405-FCE1-4F5E-BA21-DA4C0648874F}" type="pres">
      <dgm:prSet presAssocID="{02FDEE8C-07D4-493E-9E46-A397EEEB9387}" presName="Name8" presStyleCnt="0"/>
      <dgm:spPr/>
    </dgm:pt>
    <dgm:pt modelId="{4CAE6093-BD85-45A5-AFAA-952E1B172F5A}" type="pres">
      <dgm:prSet presAssocID="{02FDEE8C-07D4-493E-9E46-A397EEEB9387}" presName="level" presStyleLbl="node1" presStyleIdx="0" presStyleCnt="6">
        <dgm:presLayoutVars>
          <dgm:chMax val="1"/>
          <dgm:bulletEnabled val="1"/>
        </dgm:presLayoutVars>
      </dgm:prSet>
      <dgm:spPr/>
      <dgm:t>
        <a:bodyPr/>
        <a:lstStyle/>
        <a:p>
          <a:endParaRPr lang="en-GB"/>
        </a:p>
      </dgm:t>
    </dgm:pt>
    <dgm:pt modelId="{175DEE94-D5AC-43C9-A44D-203C0B426F07}" type="pres">
      <dgm:prSet presAssocID="{02FDEE8C-07D4-493E-9E46-A397EEEB9387}" presName="levelTx" presStyleLbl="revTx" presStyleIdx="0" presStyleCnt="0">
        <dgm:presLayoutVars>
          <dgm:chMax val="1"/>
          <dgm:bulletEnabled val="1"/>
        </dgm:presLayoutVars>
      </dgm:prSet>
      <dgm:spPr/>
      <dgm:t>
        <a:bodyPr/>
        <a:lstStyle/>
        <a:p>
          <a:endParaRPr lang="en-GB"/>
        </a:p>
      </dgm:t>
    </dgm:pt>
    <dgm:pt modelId="{4FC4EE41-9046-44B3-BBF3-7EB6A9F8A76C}" type="pres">
      <dgm:prSet presAssocID="{2134243D-439D-453A-B42C-AEA69649DCD5}" presName="Name8" presStyleCnt="0"/>
      <dgm:spPr/>
    </dgm:pt>
    <dgm:pt modelId="{B1DA4296-926A-4F6D-8928-A21EC49226AC}" type="pres">
      <dgm:prSet presAssocID="{2134243D-439D-453A-B42C-AEA69649DCD5}" presName="level" presStyleLbl="node1" presStyleIdx="1" presStyleCnt="6">
        <dgm:presLayoutVars>
          <dgm:chMax val="1"/>
          <dgm:bulletEnabled val="1"/>
        </dgm:presLayoutVars>
      </dgm:prSet>
      <dgm:spPr/>
      <dgm:t>
        <a:bodyPr/>
        <a:lstStyle/>
        <a:p>
          <a:endParaRPr lang="en-GB"/>
        </a:p>
      </dgm:t>
    </dgm:pt>
    <dgm:pt modelId="{FD9B4A53-B652-40AE-BE76-D9336586183A}" type="pres">
      <dgm:prSet presAssocID="{2134243D-439D-453A-B42C-AEA69649DCD5}" presName="levelTx" presStyleLbl="revTx" presStyleIdx="0" presStyleCnt="0">
        <dgm:presLayoutVars>
          <dgm:chMax val="1"/>
          <dgm:bulletEnabled val="1"/>
        </dgm:presLayoutVars>
      </dgm:prSet>
      <dgm:spPr/>
      <dgm:t>
        <a:bodyPr/>
        <a:lstStyle/>
        <a:p>
          <a:endParaRPr lang="en-GB"/>
        </a:p>
      </dgm:t>
    </dgm:pt>
    <dgm:pt modelId="{DA20C628-8FA0-4F04-A95B-F69DEEBD7CB2}" type="pres">
      <dgm:prSet presAssocID="{33AC52B3-D0C1-46B1-86F6-8A72685EF345}" presName="Name8" presStyleCnt="0"/>
      <dgm:spPr/>
    </dgm:pt>
    <dgm:pt modelId="{9D2C4C99-D3A2-48F1-BE22-C15047E3BB04}" type="pres">
      <dgm:prSet presAssocID="{33AC52B3-D0C1-46B1-86F6-8A72685EF345}" presName="level" presStyleLbl="node1" presStyleIdx="2" presStyleCnt="6">
        <dgm:presLayoutVars>
          <dgm:chMax val="1"/>
          <dgm:bulletEnabled val="1"/>
        </dgm:presLayoutVars>
      </dgm:prSet>
      <dgm:spPr/>
      <dgm:t>
        <a:bodyPr/>
        <a:lstStyle/>
        <a:p>
          <a:endParaRPr lang="en-GB"/>
        </a:p>
      </dgm:t>
    </dgm:pt>
    <dgm:pt modelId="{583EFB59-F1D4-4295-9FE0-8C096DF377E7}" type="pres">
      <dgm:prSet presAssocID="{33AC52B3-D0C1-46B1-86F6-8A72685EF345}" presName="levelTx" presStyleLbl="revTx" presStyleIdx="0" presStyleCnt="0">
        <dgm:presLayoutVars>
          <dgm:chMax val="1"/>
          <dgm:bulletEnabled val="1"/>
        </dgm:presLayoutVars>
      </dgm:prSet>
      <dgm:spPr/>
      <dgm:t>
        <a:bodyPr/>
        <a:lstStyle/>
        <a:p>
          <a:endParaRPr lang="en-GB"/>
        </a:p>
      </dgm:t>
    </dgm:pt>
    <dgm:pt modelId="{DABE459C-FBD0-4B94-A761-477A08FBEFBD}" type="pres">
      <dgm:prSet presAssocID="{0B894C88-D794-4CB3-B9E5-7D76CB4B7A69}" presName="Name8" presStyleCnt="0"/>
      <dgm:spPr/>
    </dgm:pt>
    <dgm:pt modelId="{AFF2D6F1-32B2-483A-85D8-320F50C12822}" type="pres">
      <dgm:prSet presAssocID="{0B894C88-D794-4CB3-B9E5-7D76CB4B7A69}" presName="level" presStyleLbl="node1" presStyleIdx="3" presStyleCnt="6">
        <dgm:presLayoutVars>
          <dgm:chMax val="1"/>
          <dgm:bulletEnabled val="1"/>
        </dgm:presLayoutVars>
      </dgm:prSet>
      <dgm:spPr/>
      <dgm:t>
        <a:bodyPr/>
        <a:lstStyle/>
        <a:p>
          <a:endParaRPr lang="en-GB"/>
        </a:p>
      </dgm:t>
    </dgm:pt>
    <dgm:pt modelId="{4364A243-0017-4343-A8C8-89FFEAD73BA2}" type="pres">
      <dgm:prSet presAssocID="{0B894C88-D794-4CB3-B9E5-7D76CB4B7A69}" presName="levelTx" presStyleLbl="revTx" presStyleIdx="0" presStyleCnt="0">
        <dgm:presLayoutVars>
          <dgm:chMax val="1"/>
          <dgm:bulletEnabled val="1"/>
        </dgm:presLayoutVars>
      </dgm:prSet>
      <dgm:spPr/>
      <dgm:t>
        <a:bodyPr/>
        <a:lstStyle/>
        <a:p>
          <a:endParaRPr lang="en-GB"/>
        </a:p>
      </dgm:t>
    </dgm:pt>
    <dgm:pt modelId="{CE21AB61-9647-44BB-8886-07BABDDE36BD}" type="pres">
      <dgm:prSet presAssocID="{1FB12358-8938-42DC-AD68-E406E64C5D37}" presName="Name8" presStyleCnt="0"/>
      <dgm:spPr/>
    </dgm:pt>
    <dgm:pt modelId="{15365557-8AB6-4EEF-9E3F-41290CB1D84D}" type="pres">
      <dgm:prSet presAssocID="{1FB12358-8938-42DC-AD68-E406E64C5D37}" presName="level" presStyleLbl="node1" presStyleIdx="4" presStyleCnt="6">
        <dgm:presLayoutVars>
          <dgm:chMax val="1"/>
          <dgm:bulletEnabled val="1"/>
        </dgm:presLayoutVars>
      </dgm:prSet>
      <dgm:spPr/>
      <dgm:t>
        <a:bodyPr/>
        <a:lstStyle/>
        <a:p>
          <a:endParaRPr lang="en-GB"/>
        </a:p>
      </dgm:t>
    </dgm:pt>
    <dgm:pt modelId="{822099DB-253A-4A68-9151-7A8F0F137535}" type="pres">
      <dgm:prSet presAssocID="{1FB12358-8938-42DC-AD68-E406E64C5D37}" presName="levelTx" presStyleLbl="revTx" presStyleIdx="0" presStyleCnt="0">
        <dgm:presLayoutVars>
          <dgm:chMax val="1"/>
          <dgm:bulletEnabled val="1"/>
        </dgm:presLayoutVars>
      </dgm:prSet>
      <dgm:spPr/>
      <dgm:t>
        <a:bodyPr/>
        <a:lstStyle/>
        <a:p>
          <a:endParaRPr lang="en-GB"/>
        </a:p>
      </dgm:t>
    </dgm:pt>
    <dgm:pt modelId="{314A2C0E-32C8-4709-9B6D-C3BAE390A6FD}" type="pres">
      <dgm:prSet presAssocID="{FADE5443-56D7-4F9D-A9A3-CECE9DFF04E4}" presName="Name8" presStyleCnt="0"/>
      <dgm:spPr/>
    </dgm:pt>
    <dgm:pt modelId="{7EF4CBA5-9F68-431A-8E13-E1D7460EC5D7}" type="pres">
      <dgm:prSet presAssocID="{FADE5443-56D7-4F9D-A9A3-CECE9DFF04E4}" presName="level" presStyleLbl="node1" presStyleIdx="5" presStyleCnt="6">
        <dgm:presLayoutVars>
          <dgm:chMax val="1"/>
          <dgm:bulletEnabled val="1"/>
        </dgm:presLayoutVars>
      </dgm:prSet>
      <dgm:spPr/>
      <dgm:t>
        <a:bodyPr/>
        <a:lstStyle/>
        <a:p>
          <a:endParaRPr lang="en-GB"/>
        </a:p>
      </dgm:t>
    </dgm:pt>
    <dgm:pt modelId="{40AAB9A8-4869-4766-9869-84591E3BA349}" type="pres">
      <dgm:prSet presAssocID="{FADE5443-56D7-4F9D-A9A3-CECE9DFF04E4}" presName="levelTx" presStyleLbl="revTx" presStyleIdx="0" presStyleCnt="0">
        <dgm:presLayoutVars>
          <dgm:chMax val="1"/>
          <dgm:bulletEnabled val="1"/>
        </dgm:presLayoutVars>
      </dgm:prSet>
      <dgm:spPr/>
      <dgm:t>
        <a:bodyPr/>
        <a:lstStyle/>
        <a:p>
          <a:endParaRPr lang="en-GB"/>
        </a:p>
      </dgm:t>
    </dgm:pt>
  </dgm:ptLst>
  <dgm:cxnLst>
    <dgm:cxn modelId="{CFF5A15F-F284-4C56-AFF2-85FD06B1A5D6}" type="presOf" srcId="{C38B2C4F-68B1-479E-B1A7-00218DF6F0C8}" destId="{CBC9AEC5-20D9-494F-AEF3-D0D6E7321C81}" srcOrd="0" destOrd="0" presId="urn:microsoft.com/office/officeart/2005/8/layout/pyramid1"/>
    <dgm:cxn modelId="{53D13C7A-D596-49D8-8583-37D623CC4E74}" srcId="{C38B2C4F-68B1-479E-B1A7-00218DF6F0C8}" destId="{FADE5443-56D7-4F9D-A9A3-CECE9DFF04E4}" srcOrd="5" destOrd="0" parTransId="{76C45722-EA70-49D8-B809-4E48E710DFD6}" sibTransId="{76BF2DEE-D747-44AB-800E-4AF911A7A239}"/>
    <dgm:cxn modelId="{338475F8-0318-474D-93B6-8C5A38CB31AE}" srcId="{C38B2C4F-68B1-479E-B1A7-00218DF6F0C8}" destId="{1FB12358-8938-42DC-AD68-E406E64C5D37}" srcOrd="4" destOrd="0" parTransId="{B41463AA-39E8-48EA-9D75-475A5139C864}" sibTransId="{0D3183B3-B235-4EEF-B18B-BDF8673171CB}"/>
    <dgm:cxn modelId="{7F394E85-2FCC-4F8E-A84E-771C8F7F8964}" type="presOf" srcId="{33AC52B3-D0C1-46B1-86F6-8A72685EF345}" destId="{583EFB59-F1D4-4295-9FE0-8C096DF377E7}" srcOrd="1" destOrd="0" presId="urn:microsoft.com/office/officeart/2005/8/layout/pyramid1"/>
    <dgm:cxn modelId="{1C95566C-B61D-4A96-BB8B-C5423D98A29D}" type="presOf" srcId="{0B894C88-D794-4CB3-B9E5-7D76CB4B7A69}" destId="{4364A243-0017-4343-A8C8-89FFEAD73BA2}" srcOrd="1" destOrd="0" presId="urn:microsoft.com/office/officeart/2005/8/layout/pyramid1"/>
    <dgm:cxn modelId="{E4481F6A-6393-4067-B2CC-8E4A646BCC4E}" type="presOf" srcId="{FADE5443-56D7-4F9D-A9A3-CECE9DFF04E4}" destId="{40AAB9A8-4869-4766-9869-84591E3BA349}" srcOrd="1" destOrd="0" presId="urn:microsoft.com/office/officeart/2005/8/layout/pyramid1"/>
    <dgm:cxn modelId="{A02C904A-0C4A-4551-A030-722DE758C91C}" srcId="{C38B2C4F-68B1-479E-B1A7-00218DF6F0C8}" destId="{0B894C88-D794-4CB3-B9E5-7D76CB4B7A69}" srcOrd="3" destOrd="0" parTransId="{622E7BF1-2CB6-4AEE-98A0-55BF8AA978A6}" sibTransId="{39A53386-FB77-4DC5-8989-81E6142EDA30}"/>
    <dgm:cxn modelId="{B6CA792D-3F58-4E5C-8FEF-CF7912DE40BB}" type="presOf" srcId="{2134243D-439D-453A-B42C-AEA69649DCD5}" destId="{B1DA4296-926A-4F6D-8928-A21EC49226AC}" srcOrd="0" destOrd="0" presId="urn:microsoft.com/office/officeart/2005/8/layout/pyramid1"/>
    <dgm:cxn modelId="{C092A991-A48E-4D79-B787-FC71483C84AC}" srcId="{C38B2C4F-68B1-479E-B1A7-00218DF6F0C8}" destId="{2134243D-439D-453A-B42C-AEA69649DCD5}" srcOrd="1" destOrd="0" parTransId="{B15C41AA-5F75-4C6B-92E7-2E5EF4960A58}" sibTransId="{0EAAFB67-0940-4332-8B19-381B95ED5C46}"/>
    <dgm:cxn modelId="{D2EACB86-9909-4CEE-8D18-1C4616BF8E1D}" srcId="{C38B2C4F-68B1-479E-B1A7-00218DF6F0C8}" destId="{02FDEE8C-07D4-493E-9E46-A397EEEB9387}" srcOrd="0" destOrd="0" parTransId="{FBC8AFB0-F6B9-4BD6-A62D-8C7EEA19E29A}" sibTransId="{D84877C7-7D9E-4634-8851-B62539F63470}"/>
    <dgm:cxn modelId="{FF572BCC-E27E-4557-87CE-A760A429480F}" type="presOf" srcId="{2134243D-439D-453A-B42C-AEA69649DCD5}" destId="{FD9B4A53-B652-40AE-BE76-D9336586183A}" srcOrd="1" destOrd="0" presId="urn:microsoft.com/office/officeart/2005/8/layout/pyramid1"/>
    <dgm:cxn modelId="{67E9F187-6637-48EF-8518-FA00643BE2D9}" type="presOf" srcId="{1FB12358-8938-42DC-AD68-E406E64C5D37}" destId="{822099DB-253A-4A68-9151-7A8F0F137535}" srcOrd="1" destOrd="0" presId="urn:microsoft.com/office/officeart/2005/8/layout/pyramid1"/>
    <dgm:cxn modelId="{FE203713-0B3A-433C-B4C0-1F8F427847B2}" type="presOf" srcId="{33AC52B3-D0C1-46B1-86F6-8A72685EF345}" destId="{9D2C4C99-D3A2-48F1-BE22-C15047E3BB04}" srcOrd="0" destOrd="0" presId="urn:microsoft.com/office/officeart/2005/8/layout/pyramid1"/>
    <dgm:cxn modelId="{37335A12-BA2E-4E4E-B19A-E9A4A4B4098A}" type="presOf" srcId="{0B894C88-D794-4CB3-B9E5-7D76CB4B7A69}" destId="{AFF2D6F1-32B2-483A-85D8-320F50C12822}" srcOrd="0" destOrd="0" presId="urn:microsoft.com/office/officeart/2005/8/layout/pyramid1"/>
    <dgm:cxn modelId="{329FD1AC-9E34-4E1C-886C-4E63A8D6C5CC}" srcId="{C38B2C4F-68B1-479E-B1A7-00218DF6F0C8}" destId="{33AC52B3-D0C1-46B1-86F6-8A72685EF345}" srcOrd="2" destOrd="0" parTransId="{6BDE1D81-ACF3-4745-B081-7F9A2172A0E0}" sibTransId="{78B9B8A7-7E1C-431E-80CE-146E928A6A37}"/>
    <dgm:cxn modelId="{C22D42F9-DFCD-4DD8-B54B-B9BF8DCD5104}" type="presOf" srcId="{1FB12358-8938-42DC-AD68-E406E64C5D37}" destId="{15365557-8AB6-4EEF-9E3F-41290CB1D84D}" srcOrd="0" destOrd="0" presId="urn:microsoft.com/office/officeart/2005/8/layout/pyramid1"/>
    <dgm:cxn modelId="{8A3C8BBD-C4FC-4AA9-845F-705D6E240C35}" type="presOf" srcId="{FADE5443-56D7-4F9D-A9A3-CECE9DFF04E4}" destId="{7EF4CBA5-9F68-431A-8E13-E1D7460EC5D7}" srcOrd="0" destOrd="0" presId="urn:microsoft.com/office/officeart/2005/8/layout/pyramid1"/>
    <dgm:cxn modelId="{5E6EB3EB-1BFC-438F-82A9-36D5BB99F69F}" type="presOf" srcId="{02FDEE8C-07D4-493E-9E46-A397EEEB9387}" destId="{4CAE6093-BD85-45A5-AFAA-952E1B172F5A}" srcOrd="0" destOrd="0" presId="urn:microsoft.com/office/officeart/2005/8/layout/pyramid1"/>
    <dgm:cxn modelId="{E5F2277B-3EAF-45DB-B837-871845C69488}" type="presOf" srcId="{02FDEE8C-07D4-493E-9E46-A397EEEB9387}" destId="{175DEE94-D5AC-43C9-A44D-203C0B426F07}" srcOrd="1" destOrd="0" presId="urn:microsoft.com/office/officeart/2005/8/layout/pyramid1"/>
    <dgm:cxn modelId="{7E9AB08F-0C11-4319-833B-A78FF5E0BFD5}" type="presParOf" srcId="{CBC9AEC5-20D9-494F-AEF3-D0D6E7321C81}" destId="{044AE405-FCE1-4F5E-BA21-DA4C0648874F}" srcOrd="0" destOrd="0" presId="urn:microsoft.com/office/officeart/2005/8/layout/pyramid1"/>
    <dgm:cxn modelId="{2C29916B-53FB-4A12-BA22-7F4672FF4934}" type="presParOf" srcId="{044AE405-FCE1-4F5E-BA21-DA4C0648874F}" destId="{4CAE6093-BD85-45A5-AFAA-952E1B172F5A}" srcOrd="0" destOrd="0" presId="urn:microsoft.com/office/officeart/2005/8/layout/pyramid1"/>
    <dgm:cxn modelId="{D43D5025-D701-421C-ABEC-48A19ACD8D46}" type="presParOf" srcId="{044AE405-FCE1-4F5E-BA21-DA4C0648874F}" destId="{175DEE94-D5AC-43C9-A44D-203C0B426F07}" srcOrd="1" destOrd="0" presId="urn:microsoft.com/office/officeart/2005/8/layout/pyramid1"/>
    <dgm:cxn modelId="{54A63359-C78B-4F21-84AB-5F490F97D6D3}" type="presParOf" srcId="{CBC9AEC5-20D9-494F-AEF3-D0D6E7321C81}" destId="{4FC4EE41-9046-44B3-BBF3-7EB6A9F8A76C}" srcOrd="1" destOrd="0" presId="urn:microsoft.com/office/officeart/2005/8/layout/pyramid1"/>
    <dgm:cxn modelId="{369EE39D-4DE6-47DD-81FE-A44D7405D1B7}" type="presParOf" srcId="{4FC4EE41-9046-44B3-BBF3-7EB6A9F8A76C}" destId="{B1DA4296-926A-4F6D-8928-A21EC49226AC}" srcOrd="0" destOrd="0" presId="urn:microsoft.com/office/officeart/2005/8/layout/pyramid1"/>
    <dgm:cxn modelId="{9EAE4EA4-D2B7-46F7-8DBC-BDE2F941779D}" type="presParOf" srcId="{4FC4EE41-9046-44B3-BBF3-7EB6A9F8A76C}" destId="{FD9B4A53-B652-40AE-BE76-D9336586183A}" srcOrd="1" destOrd="0" presId="urn:microsoft.com/office/officeart/2005/8/layout/pyramid1"/>
    <dgm:cxn modelId="{BF151D14-B78F-426C-BD3E-4A4FBCF8D234}" type="presParOf" srcId="{CBC9AEC5-20D9-494F-AEF3-D0D6E7321C81}" destId="{DA20C628-8FA0-4F04-A95B-F69DEEBD7CB2}" srcOrd="2" destOrd="0" presId="urn:microsoft.com/office/officeart/2005/8/layout/pyramid1"/>
    <dgm:cxn modelId="{6B87B05B-D179-4FF6-8C2C-9542269423F6}" type="presParOf" srcId="{DA20C628-8FA0-4F04-A95B-F69DEEBD7CB2}" destId="{9D2C4C99-D3A2-48F1-BE22-C15047E3BB04}" srcOrd="0" destOrd="0" presId="urn:microsoft.com/office/officeart/2005/8/layout/pyramid1"/>
    <dgm:cxn modelId="{36F9C3EB-DC34-490D-8456-7B1E08E68F96}" type="presParOf" srcId="{DA20C628-8FA0-4F04-A95B-F69DEEBD7CB2}" destId="{583EFB59-F1D4-4295-9FE0-8C096DF377E7}" srcOrd="1" destOrd="0" presId="urn:microsoft.com/office/officeart/2005/8/layout/pyramid1"/>
    <dgm:cxn modelId="{05F00CF2-EDB4-4D57-AC54-B38AEE0BAC1C}" type="presParOf" srcId="{CBC9AEC5-20D9-494F-AEF3-D0D6E7321C81}" destId="{DABE459C-FBD0-4B94-A761-477A08FBEFBD}" srcOrd="3" destOrd="0" presId="urn:microsoft.com/office/officeart/2005/8/layout/pyramid1"/>
    <dgm:cxn modelId="{77E966BD-B972-49D9-97BE-4B944DEBCCF6}" type="presParOf" srcId="{DABE459C-FBD0-4B94-A761-477A08FBEFBD}" destId="{AFF2D6F1-32B2-483A-85D8-320F50C12822}" srcOrd="0" destOrd="0" presId="urn:microsoft.com/office/officeart/2005/8/layout/pyramid1"/>
    <dgm:cxn modelId="{79809363-D4DA-468F-96AF-FDE130D6E479}" type="presParOf" srcId="{DABE459C-FBD0-4B94-A761-477A08FBEFBD}" destId="{4364A243-0017-4343-A8C8-89FFEAD73BA2}" srcOrd="1" destOrd="0" presId="urn:microsoft.com/office/officeart/2005/8/layout/pyramid1"/>
    <dgm:cxn modelId="{F2D02C70-F48F-4738-9945-452B3FC35F49}" type="presParOf" srcId="{CBC9AEC5-20D9-494F-AEF3-D0D6E7321C81}" destId="{CE21AB61-9647-44BB-8886-07BABDDE36BD}" srcOrd="4" destOrd="0" presId="urn:microsoft.com/office/officeart/2005/8/layout/pyramid1"/>
    <dgm:cxn modelId="{50A585F5-82D6-479C-8CA4-BE28C85E752B}" type="presParOf" srcId="{CE21AB61-9647-44BB-8886-07BABDDE36BD}" destId="{15365557-8AB6-4EEF-9E3F-41290CB1D84D}" srcOrd="0" destOrd="0" presId="urn:microsoft.com/office/officeart/2005/8/layout/pyramid1"/>
    <dgm:cxn modelId="{3B361C76-5757-4981-84EF-11173D1DDA0C}" type="presParOf" srcId="{CE21AB61-9647-44BB-8886-07BABDDE36BD}" destId="{822099DB-253A-4A68-9151-7A8F0F137535}" srcOrd="1" destOrd="0" presId="urn:microsoft.com/office/officeart/2005/8/layout/pyramid1"/>
    <dgm:cxn modelId="{A3AEC352-E49A-43ED-8C42-C81D65252C26}" type="presParOf" srcId="{CBC9AEC5-20D9-494F-AEF3-D0D6E7321C81}" destId="{314A2C0E-32C8-4709-9B6D-C3BAE390A6FD}" srcOrd="5" destOrd="0" presId="urn:microsoft.com/office/officeart/2005/8/layout/pyramid1"/>
    <dgm:cxn modelId="{A9075E21-99EA-4D9A-AFCF-9233E55B5376}" type="presParOf" srcId="{314A2C0E-32C8-4709-9B6D-C3BAE390A6FD}" destId="{7EF4CBA5-9F68-431A-8E13-E1D7460EC5D7}" srcOrd="0" destOrd="0" presId="urn:microsoft.com/office/officeart/2005/8/layout/pyramid1"/>
    <dgm:cxn modelId="{EE305D35-3AC5-4873-9BD6-ECB6978B9B9D}" type="presParOf" srcId="{314A2C0E-32C8-4709-9B6D-C3BAE390A6FD}" destId="{40AAB9A8-4869-4766-9869-84591E3BA34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DF3BD5F-6AE1-4B5D-B199-C928FF347D15}" type="doc">
      <dgm:prSet loTypeId="urn:microsoft.com/office/officeart/2005/8/layout/pyramid3" loCatId="pyramid" qsTypeId="urn:microsoft.com/office/officeart/2005/8/quickstyle/simple1" qsCatId="simple" csTypeId="urn:microsoft.com/office/officeart/2005/8/colors/accent1_2" csCatId="accent1" phldr="1"/>
      <dgm:spPr/>
    </dgm:pt>
    <dgm:pt modelId="{C6A4456F-4A58-41F6-B8B1-69997CEC1C62}">
      <dgm:prSet phldrT="[Text]" custT="1"/>
      <dgm:spPr>
        <a:solidFill>
          <a:srgbClr val="99CCFF"/>
        </a:solidFill>
      </dgm:spPr>
      <dgm:t>
        <a:bodyPr/>
        <a:lstStyle/>
        <a:p>
          <a:r>
            <a:rPr lang="en-GB" sz="2400" b="1" dirty="0" smtClean="0">
              <a:latin typeface="Arial" panose="020B0604020202020204" pitchFamily="34" charset="0"/>
              <a:cs typeface="Arial" panose="020B0604020202020204" pitchFamily="34" charset="0"/>
            </a:rPr>
            <a:t>Externalised costs from inefficient regulation</a:t>
          </a:r>
        </a:p>
      </dgm:t>
    </dgm:pt>
    <dgm:pt modelId="{AA68B046-66E9-47E1-B9D8-8F03DF955512}" type="parTrans" cxnId="{A8BC4CA2-0744-4903-8AAA-790C9B66AC5B}">
      <dgm:prSet/>
      <dgm:spPr/>
      <dgm:t>
        <a:bodyPr/>
        <a:lstStyle/>
        <a:p>
          <a:endParaRPr lang="en-GB"/>
        </a:p>
      </dgm:t>
    </dgm:pt>
    <dgm:pt modelId="{04DEB876-EB59-413A-A606-56D79C1DA338}" type="sibTrans" cxnId="{A8BC4CA2-0744-4903-8AAA-790C9B66AC5B}">
      <dgm:prSet/>
      <dgm:spPr/>
      <dgm:t>
        <a:bodyPr/>
        <a:lstStyle/>
        <a:p>
          <a:endParaRPr lang="en-GB"/>
        </a:p>
      </dgm:t>
    </dgm:pt>
    <dgm:pt modelId="{6E28B080-0D7B-4B86-A04B-8937E31A7C01}">
      <dgm:prSet phldrT="[Text]" custT="1"/>
      <dgm:spPr>
        <a:solidFill>
          <a:srgbClr val="99CCFF"/>
        </a:solidFill>
      </dgm:spPr>
      <dgm:t>
        <a:bodyPr/>
        <a:lstStyle/>
        <a:p>
          <a:endParaRPr lang="en-GB" sz="2400" b="1" dirty="0" smtClean="0">
            <a:latin typeface="Arial" panose="020B0604020202020204" pitchFamily="34" charset="0"/>
            <a:cs typeface="Arial" panose="020B0604020202020204" pitchFamily="34" charset="0"/>
          </a:endParaRPr>
        </a:p>
      </dgm:t>
    </dgm:pt>
    <dgm:pt modelId="{859C8E03-6644-430D-A9D3-758243335451}" type="parTrans" cxnId="{55961D27-E906-443E-AAC5-B570EA72DA39}">
      <dgm:prSet/>
      <dgm:spPr/>
      <dgm:t>
        <a:bodyPr/>
        <a:lstStyle/>
        <a:p>
          <a:endParaRPr lang="en-GB"/>
        </a:p>
      </dgm:t>
    </dgm:pt>
    <dgm:pt modelId="{377906E6-3DCA-40BB-8CA0-8384E1DB6BC4}" type="sibTrans" cxnId="{55961D27-E906-443E-AAC5-B570EA72DA39}">
      <dgm:prSet/>
      <dgm:spPr/>
      <dgm:t>
        <a:bodyPr/>
        <a:lstStyle/>
        <a:p>
          <a:endParaRPr lang="en-GB"/>
        </a:p>
      </dgm:t>
    </dgm:pt>
    <dgm:pt modelId="{00B7A3E9-A3E2-4E94-A912-66EB96CDB7CC}" type="pres">
      <dgm:prSet presAssocID="{ADF3BD5F-6AE1-4B5D-B199-C928FF347D15}" presName="Name0" presStyleCnt="0">
        <dgm:presLayoutVars>
          <dgm:dir/>
          <dgm:animLvl val="lvl"/>
          <dgm:resizeHandles val="exact"/>
        </dgm:presLayoutVars>
      </dgm:prSet>
      <dgm:spPr/>
    </dgm:pt>
    <dgm:pt modelId="{7E49988F-2D91-486B-9EE9-508AEECCC980}" type="pres">
      <dgm:prSet presAssocID="{C6A4456F-4A58-41F6-B8B1-69997CEC1C62}" presName="Name8" presStyleCnt="0"/>
      <dgm:spPr/>
    </dgm:pt>
    <dgm:pt modelId="{5F67D379-D789-4608-B661-F92C4AD9D56C}" type="pres">
      <dgm:prSet presAssocID="{C6A4456F-4A58-41F6-B8B1-69997CEC1C62}" presName="level" presStyleLbl="node1" presStyleIdx="0" presStyleCnt="2" custLinFactNeighborY="1695">
        <dgm:presLayoutVars>
          <dgm:chMax val="1"/>
          <dgm:bulletEnabled val="1"/>
        </dgm:presLayoutVars>
      </dgm:prSet>
      <dgm:spPr/>
      <dgm:t>
        <a:bodyPr/>
        <a:lstStyle/>
        <a:p>
          <a:endParaRPr lang="en-GB"/>
        </a:p>
      </dgm:t>
    </dgm:pt>
    <dgm:pt modelId="{42E46474-455C-4E50-AA41-0968A676179E}" type="pres">
      <dgm:prSet presAssocID="{C6A4456F-4A58-41F6-B8B1-69997CEC1C62}" presName="levelTx" presStyleLbl="revTx" presStyleIdx="0" presStyleCnt="0">
        <dgm:presLayoutVars>
          <dgm:chMax val="1"/>
          <dgm:bulletEnabled val="1"/>
        </dgm:presLayoutVars>
      </dgm:prSet>
      <dgm:spPr/>
      <dgm:t>
        <a:bodyPr/>
        <a:lstStyle/>
        <a:p>
          <a:endParaRPr lang="en-GB"/>
        </a:p>
      </dgm:t>
    </dgm:pt>
    <dgm:pt modelId="{D9E85603-2616-4498-8A6D-85F3DA4BC167}" type="pres">
      <dgm:prSet presAssocID="{6E28B080-0D7B-4B86-A04B-8937E31A7C01}" presName="Name8" presStyleCnt="0"/>
      <dgm:spPr/>
    </dgm:pt>
    <dgm:pt modelId="{5BC8B4C4-B5AC-4421-B2EE-050266AC4542}" type="pres">
      <dgm:prSet presAssocID="{6E28B080-0D7B-4B86-A04B-8937E31A7C01}" presName="level" presStyleLbl="node1" presStyleIdx="1" presStyleCnt="2" custLinFactNeighborY="1695">
        <dgm:presLayoutVars>
          <dgm:chMax val="1"/>
          <dgm:bulletEnabled val="1"/>
        </dgm:presLayoutVars>
      </dgm:prSet>
      <dgm:spPr/>
      <dgm:t>
        <a:bodyPr/>
        <a:lstStyle/>
        <a:p>
          <a:endParaRPr lang="en-GB"/>
        </a:p>
      </dgm:t>
    </dgm:pt>
    <dgm:pt modelId="{E29A001A-DA91-40F6-B0D9-26605B6ABF19}" type="pres">
      <dgm:prSet presAssocID="{6E28B080-0D7B-4B86-A04B-8937E31A7C01}" presName="levelTx" presStyleLbl="revTx" presStyleIdx="0" presStyleCnt="0">
        <dgm:presLayoutVars>
          <dgm:chMax val="1"/>
          <dgm:bulletEnabled val="1"/>
        </dgm:presLayoutVars>
      </dgm:prSet>
      <dgm:spPr/>
      <dgm:t>
        <a:bodyPr/>
        <a:lstStyle/>
        <a:p>
          <a:endParaRPr lang="en-GB"/>
        </a:p>
      </dgm:t>
    </dgm:pt>
  </dgm:ptLst>
  <dgm:cxnLst>
    <dgm:cxn modelId="{74D275EC-9D7F-46F7-8BB7-A19A8D21DB68}" type="presOf" srcId="{C6A4456F-4A58-41F6-B8B1-69997CEC1C62}" destId="{42E46474-455C-4E50-AA41-0968A676179E}" srcOrd="1" destOrd="0" presId="urn:microsoft.com/office/officeart/2005/8/layout/pyramid3"/>
    <dgm:cxn modelId="{3B59A8DF-DD61-4556-A039-9ABAE0A40335}" type="presOf" srcId="{6E28B080-0D7B-4B86-A04B-8937E31A7C01}" destId="{E29A001A-DA91-40F6-B0D9-26605B6ABF19}" srcOrd="1" destOrd="0" presId="urn:microsoft.com/office/officeart/2005/8/layout/pyramid3"/>
    <dgm:cxn modelId="{55961D27-E906-443E-AAC5-B570EA72DA39}" srcId="{ADF3BD5F-6AE1-4B5D-B199-C928FF347D15}" destId="{6E28B080-0D7B-4B86-A04B-8937E31A7C01}" srcOrd="1" destOrd="0" parTransId="{859C8E03-6644-430D-A9D3-758243335451}" sibTransId="{377906E6-3DCA-40BB-8CA0-8384E1DB6BC4}"/>
    <dgm:cxn modelId="{A8BC4CA2-0744-4903-8AAA-790C9B66AC5B}" srcId="{ADF3BD5F-6AE1-4B5D-B199-C928FF347D15}" destId="{C6A4456F-4A58-41F6-B8B1-69997CEC1C62}" srcOrd="0" destOrd="0" parTransId="{AA68B046-66E9-47E1-B9D8-8F03DF955512}" sibTransId="{04DEB876-EB59-413A-A606-56D79C1DA338}"/>
    <dgm:cxn modelId="{8A67DE8E-FBBD-4876-8DD4-077AE19BD610}" type="presOf" srcId="{ADF3BD5F-6AE1-4B5D-B199-C928FF347D15}" destId="{00B7A3E9-A3E2-4E94-A912-66EB96CDB7CC}" srcOrd="0" destOrd="0" presId="urn:microsoft.com/office/officeart/2005/8/layout/pyramid3"/>
    <dgm:cxn modelId="{DA3B70C6-6438-4BCE-AE95-0F3C9D058F82}" type="presOf" srcId="{C6A4456F-4A58-41F6-B8B1-69997CEC1C62}" destId="{5F67D379-D789-4608-B661-F92C4AD9D56C}" srcOrd="0" destOrd="0" presId="urn:microsoft.com/office/officeart/2005/8/layout/pyramid3"/>
    <dgm:cxn modelId="{2BAF4D48-ED34-447F-A355-F6BCA7CB0181}" type="presOf" srcId="{6E28B080-0D7B-4B86-A04B-8937E31A7C01}" destId="{5BC8B4C4-B5AC-4421-B2EE-050266AC4542}" srcOrd="0" destOrd="0" presId="urn:microsoft.com/office/officeart/2005/8/layout/pyramid3"/>
    <dgm:cxn modelId="{FC592BF9-49CF-4403-9212-E3E4C6C37CED}" type="presParOf" srcId="{00B7A3E9-A3E2-4E94-A912-66EB96CDB7CC}" destId="{7E49988F-2D91-486B-9EE9-508AEECCC980}" srcOrd="0" destOrd="0" presId="urn:microsoft.com/office/officeart/2005/8/layout/pyramid3"/>
    <dgm:cxn modelId="{983B07B2-FA78-4E14-B350-FE756F444297}" type="presParOf" srcId="{7E49988F-2D91-486B-9EE9-508AEECCC980}" destId="{5F67D379-D789-4608-B661-F92C4AD9D56C}" srcOrd="0" destOrd="0" presId="urn:microsoft.com/office/officeart/2005/8/layout/pyramid3"/>
    <dgm:cxn modelId="{9CD4F2FB-8A6B-41B0-BEAA-C5403150DD66}" type="presParOf" srcId="{7E49988F-2D91-486B-9EE9-508AEECCC980}" destId="{42E46474-455C-4E50-AA41-0968A676179E}" srcOrd="1" destOrd="0" presId="urn:microsoft.com/office/officeart/2005/8/layout/pyramid3"/>
    <dgm:cxn modelId="{34ABF5BB-09F6-4F6D-BEAB-961564B202D8}" type="presParOf" srcId="{00B7A3E9-A3E2-4E94-A912-66EB96CDB7CC}" destId="{D9E85603-2616-4498-8A6D-85F3DA4BC167}" srcOrd="1" destOrd="0" presId="urn:microsoft.com/office/officeart/2005/8/layout/pyramid3"/>
    <dgm:cxn modelId="{6ABA3D7C-183A-4E25-AB83-B456578B6963}" type="presParOf" srcId="{D9E85603-2616-4498-8A6D-85F3DA4BC167}" destId="{5BC8B4C4-B5AC-4421-B2EE-050266AC4542}" srcOrd="0" destOrd="0" presId="urn:microsoft.com/office/officeart/2005/8/layout/pyramid3"/>
    <dgm:cxn modelId="{9056BDF5-F279-4B8C-B0AF-EC148BFFF05B}" type="presParOf" srcId="{D9E85603-2616-4498-8A6D-85F3DA4BC167}" destId="{E29A001A-DA91-40F6-B0D9-26605B6ABF19}" srcOrd="1" destOrd="0" presId="urn:microsoft.com/office/officeart/2005/8/layout/pyramid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38B2C4F-68B1-479E-B1A7-00218DF6F0C8}" type="doc">
      <dgm:prSet loTypeId="urn:microsoft.com/office/officeart/2005/8/layout/pyramid1" loCatId="pyramid" qsTypeId="urn:microsoft.com/office/officeart/2005/8/quickstyle/simple1" qsCatId="simple" csTypeId="urn:microsoft.com/office/officeart/2005/8/colors/accent1_2" csCatId="accent1" phldr="1"/>
      <dgm:spPr/>
    </dgm:pt>
    <dgm:pt modelId="{02FDEE8C-07D4-493E-9E46-A397EEEB9387}">
      <dgm:prSet phldrT="[Text]" custT="1"/>
      <dgm:spPr>
        <a:solidFill>
          <a:srgbClr val="99CCFF"/>
        </a:solidFill>
      </dgm:spPr>
      <dgm:t>
        <a:bodyPr/>
        <a:lstStyle/>
        <a:p>
          <a:r>
            <a:rPr lang="en-GB" sz="2800" b="1" dirty="0" smtClean="0">
              <a:latin typeface="Arial" panose="020B0604020202020204" pitchFamily="34" charset="0"/>
              <a:cs typeface="Arial" panose="020B0604020202020204" pitchFamily="34" charset="0"/>
            </a:rPr>
            <a:t>Growth duty: local economic growth</a:t>
          </a:r>
          <a:endParaRPr lang="en-GB" sz="2800" b="1" dirty="0">
            <a:latin typeface="Arial" panose="020B0604020202020204" pitchFamily="34" charset="0"/>
            <a:cs typeface="Arial" panose="020B0604020202020204" pitchFamily="34" charset="0"/>
          </a:endParaRPr>
        </a:p>
      </dgm:t>
    </dgm:pt>
    <dgm:pt modelId="{FBC8AFB0-F6B9-4BD6-A62D-8C7EEA19E29A}" type="parTrans" cxnId="{D2EACB86-9909-4CEE-8D18-1C4616BF8E1D}">
      <dgm:prSet/>
      <dgm:spPr/>
      <dgm:t>
        <a:bodyPr/>
        <a:lstStyle/>
        <a:p>
          <a:endParaRPr lang="en-GB"/>
        </a:p>
      </dgm:t>
    </dgm:pt>
    <dgm:pt modelId="{D84877C7-7D9E-4634-8851-B62539F63470}" type="sibTrans" cxnId="{D2EACB86-9909-4CEE-8D18-1C4616BF8E1D}">
      <dgm:prSet/>
      <dgm:spPr/>
      <dgm:t>
        <a:bodyPr/>
        <a:lstStyle/>
        <a:p>
          <a:endParaRPr lang="en-GB"/>
        </a:p>
      </dgm:t>
    </dgm:pt>
    <dgm:pt modelId="{CCFA502A-2E62-48AE-BB10-7844DAA16208}">
      <dgm:prSet phldrT="[Text]" custT="1"/>
      <dgm:spPr>
        <a:solidFill>
          <a:srgbClr val="99CCFF"/>
        </a:solidFill>
      </dgm:spPr>
      <dgm:t>
        <a:bodyPr/>
        <a:lstStyle/>
        <a:p>
          <a:endParaRPr lang="en-GB" sz="2800" b="1" dirty="0">
            <a:latin typeface="Arial" panose="020B0604020202020204" pitchFamily="34" charset="0"/>
            <a:cs typeface="Arial" panose="020B0604020202020204" pitchFamily="34" charset="0"/>
          </a:endParaRPr>
        </a:p>
      </dgm:t>
    </dgm:pt>
    <dgm:pt modelId="{054969F4-DA12-4369-8CB6-6EF7A3F914BE}" type="parTrans" cxnId="{A227CAF6-D8F7-4698-95AB-F4650B67FB63}">
      <dgm:prSet/>
      <dgm:spPr/>
      <dgm:t>
        <a:bodyPr/>
        <a:lstStyle/>
        <a:p>
          <a:endParaRPr lang="en-GB"/>
        </a:p>
      </dgm:t>
    </dgm:pt>
    <dgm:pt modelId="{67339108-99A0-49F0-98FC-905BDB9C8808}" type="sibTrans" cxnId="{A227CAF6-D8F7-4698-95AB-F4650B67FB63}">
      <dgm:prSet/>
      <dgm:spPr/>
      <dgm:t>
        <a:bodyPr/>
        <a:lstStyle/>
        <a:p>
          <a:endParaRPr lang="en-GB"/>
        </a:p>
      </dgm:t>
    </dgm:pt>
    <dgm:pt modelId="{CBC9AEC5-20D9-494F-AEF3-D0D6E7321C81}" type="pres">
      <dgm:prSet presAssocID="{C38B2C4F-68B1-479E-B1A7-00218DF6F0C8}" presName="Name0" presStyleCnt="0">
        <dgm:presLayoutVars>
          <dgm:dir/>
          <dgm:animLvl val="lvl"/>
          <dgm:resizeHandles val="exact"/>
        </dgm:presLayoutVars>
      </dgm:prSet>
      <dgm:spPr/>
    </dgm:pt>
    <dgm:pt modelId="{E1B1D831-5905-4BDD-AC17-6320B7BC36A3}" type="pres">
      <dgm:prSet presAssocID="{CCFA502A-2E62-48AE-BB10-7844DAA16208}" presName="Name8" presStyleCnt="0"/>
      <dgm:spPr/>
    </dgm:pt>
    <dgm:pt modelId="{91379083-FE1B-4A4D-97B5-90F4BDE45AF3}" type="pres">
      <dgm:prSet presAssocID="{CCFA502A-2E62-48AE-BB10-7844DAA16208}" presName="level" presStyleLbl="node1" presStyleIdx="0" presStyleCnt="2">
        <dgm:presLayoutVars>
          <dgm:chMax val="1"/>
          <dgm:bulletEnabled val="1"/>
        </dgm:presLayoutVars>
      </dgm:prSet>
      <dgm:spPr/>
      <dgm:t>
        <a:bodyPr/>
        <a:lstStyle/>
        <a:p>
          <a:endParaRPr lang="en-GB"/>
        </a:p>
      </dgm:t>
    </dgm:pt>
    <dgm:pt modelId="{F2739EB0-3415-4541-A1D8-D4FC05E3451D}" type="pres">
      <dgm:prSet presAssocID="{CCFA502A-2E62-48AE-BB10-7844DAA16208}" presName="levelTx" presStyleLbl="revTx" presStyleIdx="0" presStyleCnt="0">
        <dgm:presLayoutVars>
          <dgm:chMax val="1"/>
          <dgm:bulletEnabled val="1"/>
        </dgm:presLayoutVars>
      </dgm:prSet>
      <dgm:spPr/>
      <dgm:t>
        <a:bodyPr/>
        <a:lstStyle/>
        <a:p>
          <a:endParaRPr lang="en-GB"/>
        </a:p>
      </dgm:t>
    </dgm:pt>
    <dgm:pt modelId="{044AE405-FCE1-4F5E-BA21-DA4C0648874F}" type="pres">
      <dgm:prSet presAssocID="{02FDEE8C-07D4-493E-9E46-A397EEEB9387}" presName="Name8" presStyleCnt="0"/>
      <dgm:spPr/>
    </dgm:pt>
    <dgm:pt modelId="{4CAE6093-BD85-45A5-AFAA-952E1B172F5A}" type="pres">
      <dgm:prSet presAssocID="{02FDEE8C-07D4-493E-9E46-A397EEEB9387}" presName="level" presStyleLbl="node1" presStyleIdx="1" presStyleCnt="2">
        <dgm:presLayoutVars>
          <dgm:chMax val="1"/>
          <dgm:bulletEnabled val="1"/>
        </dgm:presLayoutVars>
      </dgm:prSet>
      <dgm:spPr/>
      <dgm:t>
        <a:bodyPr/>
        <a:lstStyle/>
        <a:p>
          <a:endParaRPr lang="en-GB"/>
        </a:p>
      </dgm:t>
    </dgm:pt>
    <dgm:pt modelId="{175DEE94-D5AC-43C9-A44D-203C0B426F07}" type="pres">
      <dgm:prSet presAssocID="{02FDEE8C-07D4-493E-9E46-A397EEEB9387}" presName="levelTx" presStyleLbl="revTx" presStyleIdx="0" presStyleCnt="0">
        <dgm:presLayoutVars>
          <dgm:chMax val="1"/>
          <dgm:bulletEnabled val="1"/>
        </dgm:presLayoutVars>
      </dgm:prSet>
      <dgm:spPr/>
      <dgm:t>
        <a:bodyPr/>
        <a:lstStyle/>
        <a:p>
          <a:endParaRPr lang="en-GB"/>
        </a:p>
      </dgm:t>
    </dgm:pt>
  </dgm:ptLst>
  <dgm:cxnLst>
    <dgm:cxn modelId="{4AA0EA21-63E8-4458-AFAC-7D6E560BDF78}" type="presOf" srcId="{02FDEE8C-07D4-493E-9E46-A397EEEB9387}" destId="{175DEE94-D5AC-43C9-A44D-203C0B426F07}" srcOrd="1" destOrd="0" presId="urn:microsoft.com/office/officeart/2005/8/layout/pyramid1"/>
    <dgm:cxn modelId="{D2EACB86-9909-4CEE-8D18-1C4616BF8E1D}" srcId="{C38B2C4F-68B1-479E-B1A7-00218DF6F0C8}" destId="{02FDEE8C-07D4-493E-9E46-A397EEEB9387}" srcOrd="1" destOrd="0" parTransId="{FBC8AFB0-F6B9-4BD6-A62D-8C7EEA19E29A}" sibTransId="{D84877C7-7D9E-4634-8851-B62539F63470}"/>
    <dgm:cxn modelId="{E4BC563B-2312-4689-8E3D-640CEC7B8EE1}" type="presOf" srcId="{CCFA502A-2E62-48AE-BB10-7844DAA16208}" destId="{91379083-FE1B-4A4D-97B5-90F4BDE45AF3}" srcOrd="0" destOrd="0" presId="urn:microsoft.com/office/officeart/2005/8/layout/pyramid1"/>
    <dgm:cxn modelId="{3E3D0878-CA9B-4F4A-AA5D-7099D9053C86}" type="presOf" srcId="{02FDEE8C-07D4-493E-9E46-A397EEEB9387}" destId="{4CAE6093-BD85-45A5-AFAA-952E1B172F5A}" srcOrd="0" destOrd="0" presId="urn:microsoft.com/office/officeart/2005/8/layout/pyramid1"/>
    <dgm:cxn modelId="{4500C6CA-55E6-4D30-B629-3E22B5C2E834}" type="presOf" srcId="{C38B2C4F-68B1-479E-B1A7-00218DF6F0C8}" destId="{CBC9AEC5-20D9-494F-AEF3-D0D6E7321C81}" srcOrd="0" destOrd="0" presId="urn:microsoft.com/office/officeart/2005/8/layout/pyramid1"/>
    <dgm:cxn modelId="{A227CAF6-D8F7-4698-95AB-F4650B67FB63}" srcId="{C38B2C4F-68B1-479E-B1A7-00218DF6F0C8}" destId="{CCFA502A-2E62-48AE-BB10-7844DAA16208}" srcOrd="0" destOrd="0" parTransId="{054969F4-DA12-4369-8CB6-6EF7A3F914BE}" sibTransId="{67339108-99A0-49F0-98FC-905BDB9C8808}"/>
    <dgm:cxn modelId="{6223C85B-E802-448F-AF2B-C877871462AD}" type="presOf" srcId="{CCFA502A-2E62-48AE-BB10-7844DAA16208}" destId="{F2739EB0-3415-4541-A1D8-D4FC05E3451D}" srcOrd="1" destOrd="0" presId="urn:microsoft.com/office/officeart/2005/8/layout/pyramid1"/>
    <dgm:cxn modelId="{7B075FEA-7061-4936-9CFC-F8A88970958A}" type="presParOf" srcId="{CBC9AEC5-20D9-494F-AEF3-D0D6E7321C81}" destId="{E1B1D831-5905-4BDD-AC17-6320B7BC36A3}" srcOrd="0" destOrd="0" presId="urn:microsoft.com/office/officeart/2005/8/layout/pyramid1"/>
    <dgm:cxn modelId="{58D4F225-A020-47E1-BF02-FA8428DF8B3C}" type="presParOf" srcId="{E1B1D831-5905-4BDD-AC17-6320B7BC36A3}" destId="{91379083-FE1B-4A4D-97B5-90F4BDE45AF3}" srcOrd="0" destOrd="0" presId="urn:microsoft.com/office/officeart/2005/8/layout/pyramid1"/>
    <dgm:cxn modelId="{7B16435F-F350-42F4-9501-1C4735679793}" type="presParOf" srcId="{E1B1D831-5905-4BDD-AC17-6320B7BC36A3}" destId="{F2739EB0-3415-4541-A1D8-D4FC05E3451D}" srcOrd="1" destOrd="0" presId="urn:microsoft.com/office/officeart/2005/8/layout/pyramid1"/>
    <dgm:cxn modelId="{35E51B06-B4D2-4992-93B3-DEF4AEB2553B}" type="presParOf" srcId="{CBC9AEC5-20D9-494F-AEF3-D0D6E7321C81}" destId="{044AE405-FCE1-4F5E-BA21-DA4C0648874F}" srcOrd="1" destOrd="0" presId="urn:microsoft.com/office/officeart/2005/8/layout/pyramid1"/>
    <dgm:cxn modelId="{7C182E69-717A-4683-8B45-A71FACA5DA06}" type="presParOf" srcId="{044AE405-FCE1-4F5E-BA21-DA4C0648874F}" destId="{4CAE6093-BD85-45A5-AFAA-952E1B172F5A}" srcOrd="0" destOrd="0" presId="urn:microsoft.com/office/officeart/2005/8/layout/pyramid1"/>
    <dgm:cxn modelId="{FF18BBD0-D6E6-4D15-A7DA-44FC93CFDA0C}" type="presParOf" srcId="{044AE405-FCE1-4F5E-BA21-DA4C0648874F}" destId="{175DEE94-D5AC-43C9-A44D-203C0B426F07}" srcOrd="1" destOrd="0" presId="urn:microsoft.com/office/officeart/2005/8/layout/pyramid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04E0B-7221-47CC-9034-227DAC69D51D}">
      <dsp:nvSpPr>
        <dsp:cNvPr id="0" name=""/>
        <dsp:cNvSpPr/>
      </dsp:nvSpPr>
      <dsp:spPr>
        <a:xfrm>
          <a:off x="0" y="0"/>
          <a:ext cx="1600200" cy="4653643"/>
        </a:xfrm>
        <a:prstGeom prst="trapezoid">
          <a:avLst>
            <a:gd name="adj" fmla="val 500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n-GB" sz="2000" b="1" kern="1200" dirty="0" smtClean="0">
              <a:latin typeface="Arial" panose="020B0604020202020204" pitchFamily="34" charset="0"/>
              <a:cs typeface="Arial" panose="020B0604020202020204" pitchFamily="34" charset="0"/>
            </a:rPr>
            <a:t>after all…. </a:t>
          </a:r>
        </a:p>
        <a:p>
          <a:pPr lvl="0" algn="ctr" defTabSz="889000" rtl="0">
            <a:lnSpc>
              <a:spcPct val="90000"/>
            </a:lnSpc>
            <a:spcBef>
              <a:spcPct val="0"/>
            </a:spcBef>
            <a:spcAft>
              <a:spcPct val="35000"/>
            </a:spcAft>
          </a:pPr>
          <a:r>
            <a:rPr lang="en-GB" sz="2000" b="1" kern="1200" dirty="0" smtClean="0">
              <a:latin typeface="Arial" panose="020B0604020202020204" pitchFamily="34" charset="0"/>
              <a:cs typeface="Arial" panose="020B0604020202020204" pitchFamily="34" charset="0"/>
            </a:rPr>
            <a:t>regulatory resource cost probably  diminishes </a:t>
          </a:r>
          <a:endParaRPr lang="en-GB" sz="2000" b="1" kern="1200" dirty="0">
            <a:latin typeface="Arial" panose="020B0604020202020204" pitchFamily="34" charset="0"/>
            <a:cs typeface="Arial" panose="020B0604020202020204" pitchFamily="34" charset="0"/>
          </a:endParaRPr>
        </a:p>
      </dsp:txBody>
      <dsp:txXfrm>
        <a:off x="0" y="0"/>
        <a:ext cx="1600200" cy="46536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63E9E1-C78F-4759-A5E2-7594C6B19899}">
      <dsp:nvSpPr>
        <dsp:cNvPr id="0" name=""/>
        <dsp:cNvSpPr/>
      </dsp:nvSpPr>
      <dsp:spPr>
        <a:xfrm>
          <a:off x="0" y="0"/>
          <a:ext cx="1524000" cy="4653643"/>
        </a:xfrm>
        <a:prstGeom prst="trapezoid">
          <a:avLst>
            <a:gd name="adj" fmla="val 500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0">
            <a:lnSpc>
              <a:spcPct val="90000"/>
            </a:lnSpc>
            <a:spcBef>
              <a:spcPct val="0"/>
            </a:spcBef>
            <a:spcAft>
              <a:spcPct val="35000"/>
            </a:spcAft>
          </a:pPr>
          <a:r>
            <a:rPr lang="en-GB" sz="2000" b="1" kern="1200" dirty="0" smtClean="0">
              <a:latin typeface="Arial" panose="020B0604020202020204" pitchFamily="34" charset="0"/>
              <a:cs typeface="Arial" panose="020B0604020202020204" pitchFamily="34" charset="0"/>
            </a:rPr>
            <a:t>… but regulatory efficiency (precision) also diminishes</a:t>
          </a:r>
          <a:endParaRPr lang="en-GB" sz="2000" b="1" kern="1200" dirty="0">
            <a:latin typeface="Arial" panose="020B0604020202020204" pitchFamily="34" charset="0"/>
            <a:cs typeface="Arial" panose="020B0604020202020204" pitchFamily="34" charset="0"/>
          </a:endParaRPr>
        </a:p>
      </dsp:txBody>
      <dsp:txXfrm>
        <a:off x="0" y="0"/>
        <a:ext cx="1524000" cy="46536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E6093-BD85-45A5-AFAA-952E1B172F5A}">
      <dsp:nvSpPr>
        <dsp:cNvPr id="0" name=""/>
        <dsp:cNvSpPr/>
      </dsp:nvSpPr>
      <dsp:spPr>
        <a:xfrm>
          <a:off x="2222500" y="0"/>
          <a:ext cx="889000" cy="762000"/>
        </a:xfrm>
        <a:prstGeom prst="trapezoid">
          <a:avLst>
            <a:gd name="adj" fmla="val 58333"/>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License revoked</a:t>
          </a:r>
          <a:endParaRPr lang="en-GB" sz="1400" b="1" kern="1200" dirty="0">
            <a:latin typeface="Arial" panose="020B0604020202020204" pitchFamily="34" charset="0"/>
            <a:cs typeface="Arial" panose="020B0604020202020204" pitchFamily="34" charset="0"/>
          </a:endParaRPr>
        </a:p>
      </dsp:txBody>
      <dsp:txXfrm>
        <a:off x="2222500" y="0"/>
        <a:ext cx="889000" cy="762000"/>
      </dsp:txXfrm>
    </dsp:sp>
    <dsp:sp modelId="{B1DA4296-926A-4F6D-8928-A21EC49226AC}">
      <dsp:nvSpPr>
        <dsp:cNvPr id="0" name=""/>
        <dsp:cNvSpPr/>
      </dsp:nvSpPr>
      <dsp:spPr>
        <a:xfrm>
          <a:off x="1778000" y="761999"/>
          <a:ext cx="1778000" cy="762000"/>
        </a:xfrm>
        <a:prstGeom prst="trapezoid">
          <a:avLst>
            <a:gd name="adj" fmla="val 58333"/>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License suspension</a:t>
          </a:r>
          <a:endParaRPr lang="en-GB" sz="1400" b="1" kern="1200" dirty="0">
            <a:latin typeface="Arial" panose="020B0604020202020204" pitchFamily="34" charset="0"/>
            <a:cs typeface="Arial" panose="020B0604020202020204" pitchFamily="34" charset="0"/>
          </a:endParaRPr>
        </a:p>
      </dsp:txBody>
      <dsp:txXfrm>
        <a:off x="2089149" y="761999"/>
        <a:ext cx="1155700" cy="762000"/>
      </dsp:txXfrm>
    </dsp:sp>
    <dsp:sp modelId="{9D2C4C99-D3A2-48F1-BE22-C15047E3BB04}">
      <dsp:nvSpPr>
        <dsp:cNvPr id="0" name=""/>
        <dsp:cNvSpPr/>
      </dsp:nvSpPr>
      <dsp:spPr>
        <a:xfrm>
          <a:off x="1333500" y="1523999"/>
          <a:ext cx="2667000" cy="762000"/>
        </a:xfrm>
        <a:prstGeom prst="trapezoid">
          <a:avLst>
            <a:gd name="adj" fmla="val 58333"/>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Criminal penalty</a:t>
          </a:r>
          <a:endParaRPr lang="en-GB" sz="1400" b="1" kern="1200" dirty="0">
            <a:latin typeface="Arial" panose="020B0604020202020204" pitchFamily="34" charset="0"/>
            <a:cs typeface="Arial" panose="020B0604020202020204" pitchFamily="34" charset="0"/>
          </a:endParaRPr>
        </a:p>
      </dsp:txBody>
      <dsp:txXfrm>
        <a:off x="1800224" y="1523999"/>
        <a:ext cx="1733550" cy="762000"/>
      </dsp:txXfrm>
    </dsp:sp>
    <dsp:sp modelId="{AFF2D6F1-32B2-483A-85D8-320F50C12822}">
      <dsp:nvSpPr>
        <dsp:cNvPr id="0" name=""/>
        <dsp:cNvSpPr/>
      </dsp:nvSpPr>
      <dsp:spPr>
        <a:xfrm>
          <a:off x="889000" y="2286000"/>
          <a:ext cx="3556000" cy="762000"/>
        </a:xfrm>
        <a:prstGeom prst="trapezoid">
          <a:avLst>
            <a:gd name="adj" fmla="val 58333"/>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Civil penalty</a:t>
          </a:r>
          <a:endParaRPr lang="en-GB" sz="1400" b="1" kern="1200" dirty="0">
            <a:latin typeface="Arial" panose="020B0604020202020204" pitchFamily="34" charset="0"/>
            <a:cs typeface="Arial" panose="020B0604020202020204" pitchFamily="34" charset="0"/>
          </a:endParaRPr>
        </a:p>
      </dsp:txBody>
      <dsp:txXfrm>
        <a:off x="1511299" y="2286000"/>
        <a:ext cx="2311400" cy="762000"/>
      </dsp:txXfrm>
    </dsp:sp>
    <dsp:sp modelId="{15365557-8AB6-4EEF-9E3F-41290CB1D84D}">
      <dsp:nvSpPr>
        <dsp:cNvPr id="0" name=""/>
        <dsp:cNvSpPr/>
      </dsp:nvSpPr>
      <dsp:spPr>
        <a:xfrm>
          <a:off x="444500" y="3048000"/>
          <a:ext cx="4445000" cy="762000"/>
        </a:xfrm>
        <a:prstGeom prst="trapezoid">
          <a:avLst>
            <a:gd name="adj" fmla="val 58333"/>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Warning letter</a:t>
          </a:r>
          <a:endParaRPr lang="en-GB" sz="1400" b="1" kern="1200" dirty="0">
            <a:latin typeface="Arial" panose="020B0604020202020204" pitchFamily="34" charset="0"/>
            <a:cs typeface="Arial" panose="020B0604020202020204" pitchFamily="34" charset="0"/>
          </a:endParaRPr>
        </a:p>
      </dsp:txBody>
      <dsp:txXfrm>
        <a:off x="1222374" y="3048000"/>
        <a:ext cx="2889250" cy="762000"/>
      </dsp:txXfrm>
    </dsp:sp>
    <dsp:sp modelId="{7EF4CBA5-9F68-431A-8E13-E1D7460EC5D7}">
      <dsp:nvSpPr>
        <dsp:cNvPr id="0" name=""/>
        <dsp:cNvSpPr/>
      </dsp:nvSpPr>
      <dsp:spPr>
        <a:xfrm>
          <a:off x="0" y="3810000"/>
          <a:ext cx="5334000" cy="762000"/>
        </a:xfrm>
        <a:prstGeom prst="trapezoid">
          <a:avLst>
            <a:gd name="adj" fmla="val 58333"/>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latin typeface="Arial" panose="020B0604020202020204" pitchFamily="34" charset="0"/>
              <a:cs typeface="Arial" panose="020B0604020202020204" pitchFamily="34" charset="0"/>
            </a:rPr>
            <a:t>Persuasion (information, guidance, voluntary codes, etc.)</a:t>
          </a:r>
          <a:endParaRPr lang="en-GB" sz="1400" b="1" kern="1200" dirty="0" smtClean="0">
            <a:latin typeface="Arial" panose="020B0604020202020204" pitchFamily="34" charset="0"/>
            <a:cs typeface="Arial" panose="020B0604020202020204" pitchFamily="34" charset="0"/>
          </a:endParaRPr>
        </a:p>
        <a:p>
          <a:pPr lvl="0" algn="ctr" defTabSz="622300">
            <a:lnSpc>
              <a:spcPct val="90000"/>
            </a:lnSpc>
            <a:spcBef>
              <a:spcPct val="0"/>
            </a:spcBef>
            <a:spcAft>
              <a:spcPct val="35000"/>
            </a:spcAft>
          </a:pPr>
          <a:endParaRPr lang="en-GB" sz="1400" b="1" kern="1200" dirty="0">
            <a:latin typeface="Arial" panose="020B0604020202020204" pitchFamily="34" charset="0"/>
            <a:cs typeface="Arial" panose="020B0604020202020204" pitchFamily="34" charset="0"/>
          </a:endParaRPr>
        </a:p>
      </dsp:txBody>
      <dsp:txXfrm>
        <a:off x="933449" y="3810000"/>
        <a:ext cx="3467100" cy="762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E6093-BD85-45A5-AFAA-952E1B172F5A}">
      <dsp:nvSpPr>
        <dsp:cNvPr id="0" name=""/>
        <dsp:cNvSpPr/>
      </dsp:nvSpPr>
      <dsp:spPr>
        <a:xfrm>
          <a:off x="1428750" y="0"/>
          <a:ext cx="571500" cy="762000"/>
        </a:xfrm>
        <a:prstGeom prst="trapezoid">
          <a:avLst>
            <a:gd name="adj" fmla="val 500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b="1" kern="1200" dirty="0" smtClean="0">
              <a:latin typeface="Arial" panose="020B0604020202020204" pitchFamily="34" charset="0"/>
              <a:cs typeface="Arial" panose="020B0604020202020204" pitchFamily="34" charset="0"/>
            </a:rPr>
            <a:t>License revoked</a:t>
          </a:r>
          <a:endParaRPr lang="en-GB" sz="1100" b="1" kern="1200" dirty="0">
            <a:latin typeface="Arial" panose="020B0604020202020204" pitchFamily="34" charset="0"/>
            <a:cs typeface="Arial" panose="020B0604020202020204" pitchFamily="34" charset="0"/>
          </a:endParaRPr>
        </a:p>
      </dsp:txBody>
      <dsp:txXfrm>
        <a:off x="1428750" y="0"/>
        <a:ext cx="571500" cy="762000"/>
      </dsp:txXfrm>
    </dsp:sp>
    <dsp:sp modelId="{B1DA4296-926A-4F6D-8928-A21EC49226AC}">
      <dsp:nvSpPr>
        <dsp:cNvPr id="0" name=""/>
        <dsp:cNvSpPr/>
      </dsp:nvSpPr>
      <dsp:spPr>
        <a:xfrm>
          <a:off x="1143000" y="761999"/>
          <a:ext cx="1143000" cy="762000"/>
        </a:xfrm>
        <a:prstGeom prst="trapezoid">
          <a:avLst>
            <a:gd name="adj" fmla="val 375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b="1" kern="1200" dirty="0" smtClean="0">
              <a:latin typeface="Arial" panose="020B0604020202020204" pitchFamily="34" charset="0"/>
              <a:cs typeface="Arial" panose="020B0604020202020204" pitchFamily="34" charset="0"/>
            </a:rPr>
            <a:t>License suspend</a:t>
          </a:r>
          <a:endParaRPr lang="en-GB" sz="1300" b="1" kern="1200" dirty="0">
            <a:latin typeface="Arial" panose="020B0604020202020204" pitchFamily="34" charset="0"/>
            <a:cs typeface="Arial" panose="020B0604020202020204" pitchFamily="34" charset="0"/>
          </a:endParaRPr>
        </a:p>
      </dsp:txBody>
      <dsp:txXfrm>
        <a:off x="1343025" y="761999"/>
        <a:ext cx="742950" cy="762000"/>
      </dsp:txXfrm>
    </dsp:sp>
    <dsp:sp modelId="{9D2C4C99-D3A2-48F1-BE22-C15047E3BB04}">
      <dsp:nvSpPr>
        <dsp:cNvPr id="0" name=""/>
        <dsp:cNvSpPr/>
      </dsp:nvSpPr>
      <dsp:spPr>
        <a:xfrm>
          <a:off x="857250" y="1523999"/>
          <a:ext cx="1714500" cy="762000"/>
        </a:xfrm>
        <a:prstGeom prst="trapezoid">
          <a:avLst>
            <a:gd name="adj" fmla="val 375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Criminal penalty</a:t>
          </a:r>
          <a:endParaRPr lang="en-GB" sz="1400" b="1" kern="1200" dirty="0">
            <a:latin typeface="Arial" panose="020B0604020202020204" pitchFamily="34" charset="0"/>
            <a:cs typeface="Arial" panose="020B0604020202020204" pitchFamily="34" charset="0"/>
          </a:endParaRPr>
        </a:p>
      </dsp:txBody>
      <dsp:txXfrm>
        <a:off x="1157287" y="1523999"/>
        <a:ext cx="1114425" cy="762000"/>
      </dsp:txXfrm>
    </dsp:sp>
    <dsp:sp modelId="{AFF2D6F1-32B2-483A-85D8-320F50C12822}">
      <dsp:nvSpPr>
        <dsp:cNvPr id="0" name=""/>
        <dsp:cNvSpPr/>
      </dsp:nvSpPr>
      <dsp:spPr>
        <a:xfrm>
          <a:off x="571500" y="2286000"/>
          <a:ext cx="2286000" cy="762000"/>
        </a:xfrm>
        <a:prstGeom prst="trapezoid">
          <a:avLst>
            <a:gd name="adj" fmla="val 375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Civil penalty</a:t>
          </a:r>
          <a:endParaRPr lang="en-GB" sz="1400" b="1" kern="1200" dirty="0">
            <a:latin typeface="Arial" panose="020B0604020202020204" pitchFamily="34" charset="0"/>
            <a:cs typeface="Arial" panose="020B0604020202020204" pitchFamily="34" charset="0"/>
          </a:endParaRPr>
        </a:p>
      </dsp:txBody>
      <dsp:txXfrm>
        <a:off x="971549" y="2286000"/>
        <a:ext cx="1485900" cy="762000"/>
      </dsp:txXfrm>
    </dsp:sp>
    <dsp:sp modelId="{15365557-8AB6-4EEF-9E3F-41290CB1D84D}">
      <dsp:nvSpPr>
        <dsp:cNvPr id="0" name=""/>
        <dsp:cNvSpPr/>
      </dsp:nvSpPr>
      <dsp:spPr>
        <a:xfrm>
          <a:off x="285750" y="3048000"/>
          <a:ext cx="2857500" cy="762000"/>
        </a:xfrm>
        <a:prstGeom prst="trapezoid">
          <a:avLst>
            <a:gd name="adj" fmla="val 375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Warning letter</a:t>
          </a:r>
          <a:endParaRPr lang="en-GB" sz="1400" b="1" kern="1200" dirty="0">
            <a:latin typeface="Arial" panose="020B0604020202020204" pitchFamily="34" charset="0"/>
            <a:cs typeface="Arial" panose="020B0604020202020204" pitchFamily="34" charset="0"/>
          </a:endParaRPr>
        </a:p>
      </dsp:txBody>
      <dsp:txXfrm>
        <a:off x="785812" y="3048000"/>
        <a:ext cx="1857375" cy="762000"/>
      </dsp:txXfrm>
    </dsp:sp>
    <dsp:sp modelId="{7EF4CBA5-9F68-431A-8E13-E1D7460EC5D7}">
      <dsp:nvSpPr>
        <dsp:cNvPr id="0" name=""/>
        <dsp:cNvSpPr/>
      </dsp:nvSpPr>
      <dsp:spPr>
        <a:xfrm>
          <a:off x="0" y="3810000"/>
          <a:ext cx="3429000" cy="762000"/>
        </a:xfrm>
        <a:prstGeom prst="trapezoid">
          <a:avLst>
            <a:gd name="adj" fmla="val 375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1" kern="1200" dirty="0" smtClean="0">
              <a:latin typeface="Arial" panose="020B0604020202020204" pitchFamily="34" charset="0"/>
              <a:cs typeface="Arial" panose="020B0604020202020204" pitchFamily="34" charset="0"/>
            </a:rPr>
            <a:t>Persuasion (information, guidance, voluntary codes, etc.)</a:t>
          </a:r>
          <a:endParaRPr lang="en-GB" sz="1400" b="1" kern="1200" dirty="0">
            <a:latin typeface="Arial" panose="020B0604020202020204" pitchFamily="34" charset="0"/>
            <a:cs typeface="Arial" panose="020B0604020202020204" pitchFamily="34" charset="0"/>
          </a:endParaRPr>
        </a:p>
      </dsp:txBody>
      <dsp:txXfrm>
        <a:off x="600074" y="3810000"/>
        <a:ext cx="2228850" cy="762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7D379-D789-4608-B661-F92C4AD9D56C}">
      <dsp:nvSpPr>
        <dsp:cNvPr id="0" name=""/>
        <dsp:cNvSpPr/>
      </dsp:nvSpPr>
      <dsp:spPr>
        <a:xfrm rot="10800000">
          <a:off x="0" y="38101"/>
          <a:ext cx="3429000" cy="2247900"/>
        </a:xfrm>
        <a:prstGeom prst="trapezoid">
          <a:avLst>
            <a:gd name="adj" fmla="val 38136"/>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b="1" kern="1200" dirty="0" smtClean="0">
              <a:latin typeface="Arial" panose="020B0604020202020204" pitchFamily="34" charset="0"/>
              <a:cs typeface="Arial" panose="020B0604020202020204" pitchFamily="34" charset="0"/>
            </a:rPr>
            <a:t>Externalised costs from inefficient regulation</a:t>
          </a:r>
        </a:p>
      </dsp:txBody>
      <dsp:txXfrm rot="-10800000">
        <a:off x="600074" y="38101"/>
        <a:ext cx="2228850" cy="2247900"/>
      </dsp:txXfrm>
    </dsp:sp>
    <dsp:sp modelId="{5BC8B4C4-B5AC-4421-B2EE-050266AC4542}">
      <dsp:nvSpPr>
        <dsp:cNvPr id="0" name=""/>
        <dsp:cNvSpPr/>
      </dsp:nvSpPr>
      <dsp:spPr>
        <a:xfrm rot="10800000">
          <a:off x="857250" y="2247900"/>
          <a:ext cx="1714500" cy="2247900"/>
        </a:xfrm>
        <a:prstGeom prst="trapezoid">
          <a:avLst>
            <a:gd name="adj" fmla="val 500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GB" sz="2400" b="1" kern="1200" dirty="0" smtClean="0">
            <a:latin typeface="Arial" panose="020B0604020202020204" pitchFamily="34" charset="0"/>
            <a:cs typeface="Arial" panose="020B0604020202020204" pitchFamily="34" charset="0"/>
          </a:endParaRPr>
        </a:p>
      </dsp:txBody>
      <dsp:txXfrm rot="-10800000">
        <a:off x="857250" y="2247900"/>
        <a:ext cx="1714500" cy="22479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379083-FE1B-4A4D-97B5-90F4BDE45AF3}">
      <dsp:nvSpPr>
        <dsp:cNvPr id="0" name=""/>
        <dsp:cNvSpPr/>
      </dsp:nvSpPr>
      <dsp:spPr>
        <a:xfrm>
          <a:off x="857250" y="0"/>
          <a:ext cx="1714500" cy="2286000"/>
        </a:xfrm>
        <a:prstGeom prst="trapezoid">
          <a:avLst>
            <a:gd name="adj" fmla="val 500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n-GB" sz="2800" b="1" kern="1200" dirty="0">
            <a:latin typeface="Arial" panose="020B0604020202020204" pitchFamily="34" charset="0"/>
            <a:cs typeface="Arial" panose="020B0604020202020204" pitchFamily="34" charset="0"/>
          </a:endParaRPr>
        </a:p>
      </dsp:txBody>
      <dsp:txXfrm>
        <a:off x="857250" y="0"/>
        <a:ext cx="1714500" cy="2286000"/>
      </dsp:txXfrm>
    </dsp:sp>
    <dsp:sp modelId="{4CAE6093-BD85-45A5-AFAA-952E1B172F5A}">
      <dsp:nvSpPr>
        <dsp:cNvPr id="0" name=""/>
        <dsp:cNvSpPr/>
      </dsp:nvSpPr>
      <dsp:spPr>
        <a:xfrm>
          <a:off x="0" y="2286000"/>
          <a:ext cx="3429000" cy="2286000"/>
        </a:xfrm>
        <a:prstGeom prst="trapezoid">
          <a:avLst>
            <a:gd name="adj" fmla="val 37500"/>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GB" sz="2800" b="1" kern="1200" dirty="0" smtClean="0">
              <a:latin typeface="Arial" panose="020B0604020202020204" pitchFamily="34" charset="0"/>
              <a:cs typeface="Arial" panose="020B0604020202020204" pitchFamily="34" charset="0"/>
            </a:rPr>
            <a:t>Growth duty: local economic growth</a:t>
          </a:r>
          <a:endParaRPr lang="en-GB" sz="2800" b="1" kern="1200" dirty="0">
            <a:latin typeface="Arial" panose="020B0604020202020204" pitchFamily="34" charset="0"/>
            <a:cs typeface="Arial" panose="020B0604020202020204" pitchFamily="34" charset="0"/>
          </a:endParaRPr>
        </a:p>
      </dsp:txBody>
      <dsp:txXfrm>
        <a:off x="600074" y="2286000"/>
        <a:ext cx="2228850" cy="22860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220" cy="494415"/>
          </a:xfrm>
          <a:prstGeom prst="rect">
            <a:avLst/>
          </a:prstGeom>
        </p:spPr>
        <p:txBody>
          <a:bodyPr vert="horz" lIns="89867" tIns="44934" rIns="89867" bIns="44934" rtlCol="0"/>
          <a:lstStyle>
            <a:lvl1pPr algn="l">
              <a:defRPr sz="1200"/>
            </a:lvl1pPr>
          </a:lstStyle>
          <a:p>
            <a:endParaRPr lang="en-GB" dirty="0"/>
          </a:p>
        </p:txBody>
      </p:sp>
      <p:sp>
        <p:nvSpPr>
          <p:cNvPr id="3" name="Date Placeholder 2"/>
          <p:cNvSpPr>
            <a:spLocks noGrp="1"/>
          </p:cNvSpPr>
          <p:nvPr>
            <p:ph type="dt" sz="quarter" idx="1"/>
          </p:nvPr>
        </p:nvSpPr>
        <p:spPr>
          <a:xfrm>
            <a:off x="3819339" y="0"/>
            <a:ext cx="2921220" cy="494415"/>
          </a:xfrm>
          <a:prstGeom prst="rect">
            <a:avLst/>
          </a:prstGeom>
        </p:spPr>
        <p:txBody>
          <a:bodyPr vert="horz" lIns="89867" tIns="44934" rIns="89867" bIns="44934" rtlCol="0"/>
          <a:lstStyle>
            <a:lvl1pPr algn="r">
              <a:defRPr sz="1200"/>
            </a:lvl1pPr>
          </a:lstStyle>
          <a:p>
            <a:fld id="{13D5B45C-7C74-482E-BC95-95CB9CC2145E}" type="datetimeFigureOut">
              <a:rPr lang="en-GB" smtClean="0"/>
              <a:t>11/02/2014</a:t>
            </a:fld>
            <a:endParaRPr lang="en-GB" dirty="0"/>
          </a:p>
        </p:txBody>
      </p:sp>
      <p:sp>
        <p:nvSpPr>
          <p:cNvPr id="4" name="Footer Placeholder 3"/>
          <p:cNvSpPr>
            <a:spLocks noGrp="1"/>
          </p:cNvSpPr>
          <p:nvPr>
            <p:ph type="ftr" sz="quarter" idx="2"/>
          </p:nvPr>
        </p:nvSpPr>
        <p:spPr>
          <a:xfrm>
            <a:off x="0" y="9376684"/>
            <a:ext cx="2921220" cy="494415"/>
          </a:xfrm>
          <a:prstGeom prst="rect">
            <a:avLst/>
          </a:prstGeom>
        </p:spPr>
        <p:txBody>
          <a:bodyPr vert="horz" lIns="89867" tIns="44934" rIns="89867" bIns="44934"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19339" y="9376684"/>
            <a:ext cx="2921220" cy="494415"/>
          </a:xfrm>
          <a:prstGeom prst="rect">
            <a:avLst/>
          </a:prstGeom>
        </p:spPr>
        <p:txBody>
          <a:bodyPr vert="horz" lIns="89867" tIns="44934" rIns="89867" bIns="44934" rtlCol="0" anchor="b"/>
          <a:lstStyle>
            <a:lvl1pPr algn="r">
              <a:defRPr sz="1200"/>
            </a:lvl1pPr>
          </a:lstStyle>
          <a:p>
            <a:fld id="{04F358F0-640A-4CA1-8D11-92951450CDFD}" type="slidenum">
              <a:rPr lang="en-GB" smtClean="0"/>
              <a:t>‹#›</a:t>
            </a:fld>
            <a:endParaRPr lang="en-GB" dirty="0"/>
          </a:p>
        </p:txBody>
      </p:sp>
    </p:spTree>
    <p:extLst>
      <p:ext uri="{BB962C8B-B14F-4D97-AF65-F5344CB8AC3E}">
        <p14:creationId xmlns:p14="http://schemas.microsoft.com/office/powerpoint/2010/main" val="2895329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3" cy="493633"/>
          </a:xfrm>
          <a:prstGeom prst="rect">
            <a:avLst/>
          </a:prstGeom>
        </p:spPr>
        <p:txBody>
          <a:bodyPr vert="horz" lIns="94936" tIns="47468" rIns="94936" bIns="47468" rtlCol="0"/>
          <a:lstStyle>
            <a:lvl1pPr algn="l">
              <a:defRPr sz="1300"/>
            </a:lvl1pPr>
          </a:lstStyle>
          <a:p>
            <a:endParaRPr lang="en-GB" dirty="0"/>
          </a:p>
        </p:txBody>
      </p:sp>
      <p:sp>
        <p:nvSpPr>
          <p:cNvPr id="3" name="Date Placeholder 2"/>
          <p:cNvSpPr>
            <a:spLocks noGrp="1"/>
          </p:cNvSpPr>
          <p:nvPr>
            <p:ph type="dt" idx="1"/>
          </p:nvPr>
        </p:nvSpPr>
        <p:spPr>
          <a:xfrm>
            <a:off x="3818970" y="0"/>
            <a:ext cx="2921583" cy="493633"/>
          </a:xfrm>
          <a:prstGeom prst="rect">
            <a:avLst/>
          </a:prstGeom>
        </p:spPr>
        <p:txBody>
          <a:bodyPr vert="horz" lIns="94936" tIns="47468" rIns="94936" bIns="47468" rtlCol="0"/>
          <a:lstStyle>
            <a:lvl1pPr algn="r">
              <a:defRPr sz="1300"/>
            </a:lvl1pPr>
          </a:lstStyle>
          <a:p>
            <a:fld id="{B2E083E4-6ACE-45CA-A793-58C03F2CFA9A}" type="datetimeFigureOut">
              <a:rPr lang="en-US" smtClean="0"/>
              <a:pPr/>
              <a:t>2/11/2014</a:t>
            </a:fld>
            <a:endParaRPr lang="en-GB" dirty="0"/>
          </a:p>
        </p:txBody>
      </p:sp>
      <p:sp>
        <p:nvSpPr>
          <p:cNvPr id="4" name="Slide Image Placeholder 3"/>
          <p:cNvSpPr>
            <a:spLocks noGrp="1" noRot="1" noChangeAspect="1"/>
          </p:cNvSpPr>
          <p:nvPr>
            <p:ph type="sldImg" idx="2"/>
          </p:nvPr>
        </p:nvSpPr>
        <p:spPr>
          <a:xfrm>
            <a:off x="903288" y="739775"/>
            <a:ext cx="4935537" cy="3702050"/>
          </a:xfrm>
          <a:prstGeom prst="rect">
            <a:avLst/>
          </a:prstGeom>
          <a:noFill/>
          <a:ln w="12700">
            <a:solidFill>
              <a:prstClr val="black"/>
            </a:solidFill>
          </a:ln>
        </p:spPr>
        <p:txBody>
          <a:bodyPr vert="horz" lIns="94936" tIns="47468" rIns="94936" bIns="47468" rtlCol="0" anchor="ctr"/>
          <a:lstStyle/>
          <a:p>
            <a:endParaRPr lang="en-GB" dirty="0"/>
          </a:p>
        </p:txBody>
      </p:sp>
      <p:sp>
        <p:nvSpPr>
          <p:cNvPr id="5" name="Notes Placeholder 4"/>
          <p:cNvSpPr>
            <a:spLocks noGrp="1"/>
          </p:cNvSpPr>
          <p:nvPr>
            <p:ph type="body" sz="quarter" idx="3"/>
          </p:nvPr>
        </p:nvSpPr>
        <p:spPr>
          <a:xfrm>
            <a:off x="674212" y="4689516"/>
            <a:ext cx="5393690" cy="4442698"/>
          </a:xfrm>
          <a:prstGeom prst="rect">
            <a:avLst/>
          </a:prstGeom>
        </p:spPr>
        <p:txBody>
          <a:bodyPr vert="horz" lIns="94936" tIns="47468" rIns="94936" bIns="4746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6"/>
            <a:ext cx="2921583" cy="493633"/>
          </a:xfrm>
          <a:prstGeom prst="rect">
            <a:avLst/>
          </a:prstGeom>
        </p:spPr>
        <p:txBody>
          <a:bodyPr vert="horz" lIns="94936" tIns="47468" rIns="94936" bIns="47468"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18970" y="9377316"/>
            <a:ext cx="2921583" cy="493633"/>
          </a:xfrm>
          <a:prstGeom prst="rect">
            <a:avLst/>
          </a:prstGeom>
        </p:spPr>
        <p:txBody>
          <a:bodyPr vert="horz" lIns="94936" tIns="47468" rIns="94936" bIns="47468" rtlCol="0" anchor="b"/>
          <a:lstStyle>
            <a:lvl1pPr algn="r">
              <a:defRPr sz="1300"/>
            </a:lvl1pPr>
          </a:lstStyle>
          <a:p>
            <a:fld id="{692481AA-E2F6-41EA-912D-E087CA68578E}" type="slidenum">
              <a:rPr lang="en-GB" smtClean="0"/>
              <a:pPr/>
              <a:t>‹#›</a:t>
            </a:fld>
            <a:endParaRPr lang="en-GB" dirty="0"/>
          </a:p>
        </p:txBody>
      </p:sp>
    </p:spTree>
    <p:extLst>
      <p:ext uri="{BB962C8B-B14F-4D97-AF65-F5344CB8AC3E}">
        <p14:creationId xmlns:p14="http://schemas.microsoft.com/office/powerpoint/2010/main" val="1254831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08D304-71A1-470F-B1ED-F40198C23B11}" type="slidenum">
              <a:rPr lang="en-GB" smtClean="0"/>
              <a:pPr/>
              <a:t>11</a:t>
            </a:fld>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lvl1pPr>
              <a:defRPr>
                <a:latin typeface="Calibri" pitchFamily="34" charset="0"/>
              </a:defRPr>
            </a:lvl1pPr>
          </a:lstStyle>
          <a:p>
            <a:fld id="{A2A938D1-D543-4DC5-AC02-946898E9AF3B}" type="datetime4">
              <a:rPr lang="en-GB" smtClean="0"/>
              <a:t>11 February 2014</a:t>
            </a:fld>
            <a:endParaRPr lang="en-US" dirty="0"/>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B6F15528-21DE-4FAA-801E-634DDDAF4B2B}"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2DF52C0-7875-4744-9658-DE60815D38A4}" type="datetime4">
              <a:rPr lang="en-GB" smtClean="0"/>
              <a:t>11 February 2014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FADE01A-0FEF-48EB-81B4-747055EA7178}" type="datetime4">
              <a:rPr lang="en-GB" smtClean="0"/>
              <a:t>11 February 2014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atin typeface="Calibri" pitchFamily="34" charset="0"/>
              </a:defRPr>
            </a:lvl1pPr>
          </a:lstStyle>
          <a:p>
            <a:fld id="{3BA3EDE8-E941-4DD0-ADC0-67CAB9EFFF46}" type="datetime4">
              <a:rPr lang="en-GB" smtClean="0"/>
              <a:t>11 February 2014</a:t>
            </a:fld>
            <a:endParaRPr lang="en-US" dirty="0"/>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0C27A84-CFD8-4ACA-BA32-2CE55CC424A2}" type="datetime4">
              <a:rPr lang="en-GB" smtClean="0"/>
              <a:t>11 February 2014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7229729E-AB4E-4E9C-A7DB-02ABFD5E3423}" type="datetime4">
              <a:rPr lang="en-GB" smtClean="0"/>
              <a:t>11 February 2014</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F3C9C66D-469B-48AB-8FD0-B3D8D665AE73}" type="datetime4">
              <a:rPr lang="en-GB" smtClean="0"/>
              <a:t>11 February 2014</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89774617-AE48-47A1-9BE1-4584360E3EDE}" type="datetime4">
              <a:rPr lang="en-GB" smtClean="0"/>
              <a:t>11 February 2014</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9E7093F-9F43-45FD-8FE9-B494B560952D}" type="datetime4">
              <a:rPr lang="en-GB" smtClean="0"/>
              <a:t>11 February 2014</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CBC4A45-4CDC-4F51-A02D-39FBBEF494E7}" type="datetime4">
              <a:rPr lang="en-GB" smtClean="0"/>
              <a:t>11 February 2014</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CCED7C6-1D19-4DBA-8B93-5DA219597371}" type="datetime4">
              <a:rPr lang="en-GB" smtClean="0"/>
              <a:t>11 February 2014</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09501" y="198608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3733800" y="6248632"/>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09B90BCC-4B53-416E-826A-768D4AFABDFE}" type="datetime4">
              <a:rPr lang="en-GB" smtClean="0"/>
              <a:t>11 February 2014</a:t>
            </a:fld>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85800" y="6248632"/>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dirty="0"/>
          </a:p>
        </p:txBody>
      </p:sp>
      <p:pic>
        <p:nvPicPr>
          <p:cNvPr id="2"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267794" y="6098672"/>
            <a:ext cx="1876206" cy="757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descr="C:\Users\Paul\Downloads\New folder\Clipboard0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4177" y="43649"/>
            <a:ext cx="2334231" cy="51521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image" Target="../media/image3.png"/><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3" Type="http://schemas.openxmlformats.org/officeDocument/2006/relationships/diagramLayout" Target="../diagrams/layout4.xml"/><Relationship Id="rId7" Type="http://schemas.openxmlformats.org/officeDocument/2006/relationships/diagramData" Target="../diagrams/data5.xml"/><Relationship Id="rId12" Type="http://schemas.openxmlformats.org/officeDocument/2006/relationships/diagramData" Target="../diagrams/data6.xml"/><Relationship Id="rId2" Type="http://schemas.openxmlformats.org/officeDocument/2006/relationships/diagramData" Target="../diagrams/data4.xml"/><Relationship Id="rId16" Type="http://schemas.microsoft.com/office/2007/relationships/diagramDrawing" Target="../diagrams/drawing6.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5" Type="http://schemas.openxmlformats.org/officeDocument/2006/relationships/diagramColors" Target="../diagrams/colors6.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685800"/>
            <a:ext cx="8839200" cy="1447800"/>
          </a:xfrm>
        </p:spPr>
        <p:txBody>
          <a:bodyPr>
            <a:normAutofit fontScale="90000"/>
          </a:bodyPr>
          <a:lstStyle/>
          <a:p>
            <a:pPr>
              <a:lnSpc>
                <a:spcPct val="150000"/>
              </a:lnSpc>
              <a:spcAft>
                <a:spcPts val="0"/>
              </a:spcAft>
            </a:pPr>
            <a:r>
              <a:rPr lang="en-GB" sz="3100" b="1" dirty="0" smtClean="0"/>
              <a:t>Optimising regulatees’ disposition </a:t>
            </a:r>
            <a:r>
              <a:rPr lang="en-GB" sz="3100" b="1" dirty="0"/>
              <a:t>to </a:t>
            </a:r>
            <a:r>
              <a:rPr lang="en-GB" sz="3100" b="1" dirty="0" smtClean="0"/>
              <a:t>comply:</a:t>
            </a:r>
            <a:br>
              <a:rPr lang="en-GB" sz="3100" b="1" dirty="0" smtClean="0"/>
            </a:br>
            <a:r>
              <a:rPr lang="en-GB" sz="2400" b="1" dirty="0" smtClean="0"/>
              <a:t>Observations from </a:t>
            </a:r>
            <a:r>
              <a:rPr lang="en-GB" sz="2400" b="1" dirty="0" smtClean="0"/>
              <a:t>research </a:t>
            </a:r>
            <a:r>
              <a:rPr lang="en-GB" sz="2400" b="1" dirty="0"/>
              <a:t>on regulatees’ attitudes to code compliance</a:t>
            </a:r>
            <a:endParaRPr lang="en-GB" sz="2400" b="1" dirty="0">
              <a:effectLst/>
              <a:ea typeface="Calibri"/>
              <a:cs typeface="Times New Roman"/>
            </a:endParaRPr>
          </a:p>
        </p:txBody>
      </p:sp>
      <p:sp>
        <p:nvSpPr>
          <p:cNvPr id="3" name="Subtitle 2"/>
          <p:cNvSpPr>
            <a:spLocks noGrp="1"/>
          </p:cNvSpPr>
          <p:nvPr>
            <p:ph type="subTitle" idx="1"/>
          </p:nvPr>
        </p:nvSpPr>
        <p:spPr>
          <a:xfrm>
            <a:off x="762000" y="2743200"/>
            <a:ext cx="7696200" cy="1676400"/>
          </a:xfrm>
        </p:spPr>
        <p:txBody>
          <a:bodyPr>
            <a:noAutofit/>
          </a:bodyPr>
          <a:lstStyle/>
          <a:p>
            <a:r>
              <a:rPr lang="en-GB" sz="1800" b="1" dirty="0" smtClean="0"/>
              <a:t>Dr Paul </a:t>
            </a:r>
            <a:r>
              <a:rPr lang="en-GB" sz="1800" b="1" kern="1200" dirty="0" smtClean="0"/>
              <a:t>Sanderson</a:t>
            </a:r>
          </a:p>
          <a:p>
            <a:endParaRPr lang="en-GB" sz="1800" b="1" kern="1200" dirty="0" smtClean="0"/>
          </a:p>
          <a:p>
            <a:r>
              <a:rPr lang="en-GB" sz="1800" kern="1200" dirty="0" smtClean="0"/>
              <a:t>Cambridge Centre for Housing and Planning Research &amp;</a:t>
            </a:r>
          </a:p>
          <a:p>
            <a:r>
              <a:rPr lang="en-GB" sz="1800" kern="1200" dirty="0" smtClean="0"/>
              <a:t>Centre for Business Research, University </a:t>
            </a:r>
            <a:r>
              <a:rPr lang="en-GB" sz="1800" kern="1200" dirty="0"/>
              <a:t>of </a:t>
            </a:r>
            <a:r>
              <a:rPr lang="en-GB" sz="1800" kern="1200" dirty="0" smtClean="0"/>
              <a:t>Cambridge; </a:t>
            </a:r>
          </a:p>
          <a:p>
            <a:r>
              <a:rPr lang="en-GB" sz="1800" kern="1200" dirty="0" smtClean="0"/>
              <a:t>Faculty of Health, Social Care &amp; Education, Anglia Ruskin University</a:t>
            </a:r>
            <a:endParaRPr lang="en-GB" sz="1800" kern="1200" dirty="0"/>
          </a:p>
        </p:txBody>
      </p:sp>
      <p:sp>
        <p:nvSpPr>
          <p:cNvPr id="5" name="Rectangle 4"/>
          <p:cNvSpPr/>
          <p:nvPr/>
        </p:nvSpPr>
        <p:spPr>
          <a:xfrm>
            <a:off x="609600" y="4953000"/>
            <a:ext cx="7848600" cy="923330"/>
          </a:xfrm>
          <a:prstGeom prst="rect">
            <a:avLst/>
          </a:prstGeom>
        </p:spPr>
        <p:txBody>
          <a:bodyPr wrap="square">
            <a:spAutoFit/>
          </a:bodyPr>
          <a:lstStyle/>
          <a:p>
            <a:pPr algn="ctr"/>
            <a:r>
              <a:rPr lang="en-GB" b="1" dirty="0">
                <a:latin typeface="Calibri" panose="020F0502020204030204" pitchFamily="34" charset="0"/>
              </a:rPr>
              <a:t>2014 Year Ahead </a:t>
            </a:r>
            <a:r>
              <a:rPr lang="en-GB" b="1" dirty="0" smtClean="0">
                <a:latin typeface="Calibri" panose="020F0502020204030204" pitchFamily="34" charset="0"/>
              </a:rPr>
              <a:t>Conference, Chartered </a:t>
            </a:r>
            <a:r>
              <a:rPr lang="en-GB" b="1" dirty="0">
                <a:latin typeface="Calibri" panose="020F0502020204030204" pitchFamily="34" charset="0"/>
              </a:rPr>
              <a:t>Institute of Environmental </a:t>
            </a:r>
            <a:r>
              <a:rPr lang="en-GB" b="1" dirty="0" smtClean="0">
                <a:latin typeface="Calibri" panose="020F0502020204030204" pitchFamily="34" charset="0"/>
              </a:rPr>
              <a:t>Health</a:t>
            </a:r>
          </a:p>
          <a:p>
            <a:pPr algn="ctr"/>
            <a:endParaRPr lang="en-GB" b="1" dirty="0" smtClean="0">
              <a:latin typeface="Calibri" panose="020F0502020204030204" pitchFamily="34" charset="0"/>
            </a:endParaRPr>
          </a:p>
          <a:p>
            <a:pPr algn="ctr"/>
            <a:r>
              <a:rPr lang="en-GB" dirty="0">
                <a:latin typeface="Calibri" panose="020F0502020204030204" pitchFamily="34" charset="0"/>
              </a:rPr>
              <a:t>Stratford upon </a:t>
            </a:r>
            <a:r>
              <a:rPr lang="en-GB" dirty="0" smtClean="0">
                <a:latin typeface="Calibri" panose="020F0502020204030204" pitchFamily="34" charset="0"/>
              </a:rPr>
              <a:t>Avon, 13 </a:t>
            </a:r>
            <a:r>
              <a:rPr lang="en-GB" dirty="0">
                <a:latin typeface="Calibri" panose="020F0502020204030204" pitchFamily="34" charset="0"/>
              </a:rPr>
              <a:t>&amp; 14 February </a:t>
            </a:r>
            <a:r>
              <a:rPr lang="en-GB" dirty="0" smtClean="0">
                <a:latin typeface="Calibri" panose="020F0502020204030204" pitchFamily="34" charset="0"/>
              </a:rPr>
              <a:t>2014</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1" y="533400"/>
            <a:ext cx="8305800" cy="990600"/>
          </a:xfrm>
        </p:spPr>
        <p:txBody>
          <a:bodyPr/>
          <a:lstStyle/>
          <a:p>
            <a:r>
              <a:rPr lang="en-GB" sz="2800" b="1" dirty="0"/>
              <a:t>Empirical research on voluntaristic corporate governance codes to examine regulatory legitimacy</a:t>
            </a:r>
          </a:p>
        </p:txBody>
      </p:sp>
      <p:sp>
        <p:nvSpPr>
          <p:cNvPr id="5123" name="Content Placeholder 2"/>
          <p:cNvSpPr>
            <a:spLocks noGrp="1"/>
          </p:cNvSpPr>
          <p:nvPr>
            <p:ph idx="1"/>
          </p:nvPr>
        </p:nvSpPr>
        <p:spPr>
          <a:xfrm>
            <a:off x="457200" y="1752600"/>
            <a:ext cx="8305800" cy="4572000"/>
          </a:xfrm>
        </p:spPr>
        <p:txBody>
          <a:bodyPr>
            <a:normAutofit/>
          </a:bodyPr>
          <a:lstStyle/>
          <a:p>
            <a:r>
              <a:rPr lang="en-GB" sz="2000" b="1" dirty="0"/>
              <a:t>Project</a:t>
            </a:r>
            <a:r>
              <a:rPr lang="en-GB" sz="2000" dirty="0" smtClean="0">
                <a:solidFill>
                  <a:schemeClr val="tx1"/>
                </a:solidFill>
              </a:rPr>
              <a:t>:</a:t>
            </a:r>
          </a:p>
          <a:p>
            <a:pPr lvl="1"/>
            <a:r>
              <a:rPr lang="en-GB" sz="2000" dirty="0">
                <a:ea typeface="+mn-ea"/>
                <a:cs typeface="+mn-cs"/>
              </a:rPr>
              <a:t>Soft Regulation? Conforming with the Principle of 'Comply or Explain,' </a:t>
            </a:r>
            <a:r>
              <a:rPr lang="en-GB" sz="2000" dirty="0" smtClean="0">
                <a:ea typeface="+mn-ea"/>
                <a:cs typeface="+mn-cs"/>
              </a:rPr>
              <a:t>ESRC (RES-000-23-1501)</a:t>
            </a:r>
          </a:p>
          <a:p>
            <a:r>
              <a:rPr lang="en-GB" sz="2000" b="1" dirty="0"/>
              <a:t>Comparative</a:t>
            </a:r>
            <a:r>
              <a:rPr lang="en-GB" sz="2000" b="1" dirty="0" smtClean="0"/>
              <a:t> </a:t>
            </a:r>
            <a:r>
              <a:rPr lang="en-GB" sz="2000" b="1" dirty="0"/>
              <a:t>research</a:t>
            </a:r>
          </a:p>
          <a:p>
            <a:pPr lvl="1">
              <a:defRPr/>
            </a:pPr>
            <a:r>
              <a:rPr lang="en-GB" sz="2000" dirty="0" smtClean="0"/>
              <a:t>UK: common law, liberalism (self regulation tradition), equity finance, dispersed shareholdings with concentrated institutional control.</a:t>
            </a:r>
          </a:p>
          <a:p>
            <a:pPr lvl="1">
              <a:defRPr/>
            </a:pPr>
            <a:r>
              <a:rPr lang="en-GB" sz="2000" dirty="0" smtClean="0"/>
              <a:t>Germany: civil law, corporatism, bank finance, family blockholdings</a:t>
            </a:r>
            <a:endParaRPr lang="en-GB" sz="2000" dirty="0"/>
          </a:p>
          <a:p>
            <a:pPr marL="0" indent="0" algn="ctr">
              <a:buNone/>
              <a:defRPr/>
            </a:pPr>
            <a:r>
              <a:rPr lang="en-GB" sz="2000" u="sng" dirty="0"/>
              <a:t>but similar codes of corporate governance, i.e. similar regulatory regimes</a:t>
            </a:r>
          </a:p>
          <a:p>
            <a:pPr>
              <a:defRPr/>
            </a:pPr>
            <a:r>
              <a:rPr lang="en-GB" sz="2000" b="1" dirty="0" smtClean="0"/>
              <a:t>Data</a:t>
            </a:r>
          </a:p>
          <a:p>
            <a:pPr lvl="1">
              <a:defRPr/>
            </a:pPr>
            <a:r>
              <a:rPr lang="en-GB" sz="2000" dirty="0" smtClean="0"/>
              <a:t>Analyse 260 companies Corporate governance statements</a:t>
            </a:r>
          </a:p>
          <a:p>
            <a:pPr lvl="1">
              <a:defRPr/>
            </a:pPr>
            <a:r>
              <a:rPr lang="en-GB" sz="2000" dirty="0" smtClean="0"/>
              <a:t>Interviews with directors, CG managers, legal counsel etc.</a:t>
            </a:r>
          </a:p>
        </p:txBody>
      </p:sp>
      <p:sp>
        <p:nvSpPr>
          <p:cNvPr id="9221" name="Slide Number Placeholder 4"/>
          <p:cNvSpPr>
            <a:spLocks noGrp="1"/>
          </p:cNvSpPr>
          <p:nvPr>
            <p:ph type="sldNum" sz="quarter" idx="12"/>
          </p:nvPr>
        </p:nvSpPr>
        <p:spPr>
          <a:noFill/>
        </p:spPr>
        <p:txBody>
          <a:bodyPr/>
          <a:lstStyle/>
          <a:p>
            <a:fld id="{B96F8CF3-A199-4FB4-B09E-3B256330DCEC}" type="slidenum">
              <a:rPr lang="en-US" smtClean="0"/>
              <a:pPr/>
              <a:t>10</a:t>
            </a:fld>
            <a:endParaRPr lang="en-US"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685800"/>
            <a:ext cx="7772400" cy="1066800"/>
          </a:xfrm>
        </p:spPr>
        <p:txBody>
          <a:bodyPr>
            <a:normAutofit/>
          </a:bodyPr>
          <a:lstStyle/>
          <a:p>
            <a:r>
              <a:rPr lang="en-GB" sz="2800" b="1" dirty="0" smtClean="0"/>
              <a:t>Why are corporate </a:t>
            </a:r>
            <a:r>
              <a:rPr lang="en-GB" sz="2800" b="1" dirty="0"/>
              <a:t>governance </a:t>
            </a:r>
            <a:r>
              <a:rPr lang="en-GB" sz="2800" b="1" dirty="0" smtClean="0"/>
              <a:t>codes and comply-or-explain of particular interest?</a:t>
            </a:r>
            <a:endParaRPr lang="en-GB" sz="2800" dirty="0" smtClean="0"/>
          </a:p>
        </p:txBody>
      </p:sp>
      <p:sp>
        <p:nvSpPr>
          <p:cNvPr id="3" name="Content Placeholder 2"/>
          <p:cNvSpPr>
            <a:spLocks noGrp="1"/>
          </p:cNvSpPr>
          <p:nvPr>
            <p:ph idx="1"/>
          </p:nvPr>
        </p:nvSpPr>
        <p:spPr>
          <a:xfrm>
            <a:off x="457200" y="2057400"/>
            <a:ext cx="8305800" cy="4114800"/>
          </a:xfrm>
        </p:spPr>
        <p:txBody>
          <a:bodyPr>
            <a:normAutofit fontScale="85000" lnSpcReduction="20000"/>
          </a:bodyPr>
          <a:lstStyle/>
          <a:p>
            <a:pPr>
              <a:defRPr/>
            </a:pPr>
            <a:r>
              <a:rPr lang="en-GB" sz="3600" dirty="0"/>
              <a:t>Ultimate</a:t>
            </a:r>
            <a:r>
              <a:rPr lang="en-GB" sz="3600" dirty="0" smtClean="0"/>
              <a:t> in persuasive regulation:</a:t>
            </a:r>
          </a:p>
          <a:p>
            <a:pPr lvl="1">
              <a:defRPr/>
            </a:pPr>
            <a:r>
              <a:rPr lang="en-GB" dirty="0" smtClean="0"/>
              <a:t>noncompliance = compliance</a:t>
            </a:r>
          </a:p>
          <a:p>
            <a:pPr>
              <a:defRPr/>
            </a:pPr>
            <a:r>
              <a:rPr lang="en-GB" sz="3600" dirty="0" smtClean="0"/>
              <a:t>Either:</a:t>
            </a:r>
          </a:p>
          <a:p>
            <a:pPr lvl="1">
              <a:defRPr/>
            </a:pPr>
            <a:r>
              <a:rPr lang="en-GB" dirty="0" smtClean="0"/>
              <a:t>demonstrate direct compliance with a rule (and underlying principle) or;</a:t>
            </a:r>
          </a:p>
          <a:p>
            <a:pPr lvl="1">
              <a:defRPr/>
            </a:pPr>
            <a:r>
              <a:rPr lang="en-GB" dirty="0"/>
              <a:t>e</a:t>
            </a:r>
            <a:r>
              <a:rPr lang="en-GB" dirty="0" smtClean="0"/>
              <a:t>xplain rule </a:t>
            </a:r>
            <a:r>
              <a:rPr lang="en-GB" sz="2900" dirty="0"/>
              <a:t>noncompliance (non-conformance) by demonstrating compliance with the underlying </a:t>
            </a:r>
            <a:r>
              <a:rPr lang="en-GB" dirty="0" smtClean="0"/>
              <a:t>principle or;</a:t>
            </a:r>
          </a:p>
          <a:p>
            <a:pPr lvl="1">
              <a:defRPr/>
            </a:pPr>
            <a:r>
              <a:rPr lang="en-GB" dirty="0" smtClean="0"/>
              <a:t>explain why compliance with a rule (and possibly even the underlying principle) is not possible or is not desirable, i.e. </a:t>
            </a:r>
            <a:r>
              <a:rPr lang="en-GB" dirty="0"/>
              <a:t>n</a:t>
            </a:r>
            <a:r>
              <a:rPr lang="en-GB" dirty="0" smtClean="0"/>
              <a:t>ot in the interests of stakeholders</a:t>
            </a:r>
            <a:r>
              <a:rPr lang="en-GB" dirty="0"/>
              <a:t>. </a:t>
            </a:r>
            <a:endParaRPr lang="en-GB" dirty="0" smtClean="0"/>
          </a:p>
          <a:p>
            <a:pPr>
              <a:defRPr/>
            </a:pPr>
            <a:endParaRPr lang="en-GB" dirty="0" smtClean="0"/>
          </a:p>
        </p:txBody>
      </p:sp>
      <p:sp>
        <p:nvSpPr>
          <p:cNvPr id="6149" name="Slide Number Placeholder 4"/>
          <p:cNvSpPr>
            <a:spLocks noGrp="1"/>
          </p:cNvSpPr>
          <p:nvPr>
            <p:ph type="sldNum" sz="quarter" idx="12"/>
          </p:nvPr>
        </p:nvSpPr>
        <p:spPr>
          <a:noFill/>
        </p:spPr>
        <p:txBody>
          <a:bodyPr/>
          <a:lstStyle/>
          <a:p>
            <a:fld id="{2C87BE25-3DE7-4730-A39E-5D06E5332B91}" type="slidenum">
              <a:rPr lang="en-US" smtClean="0"/>
              <a:pPr/>
              <a:t>11</a:t>
            </a:fld>
            <a:endParaRPr lang="en-US" dirty="0"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295400"/>
          </a:xfrm>
        </p:spPr>
        <p:txBody>
          <a:bodyPr/>
          <a:lstStyle/>
          <a:p>
            <a:r>
              <a:rPr lang="en-GB" sz="3200" dirty="0" smtClean="0"/>
              <a:t> </a:t>
            </a:r>
            <a:r>
              <a:rPr lang="en-GB" sz="2800" b="1" dirty="0" smtClean="0"/>
              <a:t>Moral legitimacy:</a:t>
            </a:r>
            <a:br>
              <a:rPr lang="en-GB" sz="2800" b="1" dirty="0" smtClean="0"/>
            </a:br>
            <a:r>
              <a:rPr lang="en-GB" sz="2800" b="1" dirty="0" smtClean="0"/>
              <a:t>(best practice – the right thing to do, UK&gt;G)</a:t>
            </a:r>
            <a:endParaRPr lang="en-GB" sz="2800" b="1" dirty="0"/>
          </a:p>
        </p:txBody>
      </p:sp>
      <p:sp>
        <p:nvSpPr>
          <p:cNvPr id="3" name="Content Placeholder 2"/>
          <p:cNvSpPr>
            <a:spLocks noGrp="1"/>
          </p:cNvSpPr>
          <p:nvPr>
            <p:ph idx="1"/>
          </p:nvPr>
        </p:nvSpPr>
        <p:spPr>
          <a:xfrm>
            <a:off x="152400" y="1447800"/>
            <a:ext cx="8763000" cy="5105400"/>
          </a:xfrm>
        </p:spPr>
        <p:txBody>
          <a:bodyPr>
            <a:normAutofit fontScale="85000" lnSpcReduction="10000"/>
          </a:bodyPr>
          <a:lstStyle/>
          <a:p>
            <a:r>
              <a:rPr lang="en-GB" i="1" dirty="0" smtClean="0"/>
              <a:t>“In many ways the Code came about from experienced City operators collaborating over what were the sort of elements that made companies operate well and effectively, […] So it was built out of current best practice as opposed to being driven by a particularly political agenda or some other element extraneous to business itself. It came from within rather than from outside.” (U)</a:t>
            </a:r>
          </a:p>
          <a:p>
            <a:endParaRPr lang="en-GB" i="1" dirty="0" smtClean="0"/>
          </a:p>
          <a:p>
            <a:r>
              <a:rPr lang="en-GB" i="1" dirty="0" smtClean="0"/>
              <a:t> “[The Code is] … absolute, without democratic control, without any feedback from companies ... by some professors of whom you don't know whether they ever have seen a company from the inside.” (G majority</a:t>
            </a:r>
            <a:r>
              <a:rPr lang="en-GB" i="1" dirty="0"/>
              <a:t>) </a:t>
            </a:r>
            <a:endParaRPr lang="en-GB" i="1" dirty="0" smtClean="0"/>
          </a:p>
          <a:p>
            <a:endParaRPr lang="en-GB" i="1" dirty="0"/>
          </a:p>
          <a:p>
            <a:endParaRPr lang="en-GB" i="1" dirty="0" smtClean="0"/>
          </a:p>
          <a:p>
            <a:endParaRPr lang="en-GB" i="1" dirty="0" smtClean="0"/>
          </a:p>
          <a:p>
            <a:pPr lvl="1"/>
            <a:endParaRPr lang="en-GB" dirty="0" smtClean="0"/>
          </a:p>
          <a:p>
            <a:pPr lvl="1"/>
            <a:endParaRPr lang="en-GB"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206559287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Creating a disposition to </a:t>
            </a:r>
            <a:r>
              <a:rPr lang="en-GB" sz="2800" b="1" dirty="0" smtClean="0"/>
              <a:t>comply: </a:t>
            </a:r>
            <a:r>
              <a:rPr lang="en-GB" sz="2800" b="1" dirty="0" smtClean="0"/>
              <a:t>Message</a:t>
            </a:r>
            <a:r>
              <a:rPr lang="en-GB" sz="2800" b="1" dirty="0" smtClean="0"/>
              <a:t> </a:t>
            </a:r>
            <a:r>
              <a:rPr lang="en-GB" sz="2800" b="1" dirty="0" smtClean="0"/>
              <a:t>1:</a:t>
            </a:r>
            <a:endParaRPr lang="en-GB" sz="2800" b="1" dirty="0"/>
          </a:p>
        </p:txBody>
      </p:sp>
      <p:sp>
        <p:nvSpPr>
          <p:cNvPr id="3" name="Content Placeholder 2"/>
          <p:cNvSpPr>
            <a:spLocks noGrp="1"/>
          </p:cNvSpPr>
          <p:nvPr>
            <p:ph idx="1"/>
          </p:nvPr>
        </p:nvSpPr>
        <p:spPr/>
        <p:txBody>
          <a:bodyPr>
            <a:normAutofit lnSpcReduction="10000"/>
          </a:bodyPr>
          <a:lstStyle/>
          <a:p>
            <a:r>
              <a:rPr lang="en-GB" dirty="0" smtClean="0"/>
              <a:t>Rules should embody best </a:t>
            </a:r>
            <a:r>
              <a:rPr lang="en-GB" dirty="0" smtClean="0"/>
              <a:t>practice …</a:t>
            </a:r>
            <a:endParaRPr lang="en-GB" dirty="0" smtClean="0"/>
          </a:p>
          <a:p>
            <a:r>
              <a:rPr lang="en-GB" dirty="0" smtClean="0"/>
              <a:t>… which requires </a:t>
            </a:r>
            <a:r>
              <a:rPr lang="en-GB" dirty="0" smtClean="0"/>
              <a:t>regulatee participation in:</a:t>
            </a:r>
          </a:p>
          <a:p>
            <a:pPr lvl="1"/>
            <a:r>
              <a:rPr lang="en-GB" dirty="0" smtClean="0"/>
              <a:t>Formation</a:t>
            </a:r>
          </a:p>
          <a:p>
            <a:pPr lvl="1"/>
            <a:r>
              <a:rPr lang="en-GB" dirty="0" smtClean="0"/>
              <a:t>Development</a:t>
            </a:r>
          </a:p>
          <a:p>
            <a:pPr lvl="1"/>
            <a:r>
              <a:rPr lang="en-GB" dirty="0" smtClean="0"/>
              <a:t>Evaluation</a:t>
            </a:r>
          </a:p>
          <a:p>
            <a:pPr lvl="1"/>
            <a:r>
              <a:rPr lang="en-GB" dirty="0" smtClean="0"/>
              <a:t>Revision</a:t>
            </a:r>
          </a:p>
          <a:p>
            <a:pPr marL="457200" lvl="1" indent="0">
              <a:buNone/>
            </a:pPr>
            <a:r>
              <a:rPr lang="en-GB" dirty="0" smtClean="0"/>
              <a:t> 	……….	of rules, which will engender a </a:t>
            </a:r>
          </a:p>
          <a:p>
            <a:r>
              <a:rPr lang="en-GB" dirty="0" smtClean="0"/>
              <a:t>Sense of ownership of the regulations</a:t>
            </a:r>
          </a:p>
          <a:p>
            <a:pPr marL="457200" lvl="1" indent="0">
              <a:buNone/>
            </a:pP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212813139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GB" sz="2800" b="1" dirty="0" smtClean="0"/>
              <a:t>Pragmatic (private benefits): G&gt;UK</a:t>
            </a:r>
            <a:endParaRPr lang="en-GB" sz="2800" b="1" dirty="0"/>
          </a:p>
        </p:txBody>
      </p:sp>
      <p:sp>
        <p:nvSpPr>
          <p:cNvPr id="3" name="Content Placeholder 2"/>
          <p:cNvSpPr>
            <a:spLocks noGrp="1"/>
          </p:cNvSpPr>
          <p:nvPr>
            <p:ph idx="1"/>
          </p:nvPr>
        </p:nvSpPr>
        <p:spPr>
          <a:xfrm>
            <a:off x="457200" y="1371600"/>
            <a:ext cx="8305800" cy="4953000"/>
          </a:xfrm>
        </p:spPr>
        <p:txBody>
          <a:bodyPr>
            <a:normAutofit fontScale="77500" lnSpcReduction="20000"/>
          </a:bodyPr>
          <a:lstStyle/>
          <a:p>
            <a:r>
              <a:rPr lang="en-GB" i="1" dirty="0" smtClean="0"/>
              <a:t>“</a:t>
            </a:r>
            <a:r>
              <a:rPr lang="en-GB" i="1" dirty="0"/>
              <a:t>A few years ago there were a plethora of codes coming out and every major institutional shareholder felt that it ought to have its own statement of principles or code and therefore measure the report against that. So you would end up with a pile of codes and you would say, well, they are all trying to get to the same </a:t>
            </a:r>
            <a:r>
              <a:rPr lang="en-GB" i="1" dirty="0" smtClean="0"/>
              <a:t>place” (U)</a:t>
            </a:r>
          </a:p>
          <a:p>
            <a:endParaRPr lang="en-GB" i="1" dirty="0"/>
          </a:p>
          <a:p>
            <a:r>
              <a:rPr lang="en-GB" i="1" dirty="0"/>
              <a:t>“This corporate governance code is a bureaucratic monster. The only good aspect […] is that it explains very well the corporate legal structure of German publicly listed companies, […] something like corporate law and German employees' participation for dummies. They achieved this and it is something worthwhile in order not to have to take on board every idiocy from the Anglo-Saxons, such as the one tier board structure.” (G</a:t>
            </a:r>
            <a:r>
              <a:rPr lang="en-GB" i="1" dirty="0" smtClean="0"/>
              <a:t>)</a:t>
            </a:r>
          </a:p>
          <a:p>
            <a:endParaRPr lang="en-GB" i="1"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204297762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Creating a disposition to </a:t>
            </a:r>
            <a:r>
              <a:rPr lang="en-GB" sz="2800" b="1" dirty="0" smtClean="0"/>
              <a:t>comply: Message 2</a:t>
            </a:r>
            <a:endParaRPr lang="en-GB" sz="2800" b="1" dirty="0"/>
          </a:p>
        </p:txBody>
      </p:sp>
      <p:sp>
        <p:nvSpPr>
          <p:cNvPr id="3" name="Content Placeholder 2"/>
          <p:cNvSpPr>
            <a:spLocks noGrp="1"/>
          </p:cNvSpPr>
          <p:nvPr>
            <p:ph idx="1"/>
          </p:nvPr>
        </p:nvSpPr>
        <p:spPr>
          <a:xfrm>
            <a:off x="709501" y="2209800"/>
            <a:ext cx="7772400" cy="4191000"/>
          </a:xfrm>
        </p:spPr>
        <p:txBody>
          <a:bodyPr>
            <a:normAutofit/>
          </a:bodyPr>
          <a:lstStyle/>
          <a:p>
            <a:r>
              <a:rPr lang="en-GB" dirty="0" smtClean="0"/>
              <a:t>Identify </a:t>
            </a:r>
            <a:r>
              <a:rPr lang="en-GB" dirty="0"/>
              <a:t>(</a:t>
            </a:r>
            <a:r>
              <a:rPr lang="en-GB" dirty="0" smtClean="0"/>
              <a:t>perhaps explore with regulatees) the private benefits of compliance</a:t>
            </a:r>
          </a:p>
          <a:p>
            <a:pPr lvl="1"/>
            <a:r>
              <a:rPr lang="en-GB" dirty="0"/>
              <a:t>Lower cost of capital </a:t>
            </a:r>
            <a:r>
              <a:rPr lang="en-GB" dirty="0" smtClean="0"/>
              <a:t>(e.g. HAs)</a:t>
            </a:r>
            <a:endParaRPr lang="en-GB" dirty="0"/>
          </a:p>
          <a:p>
            <a:pPr lvl="1"/>
            <a:r>
              <a:rPr lang="en-GB" dirty="0" smtClean="0"/>
              <a:t>Lower transaction costs (single regulatory code cf. network regulation)</a:t>
            </a:r>
          </a:p>
          <a:p>
            <a:pPr lvl="1"/>
            <a:r>
              <a:rPr lang="en-GB" dirty="0" smtClean="0"/>
              <a:t>Some forms of regulation can lower </a:t>
            </a:r>
            <a:r>
              <a:rPr lang="en-GB" dirty="0" smtClean="0"/>
              <a:t>risk of non-compliance and associated costs (e.g. Primary Authority)</a:t>
            </a:r>
          </a:p>
          <a:p>
            <a:pPr marL="457200" lvl="1" indent="0">
              <a:buNone/>
            </a:pPr>
            <a:endParaRPr lang="en-GB" dirty="0" smtClean="0"/>
          </a:p>
          <a:p>
            <a:endParaRPr lang="en-GB"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220128270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219200"/>
          </a:xfrm>
        </p:spPr>
        <p:txBody>
          <a:bodyPr>
            <a:noAutofit/>
          </a:bodyPr>
          <a:lstStyle/>
          <a:p>
            <a:r>
              <a:rPr lang="en-GB" sz="2800" b="1" dirty="0"/>
              <a:t>Cognitive</a:t>
            </a:r>
            <a:r>
              <a:rPr lang="en-GB" sz="2800" b="1" dirty="0" smtClean="0"/>
              <a:t>: “</a:t>
            </a:r>
            <a:r>
              <a:rPr lang="en-GB" sz="2800" b="1" dirty="0"/>
              <a:t>taken-for-grantedness”: the regulatory style (e.g. </a:t>
            </a:r>
            <a:r>
              <a:rPr lang="en-GB" sz="2800" b="1" dirty="0" smtClean="0"/>
              <a:t>voluntaristic code</a:t>
            </a:r>
            <a:r>
              <a:rPr lang="en-GB" sz="2800" b="1" dirty="0"/>
              <a:t>) is the only way to rule: (UK&gt;&gt;&gt;G) </a:t>
            </a:r>
            <a:endParaRPr lang="en-GB" sz="2800" b="1" dirty="0"/>
          </a:p>
        </p:txBody>
      </p:sp>
      <p:sp>
        <p:nvSpPr>
          <p:cNvPr id="3" name="Content Placeholder 2"/>
          <p:cNvSpPr>
            <a:spLocks noGrp="1"/>
          </p:cNvSpPr>
          <p:nvPr>
            <p:ph idx="1"/>
          </p:nvPr>
        </p:nvSpPr>
        <p:spPr>
          <a:xfrm>
            <a:off x="152400" y="2133600"/>
            <a:ext cx="8839200" cy="4648200"/>
          </a:xfrm>
        </p:spPr>
        <p:txBody>
          <a:bodyPr>
            <a:normAutofit fontScale="85000" lnSpcReduction="20000"/>
          </a:bodyPr>
          <a:lstStyle/>
          <a:p>
            <a:r>
              <a:rPr lang="en-GB" dirty="0"/>
              <a:t> “I think the </a:t>
            </a:r>
            <a:r>
              <a:rPr lang="en-GB" dirty="0" smtClean="0"/>
              <a:t>[UK] </a:t>
            </a:r>
            <a:r>
              <a:rPr lang="en-GB" dirty="0"/>
              <a:t>Code has been very successful, from a number of perspectives I think. Perhaps at the outset it was looked on as being the standard to aspire towards but now I think it is very much more looked on as being a framework and, if you like, in some sense a minimum that people then operate to</a:t>
            </a:r>
            <a:r>
              <a:rPr lang="en-GB" dirty="0" smtClean="0"/>
              <a:t>.” (U)</a:t>
            </a:r>
          </a:p>
          <a:p>
            <a:pPr marL="457200" lvl="1" indent="0">
              <a:buNone/>
            </a:pPr>
            <a:endParaRPr lang="en-GB" dirty="0" smtClean="0"/>
          </a:p>
          <a:p>
            <a:r>
              <a:rPr lang="en-GB" dirty="0"/>
              <a:t>“The fact is that if the lawmakers want something done they should make a law – they do anyway - there is enough law around. And if they do not want this, they should stay clear of it. But these recommendations – 'should', 'could' – what do I get out of it? Nothing!” [ … ] Either there is law or there is no law.” </a:t>
            </a:r>
            <a:r>
              <a:rPr lang="en-GB" dirty="0" smtClean="0"/>
              <a:t>(G)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382759344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Creating a disposition to </a:t>
            </a:r>
            <a:r>
              <a:rPr lang="en-GB" sz="2800" b="1" dirty="0" smtClean="0"/>
              <a:t>comply: Message 3</a:t>
            </a:r>
            <a:endParaRPr lang="en-GB" sz="2800" b="1" dirty="0"/>
          </a:p>
        </p:txBody>
      </p:sp>
      <p:sp>
        <p:nvSpPr>
          <p:cNvPr id="3" name="Content Placeholder 2"/>
          <p:cNvSpPr>
            <a:spLocks noGrp="1"/>
          </p:cNvSpPr>
          <p:nvPr>
            <p:ph idx="1"/>
          </p:nvPr>
        </p:nvSpPr>
        <p:spPr/>
        <p:txBody>
          <a:bodyPr>
            <a:normAutofit/>
          </a:bodyPr>
          <a:lstStyle/>
          <a:p>
            <a:pPr marL="457200" lvl="1" indent="0">
              <a:buNone/>
            </a:pPr>
            <a:endParaRPr lang="en-GB" dirty="0" smtClean="0"/>
          </a:p>
          <a:p>
            <a:endParaRPr lang="en-GB"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sp>
        <p:nvSpPr>
          <p:cNvPr id="5" name="Content Placeholder 2"/>
          <p:cNvSpPr txBox="1">
            <a:spLocks/>
          </p:cNvSpPr>
          <p:nvPr/>
        </p:nvSpPr>
        <p:spPr bwMode="auto">
          <a:xfrm>
            <a:off x="861901" y="213848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har char="–"/>
              <a:defRPr sz="2800">
                <a:solidFill>
                  <a:schemeClr val="tx1"/>
                </a:solidFill>
                <a:latin typeface="Calibri" pitchFamily="34" charset="0"/>
              </a:defRPr>
            </a:lvl2pPr>
            <a:lvl3pPr marL="1143000" indent="-228600" algn="l" rtl="0" eaLnBrk="1" fontAlgn="base" hangingPunct="1">
              <a:spcBef>
                <a:spcPct val="20000"/>
              </a:spcBef>
              <a:spcAft>
                <a:spcPct val="0"/>
              </a:spcAft>
              <a:buChar char="•"/>
              <a:defRPr sz="24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514350" indent="-457200"/>
            <a:r>
              <a:rPr lang="en-GB" kern="0" dirty="0" smtClean="0"/>
              <a:t>Fit the regulatory regime/style/approach to regulatee practice, perceptions  and culture. </a:t>
            </a:r>
          </a:p>
          <a:p>
            <a:pPr marL="914400" lvl="1" indent="-457200"/>
            <a:r>
              <a:rPr lang="en-GB" kern="0" dirty="0" smtClean="0"/>
              <a:t>e.g. continually review regulation strategy for alignment with best practice and private benefits</a:t>
            </a:r>
          </a:p>
          <a:p>
            <a:pPr marL="914400" lvl="1" indent="-457200"/>
            <a:r>
              <a:rPr lang="en-GB" kern="0" dirty="0" smtClean="0"/>
              <a:t>e.g. use the language of regulatees to optimise communication.</a:t>
            </a:r>
          </a:p>
          <a:p>
            <a:pPr marL="457200" lvl="1" indent="0">
              <a:buFontTx/>
              <a:buNone/>
            </a:pPr>
            <a:endParaRPr lang="en-GB" kern="0" dirty="0" smtClean="0"/>
          </a:p>
          <a:p>
            <a:endParaRPr lang="en-GB" kern="0" dirty="0" smtClean="0"/>
          </a:p>
        </p:txBody>
      </p:sp>
    </p:spTree>
    <p:extLst>
      <p:ext uri="{BB962C8B-B14F-4D97-AF65-F5344CB8AC3E}">
        <p14:creationId xmlns:p14="http://schemas.microsoft.com/office/powerpoint/2010/main" val="188710663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GB" sz="2800" b="1" dirty="0" smtClean="0"/>
              <a:t>Corporate Governance Findings</a:t>
            </a:r>
            <a:endParaRPr lang="en-GB" sz="2800" b="1" dirty="0"/>
          </a:p>
        </p:txBody>
      </p:sp>
      <p:sp>
        <p:nvSpPr>
          <p:cNvPr id="3" name="Content Placeholder 2"/>
          <p:cNvSpPr>
            <a:spLocks noGrp="1"/>
          </p:cNvSpPr>
          <p:nvPr>
            <p:ph idx="1"/>
          </p:nvPr>
        </p:nvSpPr>
        <p:spPr>
          <a:xfrm>
            <a:off x="76200" y="1447800"/>
            <a:ext cx="8908312" cy="4876800"/>
          </a:xfrm>
        </p:spPr>
        <p:txBody>
          <a:bodyPr>
            <a:normAutofit fontScale="92500" lnSpcReduction="10000"/>
          </a:bodyPr>
          <a:lstStyle/>
          <a:p>
            <a:r>
              <a:rPr lang="en-GB" sz="2000" dirty="0" smtClean="0"/>
              <a:t>Legitimacy </a:t>
            </a:r>
            <a:r>
              <a:rPr lang="en-GB" sz="2000" dirty="0"/>
              <a:t>was questioned more in Germany than </a:t>
            </a:r>
            <a:r>
              <a:rPr lang="en-GB" sz="2000" dirty="0" smtClean="0"/>
              <a:t>UK but some regulatees simply need to be introduced to the benign big gun!:</a:t>
            </a:r>
          </a:p>
          <a:p>
            <a:pPr lvl="1"/>
            <a:r>
              <a:rPr lang="en-GB" sz="2000" i="1" dirty="0" smtClean="0"/>
              <a:t>“</a:t>
            </a:r>
            <a:r>
              <a:rPr lang="en-GB" sz="2000" i="1" dirty="0"/>
              <a:t>I am impressed by Mr Wiedeking. I like the way he resists complying with the rules. I do not think Mr Cromme </a:t>
            </a:r>
            <a:r>
              <a:rPr lang="en-GB" sz="2000" i="1" dirty="0" smtClean="0"/>
              <a:t>(CG Code Commission chair) is </a:t>
            </a:r>
            <a:r>
              <a:rPr lang="en-GB" sz="2000" i="1" dirty="0"/>
              <a:t>completely honest. You just have to look at what happened </a:t>
            </a:r>
            <a:r>
              <a:rPr lang="en-GB" sz="2000" i="1" dirty="0" smtClean="0"/>
              <a:t>with </a:t>
            </a:r>
            <a:r>
              <a:rPr lang="en-GB" sz="2000" i="1" dirty="0"/>
              <a:t>Volkswagen. There is no </a:t>
            </a:r>
            <a:r>
              <a:rPr lang="en-GB" sz="2000" i="1" dirty="0" smtClean="0"/>
              <a:t>mention </a:t>
            </a:r>
            <a:r>
              <a:rPr lang="en-GB" sz="2000" i="1" dirty="0"/>
              <a:t>in the code that the board is not allowed to visit a brothel with the employees’ representatives!”(G</a:t>
            </a:r>
            <a:r>
              <a:rPr lang="en-GB" sz="2000" i="1" dirty="0" smtClean="0"/>
              <a:t>)</a:t>
            </a:r>
          </a:p>
          <a:p>
            <a:r>
              <a:rPr lang="en-GB" sz="2000" dirty="0" smtClean="0"/>
              <a:t>Overall findings surprising? Germany = stakeholder/corporatism; UK = shareholder/neo-liberal influenced which includes self-regulatory tradition.</a:t>
            </a:r>
          </a:p>
          <a:p>
            <a:r>
              <a:rPr lang="en-GB" sz="2000" dirty="0" smtClean="0"/>
              <a:t>UK companies:</a:t>
            </a:r>
          </a:p>
          <a:p>
            <a:pPr lvl="1"/>
            <a:r>
              <a:rPr lang="en-GB" sz="2000" dirty="0" smtClean="0"/>
              <a:t>understood form of reuglation</a:t>
            </a:r>
          </a:p>
          <a:p>
            <a:pPr lvl="1"/>
            <a:r>
              <a:rPr lang="en-GB" sz="2000" dirty="0"/>
              <a:t>w</a:t>
            </a:r>
            <a:r>
              <a:rPr lang="en-GB" sz="2000" dirty="0" smtClean="0"/>
              <a:t>ere involved in creation of regulation</a:t>
            </a:r>
          </a:p>
          <a:p>
            <a:pPr lvl="1"/>
            <a:r>
              <a:rPr lang="en-GB" sz="2000" dirty="0"/>
              <a:t>p</a:t>
            </a:r>
            <a:r>
              <a:rPr lang="en-GB" sz="2000" dirty="0" smtClean="0"/>
              <a:t>rivate benefits</a:t>
            </a:r>
          </a:p>
          <a:p>
            <a:r>
              <a:rPr lang="en-GB" sz="2000" dirty="0"/>
              <a:t>G</a:t>
            </a:r>
            <a:r>
              <a:rPr lang="en-GB" sz="2000" dirty="0" smtClean="0"/>
              <a:t>erman companies:</a:t>
            </a:r>
          </a:p>
          <a:p>
            <a:pPr lvl="1"/>
            <a:r>
              <a:rPr lang="en-GB" sz="2000" dirty="0" smtClean="0"/>
              <a:t>mainly private benefits </a:t>
            </a:r>
          </a:p>
          <a:p>
            <a:pPr marL="457200" lvl="1" indent="0">
              <a:buNone/>
            </a:pPr>
            <a:r>
              <a:rPr lang="en-GB" sz="2000" dirty="0" smtClean="0"/>
              <a:t>	(which is </a:t>
            </a:r>
            <a:r>
              <a:rPr lang="en-GB" sz="2000" dirty="0" smtClean="0"/>
              <a:t>not </a:t>
            </a:r>
            <a:r>
              <a:rPr lang="en-GB" sz="2000" dirty="0" smtClean="0"/>
              <a:t>enough to create an overwhelming  disposition to comply)</a:t>
            </a:r>
            <a:endParaRPr lang="en-GB" sz="2000" dirty="0"/>
          </a:p>
          <a:p>
            <a:endParaRPr lang="en-GB" dirty="0"/>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2710303096"/>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458200" cy="914400"/>
          </a:xfrm>
        </p:spPr>
        <p:txBody>
          <a:bodyPr/>
          <a:lstStyle/>
          <a:p>
            <a:r>
              <a:rPr lang="en-GB" sz="2800" b="1" dirty="0" smtClean="0"/>
              <a:t>General conclusion: </a:t>
            </a:r>
            <a:br>
              <a:rPr lang="en-GB" sz="2800" b="1" dirty="0" smtClean="0"/>
            </a:br>
            <a:r>
              <a:rPr lang="en-GB" sz="2800" b="1" dirty="0" smtClean="0"/>
              <a:t>To </a:t>
            </a:r>
            <a:r>
              <a:rPr lang="en-GB" sz="2800" b="1" dirty="0"/>
              <a:t>optimise regulatee disposition to comply,</a:t>
            </a:r>
            <a:br>
              <a:rPr lang="en-GB" sz="2800" b="1" dirty="0"/>
            </a:br>
            <a:r>
              <a:rPr lang="en-GB" sz="2800" b="1" dirty="0"/>
              <a:t>keep under review:</a:t>
            </a:r>
            <a:endParaRPr lang="en-GB" sz="2800" b="1" dirty="0"/>
          </a:p>
        </p:txBody>
      </p:sp>
      <p:sp>
        <p:nvSpPr>
          <p:cNvPr id="3" name="Content Placeholder 2"/>
          <p:cNvSpPr>
            <a:spLocks noGrp="1"/>
          </p:cNvSpPr>
          <p:nvPr>
            <p:ph idx="1"/>
          </p:nvPr>
        </p:nvSpPr>
        <p:spPr>
          <a:xfrm>
            <a:off x="152400" y="1905000"/>
            <a:ext cx="8915400" cy="4495800"/>
          </a:xfrm>
        </p:spPr>
        <p:txBody>
          <a:bodyPr>
            <a:noAutofit/>
          </a:bodyPr>
          <a:lstStyle/>
          <a:p>
            <a:pPr lvl="0"/>
            <a:r>
              <a:rPr lang="en-GB" sz="2400" dirty="0">
                <a:solidFill>
                  <a:srgbClr val="000000"/>
                </a:solidFill>
                <a:latin typeface="Arial" panose="020B0604020202020204" pitchFamily="34" charset="0"/>
                <a:cs typeface="Arial" panose="020B0604020202020204" pitchFamily="34" charset="0"/>
              </a:rPr>
              <a:t>Rules should embody best practice</a:t>
            </a:r>
          </a:p>
          <a:p>
            <a:pPr lvl="0"/>
            <a:r>
              <a:rPr lang="en-GB" sz="2400" dirty="0">
                <a:solidFill>
                  <a:srgbClr val="000000"/>
                </a:solidFill>
                <a:latin typeface="Arial" panose="020B0604020202020204" pitchFamily="34" charset="0"/>
                <a:cs typeface="Arial" panose="020B0604020202020204" pitchFamily="34" charset="0"/>
              </a:rPr>
              <a:t>I</a:t>
            </a:r>
            <a:r>
              <a:rPr lang="en-GB" sz="2400" dirty="0" smtClean="0">
                <a:solidFill>
                  <a:srgbClr val="000000"/>
                </a:solidFill>
                <a:latin typeface="Arial" panose="020B0604020202020204" pitchFamily="34" charset="0"/>
                <a:cs typeface="Arial" panose="020B0604020202020204" pitchFamily="34" charset="0"/>
              </a:rPr>
              <a:t>nstil a sense of ownership by engaging regulatees in regulation:</a:t>
            </a:r>
            <a:endParaRPr lang="en-GB" sz="2400" dirty="0">
              <a:solidFill>
                <a:srgbClr val="000000"/>
              </a:solidFill>
              <a:latin typeface="Arial" panose="020B0604020202020204" pitchFamily="34" charset="0"/>
              <a:cs typeface="Arial" panose="020B0604020202020204" pitchFamily="34" charset="0"/>
            </a:endParaRPr>
          </a:p>
          <a:p>
            <a:pPr lvl="2"/>
            <a:r>
              <a:rPr lang="en-GB" dirty="0" smtClean="0">
                <a:solidFill>
                  <a:srgbClr val="000000"/>
                </a:solidFill>
                <a:latin typeface="Arial" panose="020B0604020202020204" pitchFamily="34" charset="0"/>
                <a:cs typeface="Arial" panose="020B0604020202020204" pitchFamily="34" charset="0"/>
              </a:rPr>
              <a:t>design</a:t>
            </a:r>
          </a:p>
          <a:p>
            <a:pPr lvl="2"/>
            <a:r>
              <a:rPr lang="en-GB" dirty="0" smtClean="0">
                <a:solidFill>
                  <a:srgbClr val="000000"/>
                </a:solidFill>
                <a:latin typeface="Arial" panose="020B0604020202020204" pitchFamily="34" charset="0"/>
                <a:cs typeface="Arial" panose="020B0604020202020204" pitchFamily="34" charset="0"/>
              </a:rPr>
              <a:t>development</a:t>
            </a:r>
          </a:p>
          <a:p>
            <a:pPr lvl="2"/>
            <a:r>
              <a:rPr lang="en-GB" dirty="0" smtClean="0">
                <a:solidFill>
                  <a:srgbClr val="000000"/>
                </a:solidFill>
                <a:latin typeface="Arial" panose="020B0604020202020204" pitchFamily="34" charset="0"/>
                <a:cs typeface="Arial" panose="020B0604020202020204" pitchFamily="34" charset="0"/>
              </a:rPr>
              <a:t>evaluation</a:t>
            </a:r>
          </a:p>
          <a:p>
            <a:pPr lvl="2"/>
            <a:r>
              <a:rPr lang="en-GB" dirty="0" smtClean="0">
                <a:solidFill>
                  <a:srgbClr val="000000"/>
                </a:solidFill>
                <a:latin typeface="Arial" panose="020B0604020202020204" pitchFamily="34" charset="0"/>
                <a:cs typeface="Arial" panose="020B0604020202020204" pitchFamily="34" charset="0"/>
              </a:rPr>
              <a:t>revision</a:t>
            </a:r>
          </a:p>
          <a:p>
            <a:r>
              <a:rPr lang="en-GB" sz="2400" dirty="0">
                <a:solidFill>
                  <a:srgbClr val="000000"/>
                </a:solidFill>
                <a:latin typeface="Arial" panose="020B0604020202020204" pitchFamily="34" charset="0"/>
                <a:cs typeface="Arial" panose="020B0604020202020204" pitchFamily="34" charset="0"/>
              </a:rPr>
              <a:t>Identify to regulatees the private benefits of compliance</a:t>
            </a:r>
          </a:p>
          <a:p>
            <a:pPr lvl="0"/>
            <a:r>
              <a:rPr lang="en-GB" sz="2400" dirty="0">
                <a:solidFill>
                  <a:srgbClr val="000000"/>
                </a:solidFill>
                <a:latin typeface="Arial" panose="020B0604020202020204" pitchFamily="34" charset="0"/>
                <a:cs typeface="Arial" panose="020B0604020202020204" pitchFamily="34" charset="0"/>
              </a:rPr>
              <a:t>Use an appropriate </a:t>
            </a:r>
            <a:r>
              <a:rPr lang="en-GB" sz="2400" dirty="0" smtClean="0">
                <a:solidFill>
                  <a:srgbClr val="000000"/>
                </a:solidFill>
                <a:latin typeface="Arial" panose="020B0604020202020204" pitchFamily="34" charset="0"/>
                <a:cs typeface="Arial" panose="020B0604020202020204" pitchFamily="34" charset="0"/>
              </a:rPr>
              <a:t>approach/communication/form/style of regulation for regulatee practice</a:t>
            </a:r>
            <a:r>
              <a:rPr lang="en-GB" sz="2400" dirty="0">
                <a:solidFill>
                  <a:srgbClr val="000000"/>
                </a:solidFill>
                <a:latin typeface="Arial" panose="020B0604020202020204" pitchFamily="34" charset="0"/>
                <a:cs typeface="Arial" panose="020B0604020202020204" pitchFamily="34" charset="0"/>
              </a:rPr>
              <a:t>, perceptions  and culture</a:t>
            </a:r>
            <a:r>
              <a:rPr lang="en-GB" sz="2400" dirty="0" smtClean="0">
                <a:solidFill>
                  <a:srgbClr val="000000"/>
                </a:solidFill>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345561390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389860" y="609600"/>
            <a:ext cx="82296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a:solidFill>
                  <a:schemeClr val="tx2"/>
                </a:solidFill>
                <a:latin typeface="Calibri" pitchFamily="34" charset="0"/>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r>
              <a:rPr lang="en-GB" sz="2800" b="1" dirty="0"/>
              <a:t>Why persuade regulatees to comply? (1)</a:t>
            </a:r>
          </a:p>
          <a:p>
            <a:endParaRPr lang="en-GB" sz="2800" b="1" dirty="0"/>
          </a:p>
        </p:txBody>
      </p:sp>
      <p:sp>
        <p:nvSpPr>
          <p:cNvPr id="2" name="Title 1"/>
          <p:cNvSpPr>
            <a:spLocks noGrp="1"/>
          </p:cNvSpPr>
          <p:nvPr>
            <p:ph type="title"/>
          </p:nvPr>
        </p:nvSpPr>
        <p:spPr>
          <a:xfrm>
            <a:off x="0" y="5791200"/>
            <a:ext cx="9144000" cy="990600"/>
          </a:xfrm>
          <a:solidFill>
            <a:schemeClr val="accent3"/>
          </a:solidFill>
        </p:spPr>
        <p:txBody>
          <a:bodyPr>
            <a:normAutofit/>
          </a:bodyPr>
          <a:lstStyle/>
          <a:p>
            <a:r>
              <a:rPr lang="en-GB" sz="2400" b="1" dirty="0" smtClean="0"/>
              <a:t>Proportionate Enforcement Pyramid </a:t>
            </a:r>
            <a:br>
              <a:rPr lang="en-GB" sz="2400" b="1" dirty="0" smtClean="0"/>
            </a:br>
            <a:r>
              <a:rPr lang="en-GB" sz="1600" dirty="0" smtClean="0"/>
              <a:t>from Responsive Regulation (Ayres &amp; Braithwaite 1992)</a:t>
            </a:r>
            <a:endParaRPr lang="en-GB" sz="1600" dirty="0"/>
          </a:p>
        </p:txBody>
      </p:sp>
      <p:graphicFrame>
        <p:nvGraphicFramePr>
          <p:cNvPr id="9" name="Diagram 8"/>
          <p:cNvGraphicFramePr/>
          <p:nvPr>
            <p:extLst>
              <p:ext uri="{D42A27DB-BD31-4B8C-83A1-F6EECF244321}">
                <p14:modId xmlns:p14="http://schemas.microsoft.com/office/powerpoint/2010/main" val="875828209"/>
              </p:ext>
            </p:extLst>
          </p:nvPr>
        </p:nvGraphicFramePr>
        <p:xfrm>
          <a:off x="228600" y="1217839"/>
          <a:ext cx="1600200" cy="46536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2070686935"/>
              </p:ext>
            </p:extLst>
          </p:nvPr>
        </p:nvGraphicFramePr>
        <p:xfrm>
          <a:off x="7467600" y="1217839"/>
          <a:ext cx="1524000" cy="465364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1" name="Diagram 10"/>
          <p:cNvGraphicFramePr/>
          <p:nvPr>
            <p:extLst>
              <p:ext uri="{D42A27DB-BD31-4B8C-83A1-F6EECF244321}">
                <p14:modId xmlns:p14="http://schemas.microsoft.com/office/powerpoint/2010/main" val="4185901275"/>
              </p:ext>
            </p:extLst>
          </p:nvPr>
        </p:nvGraphicFramePr>
        <p:xfrm>
          <a:off x="1981200" y="1295400"/>
          <a:ext cx="5334000" cy="4572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5" name="Down Arrow 14"/>
          <p:cNvSpPr/>
          <p:nvPr/>
        </p:nvSpPr>
        <p:spPr>
          <a:xfrm rot="10800000">
            <a:off x="2418021" y="2489791"/>
            <a:ext cx="228600" cy="1066800"/>
          </a:xfrm>
          <a:prstGeom prst="downArrow">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50" name="Picture 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477000" y="2453519"/>
            <a:ext cx="285750"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528672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404037" y="533400"/>
            <a:ext cx="82296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a:solidFill>
                  <a:schemeClr val="tx2"/>
                </a:solidFill>
                <a:latin typeface="Calibri" pitchFamily="34" charset="0"/>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r>
              <a:rPr lang="en-GB" sz="2800" b="1" kern="0" dirty="0" smtClean="0">
                <a:solidFill>
                  <a:srgbClr val="000000"/>
                </a:solidFill>
              </a:rPr>
              <a:t>Why </a:t>
            </a:r>
            <a:r>
              <a:rPr lang="en-GB" sz="2800" b="1" u="sng" kern="0" dirty="0" smtClean="0">
                <a:solidFill>
                  <a:srgbClr val="000000"/>
                </a:solidFill>
              </a:rPr>
              <a:t>persuade</a:t>
            </a:r>
            <a:r>
              <a:rPr lang="en-GB" sz="2800" b="1" kern="0" dirty="0" smtClean="0">
                <a:solidFill>
                  <a:srgbClr val="000000"/>
                </a:solidFill>
              </a:rPr>
              <a:t> regulatees to comply? (2)</a:t>
            </a:r>
            <a:r>
              <a:rPr lang="en-GB" sz="2800" kern="0" dirty="0" smtClean="0">
                <a:solidFill>
                  <a:srgbClr val="000000"/>
                </a:solidFill>
              </a:rPr>
              <a:t/>
            </a:r>
            <a:br>
              <a:rPr lang="en-GB" sz="2800" kern="0" dirty="0" smtClean="0">
                <a:solidFill>
                  <a:srgbClr val="000000"/>
                </a:solidFill>
              </a:rPr>
            </a:br>
            <a:endParaRPr lang="en-GB" sz="2800" kern="0" dirty="0">
              <a:solidFill>
                <a:srgbClr val="000000"/>
              </a:solidFill>
            </a:endParaRPr>
          </a:p>
        </p:txBody>
      </p:sp>
      <p:sp>
        <p:nvSpPr>
          <p:cNvPr id="2" name="Title 1"/>
          <p:cNvSpPr>
            <a:spLocks noGrp="1"/>
          </p:cNvSpPr>
          <p:nvPr>
            <p:ph type="title"/>
          </p:nvPr>
        </p:nvSpPr>
        <p:spPr>
          <a:xfrm>
            <a:off x="0" y="5791200"/>
            <a:ext cx="9144000" cy="990600"/>
          </a:xfrm>
          <a:solidFill>
            <a:schemeClr val="accent3"/>
          </a:solidFill>
        </p:spPr>
        <p:txBody>
          <a:bodyPr>
            <a:normAutofit fontScale="90000"/>
          </a:bodyPr>
          <a:lstStyle/>
          <a:p>
            <a:r>
              <a:rPr lang="en-GB" sz="2200" b="1" dirty="0" smtClean="0"/>
              <a:t>Proportionate Enforcement, Externalised Costs and </a:t>
            </a:r>
            <a:r>
              <a:rPr lang="en-GB" sz="2200" b="1" dirty="0"/>
              <a:t> </a:t>
            </a:r>
            <a:r>
              <a:rPr lang="en-GB" sz="2200" b="1" dirty="0" smtClean="0"/>
              <a:t>Economic Growth Pyramids</a:t>
            </a:r>
            <a:r>
              <a:rPr lang="en-GB" sz="4000" dirty="0" smtClean="0"/>
              <a:t/>
            </a:r>
            <a:br>
              <a:rPr lang="en-GB" sz="4000" dirty="0" smtClean="0"/>
            </a:br>
            <a:r>
              <a:rPr lang="en-GB" sz="1600" dirty="0" smtClean="0"/>
              <a:t>drawing on Responsive Regulation (Ayres &amp; Braithwaite 1992)</a:t>
            </a:r>
            <a:endParaRPr lang="en-GB" sz="1600" dirty="0"/>
          </a:p>
        </p:txBody>
      </p:sp>
      <p:graphicFrame>
        <p:nvGraphicFramePr>
          <p:cNvPr id="11" name="Diagram 10"/>
          <p:cNvGraphicFramePr/>
          <p:nvPr>
            <p:extLst>
              <p:ext uri="{D42A27DB-BD31-4B8C-83A1-F6EECF244321}">
                <p14:modId xmlns:p14="http://schemas.microsoft.com/office/powerpoint/2010/main" val="890915535"/>
              </p:ext>
            </p:extLst>
          </p:nvPr>
        </p:nvGraphicFramePr>
        <p:xfrm>
          <a:off x="228600" y="1295400"/>
          <a:ext cx="34290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p:cNvGraphicFramePr/>
          <p:nvPr>
            <p:extLst>
              <p:ext uri="{D42A27DB-BD31-4B8C-83A1-F6EECF244321}">
                <p14:modId xmlns:p14="http://schemas.microsoft.com/office/powerpoint/2010/main" val="2408451098"/>
              </p:ext>
            </p:extLst>
          </p:nvPr>
        </p:nvGraphicFramePr>
        <p:xfrm>
          <a:off x="2590800" y="1371600"/>
          <a:ext cx="3429000" cy="4495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Diagram 9"/>
          <p:cNvGraphicFramePr/>
          <p:nvPr>
            <p:extLst>
              <p:ext uri="{D42A27DB-BD31-4B8C-83A1-F6EECF244321}">
                <p14:modId xmlns:p14="http://schemas.microsoft.com/office/powerpoint/2010/main" val="731362837"/>
              </p:ext>
            </p:extLst>
          </p:nvPr>
        </p:nvGraphicFramePr>
        <p:xfrm>
          <a:off x="4953000" y="1295400"/>
          <a:ext cx="3429000" cy="4572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99305247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609600"/>
          </a:xfrm>
        </p:spPr>
        <p:txBody>
          <a:bodyPr>
            <a:noAutofit/>
          </a:bodyPr>
          <a:lstStyle/>
          <a:p>
            <a:r>
              <a:rPr lang="en-GB" sz="2800" b="1" dirty="0">
                <a:solidFill>
                  <a:srgbClr val="000000"/>
                </a:solidFill>
              </a:rPr>
              <a:t>Given the growth duty,</a:t>
            </a:r>
            <a:br>
              <a:rPr lang="en-GB" sz="2800" b="1" dirty="0">
                <a:solidFill>
                  <a:srgbClr val="000000"/>
                </a:solidFill>
              </a:rPr>
            </a:br>
            <a:r>
              <a:rPr lang="en-GB" sz="2800" b="1" dirty="0">
                <a:solidFill>
                  <a:srgbClr val="000000"/>
                </a:solidFill>
              </a:rPr>
              <a:t>what conceptual role then for the regulator?</a:t>
            </a:r>
            <a:endParaRPr lang="en-GB" sz="2800" b="1" dirty="0">
              <a:solidFill>
                <a:srgbClr val="0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pic>
        <p:nvPicPr>
          <p:cNvPr id="1027" name="Picture 3"/>
          <p:cNvPicPr>
            <a:picLocks noGrp="1" noChangeAspect="1" noChangeArrowheads="1"/>
          </p:cNvPicPr>
          <p:nvPr>
            <p:ph idx="1"/>
          </p:nvPr>
        </p:nvPicPr>
        <p:blipFill rotWithShape="1">
          <a:blip r:embed="rId2" cstate="print">
            <a:lum contrast="40000"/>
            <a:extLst>
              <a:ext uri="{28A0092B-C50C-407E-A947-70E740481C1C}">
                <a14:useLocalDpi xmlns:a14="http://schemas.microsoft.com/office/drawing/2010/main" val="0"/>
              </a:ext>
            </a:extLst>
          </a:blip>
          <a:srcRect t="9111" r="7892" b="6212"/>
          <a:stretch/>
        </p:blipFill>
        <p:spPr bwMode="auto">
          <a:xfrm>
            <a:off x="1251098" y="1066800"/>
            <a:ext cx="6597502" cy="4938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7239000" y="6172200"/>
            <a:ext cx="1905000" cy="646331"/>
          </a:xfrm>
          <a:prstGeom prst="rect">
            <a:avLst/>
          </a:prstGeom>
          <a:solidFill>
            <a:schemeClr val="accent3"/>
          </a:solidFill>
        </p:spPr>
        <p:txBody>
          <a:bodyPr wrap="square" rtlCol="0">
            <a:spAutoFit/>
          </a:bodyPr>
          <a:lstStyle/>
          <a:p>
            <a:endParaRPr lang="en-GB" dirty="0" smtClean="0"/>
          </a:p>
          <a:p>
            <a:endParaRPr lang="en-GB" dirty="0"/>
          </a:p>
        </p:txBody>
      </p:sp>
      <p:sp>
        <p:nvSpPr>
          <p:cNvPr id="10" name="Right Arrow 9"/>
          <p:cNvSpPr/>
          <p:nvPr/>
        </p:nvSpPr>
        <p:spPr>
          <a:xfrm>
            <a:off x="1295400" y="6056531"/>
            <a:ext cx="6553200" cy="762000"/>
          </a:xfrm>
          <a:prstGeom prst="rightArrow">
            <a:avLst/>
          </a:prstGeom>
          <a:solidFill>
            <a:srgbClr val="9FD4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Arial" panose="020B0604020202020204" pitchFamily="34" charset="0"/>
                <a:cs typeface="Arial" panose="020B0604020202020204" pitchFamily="34" charset="0"/>
              </a:rPr>
              <a:t>Local economic growth duty</a:t>
            </a:r>
            <a:endParaRPr lang="en-GB" b="1" dirty="0">
              <a:solidFill>
                <a:schemeClr val="tx1"/>
              </a:solidFill>
              <a:latin typeface="Arial" panose="020B0604020202020204" pitchFamily="34" charset="0"/>
              <a:cs typeface="Arial" panose="020B0604020202020204" pitchFamily="34" charset="0"/>
            </a:endParaRPr>
          </a:p>
        </p:txBody>
      </p:sp>
      <p:sp>
        <p:nvSpPr>
          <p:cNvPr id="11" name="TextBox 10"/>
          <p:cNvSpPr txBox="1"/>
          <p:nvPr/>
        </p:nvSpPr>
        <p:spPr>
          <a:xfrm>
            <a:off x="1318435" y="5420380"/>
            <a:ext cx="6477000" cy="523220"/>
          </a:xfrm>
          <a:prstGeom prst="rect">
            <a:avLst/>
          </a:prstGeom>
          <a:solidFill>
            <a:schemeClr val="accent3"/>
          </a:solidFill>
        </p:spPr>
        <p:txBody>
          <a:bodyPr wrap="square" rtlCol="0">
            <a:spAutoFit/>
          </a:bodyPr>
          <a:lstStyle/>
          <a:p>
            <a:pPr algn="ctr"/>
            <a:r>
              <a:rPr lang="en-GB" sz="1400" b="1" cap="all" dirty="0" smtClean="0">
                <a:latin typeface="Arial" panose="020B0604020202020204" pitchFamily="34" charset="0"/>
                <a:cs typeface="Arial" panose="020B0604020202020204" pitchFamily="34" charset="0"/>
              </a:rPr>
              <a:t>to optimise the quality &amp; quantity of goods &amp; services to the public</a:t>
            </a:r>
            <a:endParaRPr lang="en-GB" sz="1400" b="1" cap="al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5295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GB" sz="2800" b="1" dirty="0" smtClean="0"/>
              <a:t>Persuasion and the ‘Benign Big Gun’ </a:t>
            </a:r>
            <a:br>
              <a:rPr lang="en-GB" sz="2800" b="1" dirty="0" smtClean="0"/>
            </a:br>
            <a:r>
              <a:rPr lang="en-GB" sz="1800" dirty="0" smtClean="0"/>
              <a:t>(Ayres and Braithwaite 1992)</a:t>
            </a:r>
            <a:endParaRPr lang="en-GB" sz="1800" dirty="0"/>
          </a:p>
        </p:txBody>
      </p:sp>
      <p:pic>
        <p:nvPicPr>
          <p:cNvPr id="5" name="Content Placeholder 4"/>
          <p:cNvPicPr>
            <a:picLocks noGrp="1" noChangeAspect="1"/>
          </p:cNvPicPr>
          <p:nvPr>
            <p:ph idx="1"/>
          </p:nvPr>
        </p:nvPicPr>
        <p:blipFill rotWithShape="1">
          <a:blip r:embed="rId2">
            <a:duotone>
              <a:prstClr val="black"/>
              <a:srgbClr val="CCECFF">
                <a:tint val="45000"/>
                <a:satMod val="400000"/>
              </a:srgb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rcRect t="13048"/>
          <a:stretch/>
        </p:blipFill>
        <p:spPr>
          <a:xfrm>
            <a:off x="152400" y="1669312"/>
            <a:ext cx="8794815" cy="4522891"/>
          </a:xfrm>
        </p:spPr>
      </p:pic>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292046732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From a research perspective, some questions:</a:t>
            </a:r>
            <a:br>
              <a:rPr lang="en-GB" sz="2800" b="1" dirty="0" smtClean="0"/>
            </a:br>
            <a:r>
              <a:rPr lang="en-GB" sz="2800" b="1" dirty="0" smtClean="0"/>
              <a:t>Given the potential optimality of ‘persuasion’  …..</a:t>
            </a:r>
            <a:endParaRPr lang="en-GB" sz="2800" b="1" dirty="0"/>
          </a:p>
        </p:txBody>
      </p:sp>
      <p:sp>
        <p:nvSpPr>
          <p:cNvPr id="3" name="Content Placeholder 2"/>
          <p:cNvSpPr>
            <a:spLocks noGrp="1"/>
          </p:cNvSpPr>
          <p:nvPr>
            <p:ph idx="1"/>
          </p:nvPr>
        </p:nvSpPr>
        <p:spPr>
          <a:xfrm>
            <a:off x="709501" y="1986080"/>
            <a:ext cx="7772400" cy="4338520"/>
          </a:xfrm>
        </p:spPr>
        <p:txBody>
          <a:bodyPr>
            <a:normAutofit fontScale="92500" lnSpcReduction="20000"/>
          </a:bodyPr>
          <a:lstStyle/>
          <a:p>
            <a:pPr>
              <a:buFont typeface="Calibri" panose="020F0502020204030204" pitchFamily="34" charset="0"/>
              <a:buChar char="Q"/>
            </a:pPr>
            <a:r>
              <a:rPr lang="en-GB" b="1" dirty="0" smtClean="0"/>
              <a:t> </a:t>
            </a:r>
            <a:r>
              <a:rPr lang="en-GB" dirty="0" smtClean="0"/>
              <a:t>When </a:t>
            </a:r>
            <a:r>
              <a:rPr lang="en-GB" dirty="0"/>
              <a:t>do </a:t>
            </a:r>
            <a:r>
              <a:rPr lang="en-GB" dirty="0" smtClean="0"/>
              <a:t>more discursive, behaviour-shaping  regulatory </a:t>
            </a:r>
            <a:r>
              <a:rPr lang="en-GB" dirty="0"/>
              <a:t>forms such </a:t>
            </a:r>
            <a:r>
              <a:rPr lang="en-GB" dirty="0" smtClean="0"/>
              <a:t>as persuasion (information provision, guidance, voluntary codes etc.) </a:t>
            </a:r>
            <a:r>
              <a:rPr lang="en-GB" dirty="0"/>
              <a:t>work and when do they not, or …</a:t>
            </a:r>
          </a:p>
          <a:p>
            <a:pPr>
              <a:buFont typeface="Calibri" panose="020F0502020204030204" pitchFamily="34" charset="0"/>
              <a:buChar char="Q"/>
            </a:pPr>
            <a:r>
              <a:rPr lang="en-GB" dirty="0" smtClean="0"/>
              <a:t> In </a:t>
            </a:r>
            <a:r>
              <a:rPr lang="en-GB" dirty="0"/>
              <a:t>what circumstances are regulatees likely to respond positively </a:t>
            </a:r>
            <a:r>
              <a:rPr lang="en-GB" dirty="0" smtClean="0"/>
              <a:t>to persuasion …. </a:t>
            </a:r>
            <a:r>
              <a:rPr lang="en-GB" dirty="0"/>
              <a:t>s</a:t>
            </a:r>
            <a:r>
              <a:rPr lang="en-GB" dirty="0" smtClean="0"/>
              <a:t>o ….</a:t>
            </a:r>
            <a:endParaRPr lang="en-GB" dirty="0"/>
          </a:p>
          <a:p>
            <a:pPr>
              <a:buFont typeface="Calibri" panose="020F0502020204030204" pitchFamily="34" charset="0"/>
              <a:buChar char="Q"/>
            </a:pPr>
            <a:r>
              <a:rPr lang="en-GB" dirty="0" smtClean="0"/>
              <a:t> What </a:t>
            </a:r>
            <a:r>
              <a:rPr lang="en-GB" dirty="0"/>
              <a:t>determines whether regulatees view </a:t>
            </a:r>
            <a:r>
              <a:rPr lang="en-GB" dirty="0" smtClean="0"/>
              <a:t>regulatory strategy as consistent with their values and beliefs, i.e. ‘legitimate,’ </a:t>
            </a:r>
            <a:r>
              <a:rPr lang="en-GB" dirty="0"/>
              <a:t>and therefore have an increased propensity to comply</a:t>
            </a:r>
            <a:r>
              <a:rPr lang="en-GB" dirty="0" smtClean="0"/>
              <a:t>?</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161845141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839200" cy="609600"/>
          </a:xfrm>
        </p:spPr>
        <p:txBody>
          <a:bodyPr>
            <a:noAutofit/>
          </a:bodyPr>
          <a:lstStyle/>
          <a:p>
            <a:r>
              <a:rPr lang="en-GB" sz="2400" b="1" dirty="0"/>
              <a:t>Q. Why focus on legitimacy? Why are perceptions of the legitimacy of regulation important?  A. Stakeholder salience theory</a:t>
            </a:r>
            <a:endParaRPr lang="en-GB" sz="2400" b="1" dirty="0"/>
          </a:p>
        </p:txBody>
      </p:sp>
      <p:pic>
        <p:nvPicPr>
          <p:cNvPr id="5" name="Content Placeholder 4"/>
          <p:cNvPicPr>
            <a:picLocks noGrp="1" noChangeAspect="1"/>
          </p:cNvPicPr>
          <p:nvPr>
            <p:ph idx="1"/>
          </p:nvPr>
        </p:nvPicPr>
        <p:blipFill>
          <a:blip r:embed="rId2">
            <a:duotone>
              <a:prstClr val="black"/>
              <a:srgbClr val="99CCFF">
                <a:tint val="45000"/>
                <a:satMod val="400000"/>
              </a:srgbClr>
            </a:duotone>
            <a:extLst>
              <a:ext uri="{28A0092B-C50C-407E-A947-70E740481C1C}">
                <a14:useLocalDpi xmlns:a14="http://schemas.microsoft.com/office/drawing/2010/main" val="0"/>
              </a:ext>
            </a:extLst>
          </a:blip>
          <a:stretch>
            <a:fillRect/>
          </a:stretch>
        </p:blipFill>
        <p:spPr>
          <a:xfrm>
            <a:off x="2133601" y="1600200"/>
            <a:ext cx="4724400" cy="5174867"/>
          </a:xfrm>
        </p:spPr>
      </p:pic>
      <p:sp>
        <p:nvSpPr>
          <p:cNvPr id="6" name="TextBox 5"/>
          <p:cNvSpPr txBox="1"/>
          <p:nvPr/>
        </p:nvSpPr>
        <p:spPr>
          <a:xfrm>
            <a:off x="5105399" y="6550407"/>
            <a:ext cx="1740195" cy="215444"/>
          </a:xfrm>
          <a:prstGeom prst="rect">
            <a:avLst/>
          </a:prstGeom>
          <a:noFill/>
        </p:spPr>
        <p:txBody>
          <a:bodyPr wrap="square" rtlCol="0">
            <a:spAutoFit/>
          </a:bodyPr>
          <a:lstStyle/>
          <a:p>
            <a:r>
              <a:rPr lang="en-GB" sz="800" dirty="0">
                <a:latin typeface="Arial" panose="020B0604020202020204" pitchFamily="34" charset="0"/>
                <a:cs typeface="Arial" panose="020B0604020202020204" pitchFamily="34" charset="0"/>
              </a:rPr>
              <a:t>Mitchell, </a:t>
            </a:r>
            <a:r>
              <a:rPr lang="en-GB" sz="800" dirty="0" smtClean="0">
                <a:latin typeface="Arial" panose="020B0604020202020204" pitchFamily="34" charset="0"/>
                <a:cs typeface="Arial" panose="020B0604020202020204" pitchFamily="34" charset="0"/>
              </a:rPr>
              <a:t> </a:t>
            </a:r>
            <a:r>
              <a:rPr lang="en-GB" sz="800" dirty="0">
                <a:latin typeface="Arial" panose="020B0604020202020204" pitchFamily="34" charset="0"/>
                <a:cs typeface="Arial" panose="020B0604020202020204" pitchFamily="34" charset="0"/>
              </a:rPr>
              <a:t>Agle, </a:t>
            </a:r>
            <a:r>
              <a:rPr lang="en-GB" sz="800" dirty="0" smtClean="0">
                <a:latin typeface="Arial" panose="020B0604020202020204" pitchFamily="34" charset="0"/>
                <a:cs typeface="Arial" panose="020B0604020202020204" pitchFamily="34" charset="0"/>
              </a:rPr>
              <a:t>and </a:t>
            </a:r>
            <a:r>
              <a:rPr lang="en-GB" sz="800" dirty="0">
                <a:latin typeface="Arial" panose="020B0604020202020204" pitchFamily="34" charset="0"/>
                <a:cs typeface="Arial" panose="020B0604020202020204" pitchFamily="34" charset="0"/>
              </a:rPr>
              <a:t>Wood, </a:t>
            </a:r>
            <a:r>
              <a:rPr lang="en-GB" sz="800" dirty="0" smtClean="0">
                <a:latin typeface="Arial" panose="020B0604020202020204" pitchFamily="34" charset="0"/>
                <a:cs typeface="Arial" panose="020B0604020202020204" pitchFamily="34" charset="0"/>
              </a:rPr>
              <a:t> </a:t>
            </a:r>
            <a:r>
              <a:rPr lang="en-GB" sz="800" dirty="0">
                <a:latin typeface="Arial" panose="020B0604020202020204" pitchFamily="34" charset="0"/>
                <a:cs typeface="Arial" panose="020B0604020202020204" pitchFamily="34" charset="0"/>
              </a:rPr>
              <a:t>(1997</a:t>
            </a:r>
            <a:r>
              <a:rPr lang="en-GB" sz="800" dirty="0" smtClean="0">
                <a:latin typeface="Arial" panose="020B0604020202020204" pitchFamily="34" charset="0"/>
                <a:cs typeface="Arial" panose="020B0604020202020204" pitchFamily="34" charset="0"/>
              </a:rPr>
              <a:t>)</a:t>
            </a:r>
            <a:endParaRPr lang="en-GB" sz="800" dirty="0">
              <a:latin typeface="Arial" panose="020B0604020202020204" pitchFamily="34" charset="0"/>
              <a:cs typeface="Arial" panose="020B0604020202020204" pitchFamily="34" charset="0"/>
            </a:endParaRPr>
          </a:p>
        </p:txBody>
      </p:sp>
      <p:sp>
        <p:nvSpPr>
          <p:cNvPr id="10" name="TextBox 9"/>
          <p:cNvSpPr txBox="1"/>
          <p:nvPr/>
        </p:nvSpPr>
        <p:spPr>
          <a:xfrm>
            <a:off x="76200" y="1600200"/>
            <a:ext cx="1905000" cy="2031325"/>
          </a:xfrm>
          <a:prstGeom prst="rect">
            <a:avLst/>
          </a:prstGeom>
          <a:noFill/>
        </p:spPr>
        <p:txBody>
          <a:bodyPr wrap="square" rtlCol="0">
            <a:spAutoFit/>
          </a:bodyPr>
          <a:lstStyle/>
          <a:p>
            <a:r>
              <a:rPr lang="en-GB" u="sng" dirty="0" smtClean="0">
                <a:latin typeface="Arial" panose="020B0604020202020204" pitchFamily="34" charset="0"/>
                <a:cs typeface="Arial" panose="020B0604020202020204" pitchFamily="34" charset="0"/>
              </a:rPr>
              <a:t>Power</a:t>
            </a:r>
            <a:r>
              <a:rPr lang="en-GB" dirty="0" smtClean="0">
                <a:latin typeface="Arial" panose="020B0604020202020204" pitchFamily="34" charset="0"/>
                <a:cs typeface="Arial" panose="020B0604020202020204" pitchFamily="34" charset="0"/>
              </a:rPr>
              <a:t> of regulator to affect profits, sustainability etc. of regulatee (e.g. benign big gun)</a:t>
            </a:r>
            <a:endParaRPr lang="en-GB" dirty="0">
              <a:latin typeface="Arial" panose="020B0604020202020204" pitchFamily="34" charset="0"/>
              <a:cs typeface="Arial" panose="020B0604020202020204" pitchFamily="34" charset="0"/>
            </a:endParaRPr>
          </a:p>
        </p:txBody>
      </p:sp>
      <p:sp>
        <p:nvSpPr>
          <p:cNvPr id="11" name="TextBox 10"/>
          <p:cNvSpPr txBox="1"/>
          <p:nvPr/>
        </p:nvSpPr>
        <p:spPr>
          <a:xfrm>
            <a:off x="76200" y="4120277"/>
            <a:ext cx="1981200" cy="2585323"/>
          </a:xfrm>
          <a:prstGeom prst="rect">
            <a:avLst/>
          </a:prstGeom>
          <a:noFill/>
        </p:spPr>
        <p:txBody>
          <a:bodyPr wrap="square" rtlCol="0">
            <a:spAutoFit/>
          </a:bodyPr>
          <a:lstStyle/>
          <a:p>
            <a:r>
              <a:rPr lang="en-GB" u="sng" dirty="0" smtClean="0">
                <a:latin typeface="Arial" panose="020B0604020202020204" pitchFamily="34" charset="0"/>
                <a:cs typeface="Arial" panose="020B0604020202020204" pitchFamily="34" charset="0"/>
              </a:rPr>
              <a:t>Urgency</a:t>
            </a:r>
            <a:r>
              <a:rPr lang="en-GB" dirty="0" smtClean="0">
                <a:latin typeface="Arial" panose="020B0604020202020204" pitchFamily="34" charset="0"/>
                <a:cs typeface="Arial" panose="020B0604020202020204" pitchFamily="34" charset="0"/>
              </a:rPr>
              <a:t> of approach is a function of relevance of regulatory issue to regulatee (entirely contingent e.g. on media)</a:t>
            </a:r>
            <a:endParaRPr lang="en-GB" dirty="0">
              <a:latin typeface="Arial" panose="020B0604020202020204" pitchFamily="34" charset="0"/>
              <a:cs typeface="Arial" panose="020B0604020202020204" pitchFamily="34" charset="0"/>
            </a:endParaRPr>
          </a:p>
        </p:txBody>
      </p:sp>
      <p:sp>
        <p:nvSpPr>
          <p:cNvPr id="12" name="TextBox 11"/>
          <p:cNvSpPr txBox="1"/>
          <p:nvPr/>
        </p:nvSpPr>
        <p:spPr>
          <a:xfrm>
            <a:off x="7010400" y="1600200"/>
            <a:ext cx="1981200" cy="4524315"/>
          </a:xfrm>
          <a:prstGeom prst="rect">
            <a:avLst/>
          </a:prstGeom>
          <a:noFill/>
        </p:spPr>
        <p:txBody>
          <a:bodyPr wrap="square" rtlCol="0">
            <a:spAutoFit/>
          </a:bodyPr>
          <a:lstStyle/>
          <a:p>
            <a:r>
              <a:rPr lang="en-GB" u="sng" dirty="0" smtClean="0">
                <a:latin typeface="Arial" panose="020B0604020202020204" pitchFamily="34" charset="0"/>
                <a:cs typeface="Arial" panose="020B0604020202020204" pitchFamily="34" charset="0"/>
              </a:rPr>
              <a:t>Legitimacy</a:t>
            </a:r>
            <a:r>
              <a:rPr lang="en-GB" dirty="0" smtClean="0">
                <a:latin typeface="Arial" panose="020B0604020202020204" pitchFamily="34" charset="0"/>
                <a:cs typeface="Arial" panose="020B0604020202020204" pitchFamily="34" charset="0"/>
              </a:rPr>
              <a:t>: ‘generalized </a:t>
            </a:r>
            <a:r>
              <a:rPr lang="en-GB" dirty="0">
                <a:latin typeface="Arial" panose="020B0604020202020204" pitchFamily="34" charset="0"/>
                <a:cs typeface="Arial" panose="020B0604020202020204" pitchFamily="34" charset="0"/>
              </a:rPr>
              <a:t>perception or assumption that the actions of an entity are desirable, proper, or appropriate within some socially constructed system of norms, values, beliefs, and </a:t>
            </a:r>
            <a:r>
              <a:rPr lang="en-GB" dirty="0" smtClean="0">
                <a:latin typeface="Arial" panose="020B0604020202020204" pitchFamily="34" charset="0"/>
                <a:cs typeface="Arial" panose="020B0604020202020204" pitchFamily="34" charset="0"/>
              </a:rPr>
              <a:t>definitions’ </a:t>
            </a:r>
            <a:r>
              <a:rPr lang="en-GB" dirty="0">
                <a:latin typeface="Arial" panose="020B0604020202020204" pitchFamily="34" charset="0"/>
                <a:cs typeface="Arial" panose="020B0604020202020204" pitchFamily="34" charset="0"/>
              </a:rPr>
              <a:t>(Suchman 1995: 574). </a:t>
            </a:r>
          </a:p>
        </p:txBody>
      </p:sp>
    </p:spTree>
    <p:extLst>
      <p:ext uri="{BB962C8B-B14F-4D97-AF65-F5344CB8AC3E}">
        <p14:creationId xmlns:p14="http://schemas.microsoft.com/office/powerpoint/2010/main" val="159171807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81000"/>
            <a:ext cx="3733800" cy="1143000"/>
          </a:xfrm>
        </p:spPr>
        <p:txBody>
          <a:bodyPr/>
          <a:lstStyle/>
          <a:p>
            <a:r>
              <a:rPr lang="en-GB" sz="2800" b="1" dirty="0" smtClean="0"/>
              <a:t>Legitimacy</a:t>
            </a:r>
            <a:endParaRPr lang="en-GB" sz="2800" b="1" dirty="0"/>
          </a:p>
        </p:txBody>
      </p:sp>
      <p:sp>
        <p:nvSpPr>
          <p:cNvPr id="3" name="Content Placeholder 2"/>
          <p:cNvSpPr>
            <a:spLocks noGrp="1"/>
          </p:cNvSpPr>
          <p:nvPr>
            <p:ph idx="1"/>
          </p:nvPr>
        </p:nvSpPr>
        <p:spPr>
          <a:xfrm>
            <a:off x="457200" y="1600200"/>
            <a:ext cx="8305800" cy="4419600"/>
          </a:xfrm>
        </p:spPr>
        <p:txBody>
          <a:bodyPr>
            <a:normAutofit fontScale="85000" lnSpcReduction="20000"/>
          </a:bodyPr>
          <a:lstStyle/>
          <a:p>
            <a:r>
              <a:rPr lang="en-GB" sz="2300" dirty="0" smtClean="0"/>
              <a:t>“a </a:t>
            </a:r>
            <a:r>
              <a:rPr lang="en-GB" sz="2300" dirty="0"/>
              <a:t>generalized perception or assumption that the actions of an entity are desirable, proper, or appropriate within some socially constructed system of norms, values, beliefs, and </a:t>
            </a:r>
            <a:r>
              <a:rPr lang="en-GB" sz="2300" dirty="0" smtClean="0"/>
              <a:t>definitions” </a:t>
            </a:r>
            <a:r>
              <a:rPr lang="en-GB" sz="2300" dirty="0"/>
              <a:t>(Suchman 1995: 574</a:t>
            </a:r>
            <a:r>
              <a:rPr lang="en-GB" sz="2300" dirty="0" smtClean="0"/>
              <a:t>)</a:t>
            </a:r>
          </a:p>
          <a:p>
            <a:endParaRPr lang="en-GB" dirty="0" smtClean="0"/>
          </a:p>
          <a:p>
            <a:r>
              <a:rPr lang="en-GB" dirty="0"/>
              <a:t>“Organizations seek to establish congruence between the social values associated with or implied by their activities and the norms of acceptable behaviour in the larger social system in which they are a part. In so far as these two value systems are congruent we can speak of organizational legitimacy. When an actual or potential disparity exists between the two value systems there will exist a threat to organizational legitimacy” (Mathews 1993</a:t>
            </a:r>
            <a:r>
              <a:rPr lang="en-GB"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285649722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990600"/>
          </a:xfrm>
        </p:spPr>
        <p:txBody>
          <a:bodyPr/>
          <a:lstStyle/>
          <a:p>
            <a:r>
              <a:rPr lang="en-GB" sz="2800" b="1" dirty="0" smtClean="0"/>
              <a:t>Forms of legitimacy …. and regulation</a:t>
            </a:r>
            <a:endParaRPr lang="en-GB" sz="2800" b="1" dirty="0"/>
          </a:p>
        </p:txBody>
      </p:sp>
      <p:sp>
        <p:nvSpPr>
          <p:cNvPr id="3" name="Content Placeholder 2"/>
          <p:cNvSpPr>
            <a:spLocks noGrp="1"/>
          </p:cNvSpPr>
          <p:nvPr>
            <p:ph idx="1"/>
          </p:nvPr>
        </p:nvSpPr>
        <p:spPr>
          <a:xfrm>
            <a:off x="152400" y="1219200"/>
            <a:ext cx="8839200" cy="5181600"/>
          </a:xfrm>
        </p:spPr>
        <p:txBody>
          <a:bodyPr>
            <a:normAutofit fontScale="77500" lnSpcReduction="20000"/>
          </a:bodyPr>
          <a:lstStyle/>
          <a:p>
            <a:r>
              <a:rPr lang="en-GB" b="1" dirty="0" smtClean="0"/>
              <a:t>Moral </a:t>
            </a:r>
            <a:r>
              <a:rPr lang="en-GB" b="1" dirty="0"/>
              <a:t>legitimacy</a:t>
            </a:r>
            <a:r>
              <a:rPr lang="en-GB" dirty="0"/>
              <a:t>, bestowed on actions which </a:t>
            </a:r>
            <a:r>
              <a:rPr lang="en-GB" dirty="0" smtClean="0"/>
              <a:t>promote the </a:t>
            </a:r>
            <a:r>
              <a:rPr lang="en-GB" dirty="0"/>
              <a:t>most cherished values, norms and beliefs of a society (Suchman 1995). </a:t>
            </a:r>
            <a:r>
              <a:rPr lang="en-GB" dirty="0" smtClean="0"/>
              <a:t>For </a:t>
            </a:r>
            <a:r>
              <a:rPr lang="en-GB" dirty="0"/>
              <a:t>companies the moral legitimacy of a code depends upon their perceptions of the rightness of the outcomes of compliance. A typical example </a:t>
            </a:r>
            <a:r>
              <a:rPr lang="en-GB" dirty="0" smtClean="0"/>
              <a:t>could </a:t>
            </a:r>
            <a:r>
              <a:rPr lang="en-GB" dirty="0"/>
              <a:t>be whether a </a:t>
            </a:r>
            <a:r>
              <a:rPr lang="en-GB" dirty="0" smtClean="0"/>
              <a:t>regulatory code </a:t>
            </a:r>
            <a:r>
              <a:rPr lang="en-GB" dirty="0"/>
              <a:t>is perceived to embody </a:t>
            </a:r>
            <a:r>
              <a:rPr lang="en-GB" dirty="0" smtClean="0"/>
              <a:t>best </a:t>
            </a:r>
            <a:r>
              <a:rPr lang="en-GB" dirty="0"/>
              <a:t>practice</a:t>
            </a:r>
            <a:r>
              <a:rPr lang="en-GB" dirty="0" smtClean="0"/>
              <a:t>;</a:t>
            </a:r>
          </a:p>
          <a:p>
            <a:r>
              <a:rPr lang="en-GB" b="1" dirty="0"/>
              <a:t>Pragmatic legitimacy</a:t>
            </a:r>
            <a:r>
              <a:rPr lang="en-GB" dirty="0"/>
              <a:t>, </a:t>
            </a:r>
            <a:r>
              <a:rPr lang="en-GB" dirty="0" smtClean="0"/>
              <a:t>arises </a:t>
            </a:r>
            <a:r>
              <a:rPr lang="en-GB" dirty="0"/>
              <a:t>from a specific private benefit being accorded </a:t>
            </a:r>
            <a:r>
              <a:rPr lang="en-GB" dirty="0" smtClean="0"/>
              <a:t>(</a:t>
            </a:r>
            <a:r>
              <a:rPr lang="en-GB" dirty="0"/>
              <a:t>Suchman </a:t>
            </a:r>
            <a:r>
              <a:rPr lang="en-GB" dirty="0" smtClean="0"/>
              <a:t>1995), e.g. compliance with a regulatory code may lower the cost of capital for a company </a:t>
            </a:r>
          </a:p>
          <a:p>
            <a:r>
              <a:rPr lang="en-GB" b="1" dirty="0"/>
              <a:t>C</a:t>
            </a:r>
            <a:r>
              <a:rPr lang="en-GB" b="1" dirty="0" smtClean="0"/>
              <a:t>ognitive legitimacy</a:t>
            </a:r>
            <a:r>
              <a:rPr lang="en-GB" dirty="0"/>
              <a:t>, (Suchman 1995), </a:t>
            </a:r>
            <a:r>
              <a:rPr lang="en-GB" dirty="0" smtClean="0"/>
              <a:t>regulators/regulatees draw </a:t>
            </a:r>
            <a:r>
              <a:rPr lang="en-GB" dirty="0"/>
              <a:t>on the same knowledge and so understand and empathize with each </a:t>
            </a:r>
            <a:r>
              <a:rPr lang="en-GB" dirty="0" smtClean="0"/>
              <a:t>other, reinforced </a:t>
            </a:r>
            <a:r>
              <a:rPr lang="en-GB" dirty="0"/>
              <a:t>over </a:t>
            </a:r>
            <a:r>
              <a:rPr lang="en-GB" dirty="0" smtClean="0"/>
              <a:t>time, ‘taken-for-grantedness’, e.g. the form of regulatory intervention is perceived to be correct – there is no alternative – one-size-fits-all type of law may be sub-optimal but equally lack of sectoral regulation advantages competitors who spend less on </a:t>
            </a:r>
            <a:r>
              <a:rPr lang="en-GB" dirty="0" smtClean="0"/>
              <a:t>customer </a:t>
            </a:r>
            <a:r>
              <a:rPr lang="en-GB" dirty="0" smtClean="0"/>
              <a:t>service. </a:t>
            </a:r>
          </a:p>
          <a:p>
            <a:endParaRPr lang="en-GB"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413437364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CBR Templat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CBR Template</Template>
  <TotalTime>2831</TotalTime>
  <Words>1614</Words>
  <Application>Microsoft Office PowerPoint</Application>
  <PresentationFormat>On-screen Show (4:3)</PresentationFormat>
  <Paragraphs>138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CBR Template</vt:lpstr>
      <vt:lpstr>Optimising regulatees’ disposition to comply: Observations from research on regulatees’ attitudes to code compliance</vt:lpstr>
      <vt:lpstr>Proportionate Enforcement Pyramid  from Responsive Regulation (Ayres &amp; Braithwaite 1992)</vt:lpstr>
      <vt:lpstr>Proportionate Enforcement, Externalised Costs and  Economic Growth Pyramids drawing on Responsive Regulation (Ayres &amp; Braithwaite 1992)</vt:lpstr>
      <vt:lpstr>Given the growth duty, what conceptual role then for the regulator?</vt:lpstr>
      <vt:lpstr>Persuasion and the ‘Benign Big Gun’  (Ayres and Braithwaite 1992)</vt:lpstr>
      <vt:lpstr>From a research perspective, some questions: Given the potential optimality of ‘persuasion’  …..</vt:lpstr>
      <vt:lpstr>Q. Why focus on legitimacy? Why are perceptions of the legitimacy of regulation important?  A. Stakeholder salience theory</vt:lpstr>
      <vt:lpstr>Legitimacy</vt:lpstr>
      <vt:lpstr>Forms of legitimacy …. and regulation</vt:lpstr>
      <vt:lpstr>Empirical research on voluntaristic corporate governance codes to examine regulatory legitimacy</vt:lpstr>
      <vt:lpstr>Why are corporate governance codes and comply-or-explain of particular interest?</vt:lpstr>
      <vt:lpstr> Moral legitimacy: (best practice – the right thing to do, UK&gt;G)</vt:lpstr>
      <vt:lpstr>Creating a disposition to comply: Message 1:</vt:lpstr>
      <vt:lpstr>Pragmatic (private benefits): G&gt;UK</vt:lpstr>
      <vt:lpstr>Creating a disposition to comply: Message 2</vt:lpstr>
      <vt:lpstr>Cognitive: “taken-for-grantedness”: the regulatory style (e.g. voluntaristic code) is the only way to rule: (UK&gt;&gt;&gt;G) </vt:lpstr>
      <vt:lpstr>Creating a disposition to comply: Message 3</vt:lpstr>
      <vt:lpstr>Corporate Governance Findings</vt:lpstr>
      <vt:lpstr>General conclusion:  To optimise regulatee disposition to comply, keep under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Reflexive governance or legitimation of noncompliance? Applying the ‘comply-or-explain’ principle in codes of corporate governance.</dc:title>
  <dc:creator>sandersonp</dc:creator>
  <cp:lastModifiedBy>Paul Sanderson</cp:lastModifiedBy>
  <cp:revision>191</cp:revision>
  <cp:lastPrinted>2013-02-05T21:58:27Z</cp:lastPrinted>
  <dcterms:created xsi:type="dcterms:W3CDTF">2006-08-16T00:00:00Z</dcterms:created>
  <dcterms:modified xsi:type="dcterms:W3CDTF">2014-02-11T15:07:46Z</dcterms:modified>
</cp:coreProperties>
</file>