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8"/>
  </p:notesMasterIdLst>
  <p:handoutMasterIdLst>
    <p:handoutMasterId r:id="rId29"/>
  </p:handoutMasterIdLst>
  <p:sldIdLst>
    <p:sldId id="256" r:id="rId2"/>
    <p:sldId id="359" r:id="rId3"/>
    <p:sldId id="361" r:id="rId4"/>
    <p:sldId id="362" r:id="rId5"/>
    <p:sldId id="360" r:id="rId6"/>
    <p:sldId id="363" r:id="rId7"/>
    <p:sldId id="366" r:id="rId8"/>
    <p:sldId id="367" r:id="rId9"/>
    <p:sldId id="368" r:id="rId10"/>
    <p:sldId id="373" r:id="rId11"/>
    <p:sldId id="364" r:id="rId12"/>
    <p:sldId id="342" r:id="rId13"/>
    <p:sldId id="349" r:id="rId14"/>
    <p:sldId id="350" r:id="rId15"/>
    <p:sldId id="351" r:id="rId16"/>
    <p:sldId id="352" r:id="rId17"/>
    <p:sldId id="353" r:id="rId18"/>
    <p:sldId id="370" r:id="rId19"/>
    <p:sldId id="371" r:id="rId20"/>
    <p:sldId id="374" r:id="rId21"/>
    <p:sldId id="355" r:id="rId22"/>
    <p:sldId id="357" r:id="rId23"/>
    <p:sldId id="358" r:id="rId24"/>
    <p:sldId id="376" r:id="rId25"/>
    <p:sldId id="378" r:id="rId26"/>
    <p:sldId id="379" r:id="rId27"/>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46F83D-F867-4B96-B483-E315FBBB92FE}">
          <p14:sldIdLst>
            <p14:sldId id="256"/>
            <p14:sldId id="359"/>
            <p14:sldId id="361"/>
            <p14:sldId id="362"/>
            <p14:sldId id="360"/>
            <p14:sldId id="363"/>
            <p14:sldId id="366"/>
            <p14:sldId id="367"/>
            <p14:sldId id="368"/>
            <p14:sldId id="373"/>
            <p14:sldId id="364"/>
            <p14:sldId id="342"/>
            <p14:sldId id="349"/>
            <p14:sldId id="350"/>
            <p14:sldId id="351"/>
            <p14:sldId id="352"/>
            <p14:sldId id="353"/>
            <p14:sldId id="370"/>
            <p14:sldId id="371"/>
            <p14:sldId id="374"/>
            <p14:sldId id="355"/>
            <p14:sldId id="357"/>
            <p14:sldId id="358"/>
            <p14:sldId id="376"/>
            <p14:sldId id="378"/>
            <p14:sldId id="379"/>
          </p14:sldIdLst>
        </p14:section>
        <p14:section name="Untitled Section" id="{27DD3803-BEBE-4746-A9D2-57896BD348D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9F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85283" autoAdjust="0"/>
  </p:normalViewPr>
  <p:slideViewPr>
    <p:cSldViewPr>
      <p:cViewPr varScale="1">
        <p:scale>
          <a:sx n="87" d="100"/>
          <a:sy n="87" d="100"/>
        </p:scale>
        <p:origin x="133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8B2C4F-68B1-479E-B1A7-00218DF6F0C8}" type="doc">
      <dgm:prSet loTypeId="urn:microsoft.com/office/officeart/2005/8/layout/pyramid1" loCatId="pyramid" qsTypeId="urn:microsoft.com/office/officeart/2005/8/quickstyle/simple1" qsCatId="simple" csTypeId="urn:microsoft.com/office/officeart/2005/8/colors/accent1_2" csCatId="accent1" phldr="1"/>
      <dgm:spPr/>
    </dgm:pt>
    <dgm:pt modelId="{02FDEE8C-07D4-493E-9E46-A397EEEB9387}">
      <dgm:prSet phldrT="[Text]" custT="1"/>
      <dgm:spPr>
        <a:solidFill>
          <a:srgbClr val="99CCFF"/>
        </a:solidFill>
      </dgm:spPr>
      <dgm:t>
        <a:bodyPr/>
        <a:lstStyle/>
        <a:p>
          <a:r>
            <a:rPr lang="en-GB" sz="1100" b="1" dirty="0">
              <a:latin typeface="Arial" panose="020B0604020202020204" pitchFamily="34" charset="0"/>
              <a:cs typeface="Arial" panose="020B0604020202020204" pitchFamily="34" charset="0"/>
            </a:rPr>
            <a:t>License revoked</a:t>
          </a:r>
        </a:p>
      </dgm:t>
    </dgm:pt>
    <dgm:pt modelId="{FBC8AFB0-F6B9-4BD6-A62D-8C7EEA19E29A}" type="parTrans" cxnId="{D2EACB86-9909-4CEE-8D18-1C4616BF8E1D}">
      <dgm:prSet/>
      <dgm:spPr/>
      <dgm:t>
        <a:bodyPr/>
        <a:lstStyle/>
        <a:p>
          <a:endParaRPr lang="en-GB"/>
        </a:p>
      </dgm:t>
    </dgm:pt>
    <dgm:pt modelId="{D84877C7-7D9E-4634-8851-B62539F63470}" type="sibTrans" cxnId="{D2EACB86-9909-4CEE-8D18-1C4616BF8E1D}">
      <dgm:prSet/>
      <dgm:spPr/>
      <dgm:t>
        <a:bodyPr/>
        <a:lstStyle/>
        <a:p>
          <a:endParaRPr lang="en-GB"/>
        </a:p>
      </dgm:t>
    </dgm:pt>
    <dgm:pt modelId="{33AC52B3-D0C1-46B1-86F6-8A72685EF345}">
      <dgm:prSet phldrT="[Text]" custT="1"/>
      <dgm:spPr>
        <a:solidFill>
          <a:srgbClr val="99CCFF"/>
        </a:solidFill>
      </dgm:spPr>
      <dgm:t>
        <a:bodyPr/>
        <a:lstStyle/>
        <a:p>
          <a:r>
            <a:rPr lang="en-GB" sz="1400" b="1" dirty="0">
              <a:latin typeface="Arial" panose="020B0604020202020204" pitchFamily="34" charset="0"/>
              <a:cs typeface="Arial" panose="020B0604020202020204" pitchFamily="34" charset="0"/>
            </a:rPr>
            <a:t>Criminal penalty</a:t>
          </a:r>
        </a:p>
      </dgm:t>
    </dgm:pt>
    <dgm:pt modelId="{6BDE1D81-ACF3-4745-B081-7F9A2172A0E0}" type="parTrans" cxnId="{329FD1AC-9E34-4E1C-886C-4E63A8D6C5CC}">
      <dgm:prSet/>
      <dgm:spPr/>
      <dgm:t>
        <a:bodyPr/>
        <a:lstStyle/>
        <a:p>
          <a:endParaRPr lang="en-GB"/>
        </a:p>
      </dgm:t>
    </dgm:pt>
    <dgm:pt modelId="{78B9B8A7-7E1C-431E-80CE-146E928A6A37}" type="sibTrans" cxnId="{329FD1AC-9E34-4E1C-886C-4E63A8D6C5CC}">
      <dgm:prSet/>
      <dgm:spPr/>
      <dgm:t>
        <a:bodyPr/>
        <a:lstStyle/>
        <a:p>
          <a:endParaRPr lang="en-GB"/>
        </a:p>
      </dgm:t>
    </dgm:pt>
    <dgm:pt modelId="{0B894C88-D794-4CB3-B9E5-7D76CB4B7A69}">
      <dgm:prSet phldrT="[Text]" custT="1"/>
      <dgm:spPr>
        <a:solidFill>
          <a:srgbClr val="99CCFF"/>
        </a:solidFill>
      </dgm:spPr>
      <dgm:t>
        <a:bodyPr/>
        <a:lstStyle/>
        <a:p>
          <a:r>
            <a:rPr lang="en-GB" sz="1400" b="1" dirty="0">
              <a:latin typeface="Arial" panose="020B0604020202020204" pitchFamily="34" charset="0"/>
              <a:cs typeface="Arial" panose="020B0604020202020204" pitchFamily="34" charset="0"/>
            </a:rPr>
            <a:t>Civil penalty</a:t>
          </a:r>
        </a:p>
      </dgm:t>
    </dgm:pt>
    <dgm:pt modelId="{622E7BF1-2CB6-4AEE-98A0-55BF8AA978A6}" type="parTrans" cxnId="{A02C904A-0C4A-4551-A030-722DE758C91C}">
      <dgm:prSet/>
      <dgm:spPr/>
      <dgm:t>
        <a:bodyPr/>
        <a:lstStyle/>
        <a:p>
          <a:endParaRPr lang="en-GB"/>
        </a:p>
      </dgm:t>
    </dgm:pt>
    <dgm:pt modelId="{39A53386-FB77-4DC5-8989-81E6142EDA30}" type="sibTrans" cxnId="{A02C904A-0C4A-4551-A030-722DE758C91C}">
      <dgm:prSet/>
      <dgm:spPr/>
      <dgm:t>
        <a:bodyPr/>
        <a:lstStyle/>
        <a:p>
          <a:endParaRPr lang="en-GB"/>
        </a:p>
      </dgm:t>
    </dgm:pt>
    <dgm:pt modelId="{1FB12358-8938-42DC-AD68-E406E64C5D37}">
      <dgm:prSet phldrT="[Text]" custT="1"/>
      <dgm:spPr>
        <a:solidFill>
          <a:srgbClr val="99CCFF"/>
        </a:solidFill>
      </dgm:spPr>
      <dgm:t>
        <a:bodyPr/>
        <a:lstStyle/>
        <a:p>
          <a:r>
            <a:rPr lang="en-GB" sz="1400" b="1" dirty="0">
              <a:latin typeface="Arial" panose="020B0604020202020204" pitchFamily="34" charset="0"/>
              <a:cs typeface="Arial" panose="020B0604020202020204" pitchFamily="34" charset="0"/>
            </a:rPr>
            <a:t>Warning letter</a:t>
          </a:r>
        </a:p>
      </dgm:t>
    </dgm:pt>
    <dgm:pt modelId="{B41463AA-39E8-48EA-9D75-475A5139C864}" type="parTrans" cxnId="{338475F8-0318-474D-93B6-8C5A38CB31AE}">
      <dgm:prSet/>
      <dgm:spPr/>
      <dgm:t>
        <a:bodyPr/>
        <a:lstStyle/>
        <a:p>
          <a:endParaRPr lang="en-GB"/>
        </a:p>
      </dgm:t>
    </dgm:pt>
    <dgm:pt modelId="{0D3183B3-B235-4EEF-B18B-BDF8673171CB}" type="sibTrans" cxnId="{338475F8-0318-474D-93B6-8C5A38CB31AE}">
      <dgm:prSet/>
      <dgm:spPr/>
      <dgm:t>
        <a:bodyPr/>
        <a:lstStyle/>
        <a:p>
          <a:endParaRPr lang="en-GB"/>
        </a:p>
      </dgm:t>
    </dgm:pt>
    <dgm:pt modelId="{FADE5443-56D7-4F9D-A9A3-CECE9DFF04E4}">
      <dgm:prSet phldrT="[Text]" custT="1"/>
      <dgm:spPr>
        <a:solidFill>
          <a:srgbClr val="99CCFF"/>
        </a:solidFill>
      </dgm:spPr>
      <dgm:t>
        <a:bodyPr/>
        <a:lstStyle/>
        <a:p>
          <a:r>
            <a:rPr lang="en-GB" sz="1400" b="1" dirty="0">
              <a:latin typeface="Arial" panose="020B0604020202020204" pitchFamily="34" charset="0"/>
              <a:cs typeface="Arial" panose="020B0604020202020204" pitchFamily="34" charset="0"/>
            </a:rPr>
            <a:t>Persuasion (information, guidance, voluntary codes, etc.)</a:t>
          </a:r>
        </a:p>
      </dgm:t>
    </dgm:pt>
    <dgm:pt modelId="{76C45722-EA70-49D8-B809-4E48E710DFD6}" type="parTrans" cxnId="{53D13C7A-D596-49D8-8583-37D623CC4E74}">
      <dgm:prSet/>
      <dgm:spPr/>
      <dgm:t>
        <a:bodyPr/>
        <a:lstStyle/>
        <a:p>
          <a:endParaRPr lang="en-GB"/>
        </a:p>
      </dgm:t>
    </dgm:pt>
    <dgm:pt modelId="{76BF2DEE-D747-44AB-800E-4AF911A7A239}" type="sibTrans" cxnId="{53D13C7A-D596-49D8-8583-37D623CC4E74}">
      <dgm:prSet/>
      <dgm:spPr/>
      <dgm:t>
        <a:bodyPr/>
        <a:lstStyle/>
        <a:p>
          <a:endParaRPr lang="en-GB"/>
        </a:p>
      </dgm:t>
    </dgm:pt>
    <dgm:pt modelId="{2134243D-439D-453A-B42C-AEA69649DCD5}">
      <dgm:prSet phldrT="[Text]" custT="1"/>
      <dgm:spPr>
        <a:solidFill>
          <a:srgbClr val="99CCFF"/>
        </a:solidFill>
      </dgm:spPr>
      <dgm:t>
        <a:bodyPr/>
        <a:lstStyle/>
        <a:p>
          <a:r>
            <a:rPr lang="en-GB" sz="1300" b="1" dirty="0">
              <a:latin typeface="Arial" panose="020B0604020202020204" pitchFamily="34" charset="0"/>
              <a:cs typeface="Arial" panose="020B0604020202020204" pitchFamily="34" charset="0"/>
            </a:rPr>
            <a:t>License suspend</a:t>
          </a:r>
        </a:p>
      </dgm:t>
    </dgm:pt>
    <dgm:pt modelId="{B15C41AA-5F75-4C6B-92E7-2E5EF4960A58}" type="parTrans" cxnId="{C092A991-A48E-4D79-B787-FC71483C84AC}">
      <dgm:prSet/>
      <dgm:spPr/>
      <dgm:t>
        <a:bodyPr/>
        <a:lstStyle/>
        <a:p>
          <a:endParaRPr lang="en-GB"/>
        </a:p>
      </dgm:t>
    </dgm:pt>
    <dgm:pt modelId="{0EAAFB67-0940-4332-8B19-381B95ED5C46}" type="sibTrans" cxnId="{C092A991-A48E-4D79-B787-FC71483C84AC}">
      <dgm:prSet/>
      <dgm:spPr/>
      <dgm:t>
        <a:bodyPr/>
        <a:lstStyle/>
        <a:p>
          <a:endParaRPr lang="en-GB"/>
        </a:p>
      </dgm:t>
    </dgm:pt>
    <dgm:pt modelId="{CBC9AEC5-20D9-494F-AEF3-D0D6E7321C81}" type="pres">
      <dgm:prSet presAssocID="{C38B2C4F-68B1-479E-B1A7-00218DF6F0C8}" presName="Name0" presStyleCnt="0">
        <dgm:presLayoutVars>
          <dgm:dir/>
          <dgm:animLvl val="lvl"/>
          <dgm:resizeHandles val="exact"/>
        </dgm:presLayoutVars>
      </dgm:prSet>
      <dgm:spPr/>
    </dgm:pt>
    <dgm:pt modelId="{044AE405-FCE1-4F5E-BA21-DA4C0648874F}" type="pres">
      <dgm:prSet presAssocID="{02FDEE8C-07D4-493E-9E46-A397EEEB9387}" presName="Name8" presStyleCnt="0"/>
      <dgm:spPr/>
    </dgm:pt>
    <dgm:pt modelId="{4CAE6093-BD85-45A5-AFAA-952E1B172F5A}" type="pres">
      <dgm:prSet presAssocID="{02FDEE8C-07D4-493E-9E46-A397EEEB9387}" presName="level" presStyleLbl="node1" presStyleIdx="0" presStyleCnt="6">
        <dgm:presLayoutVars>
          <dgm:chMax val="1"/>
          <dgm:bulletEnabled val="1"/>
        </dgm:presLayoutVars>
      </dgm:prSet>
      <dgm:spPr/>
    </dgm:pt>
    <dgm:pt modelId="{175DEE94-D5AC-43C9-A44D-203C0B426F07}" type="pres">
      <dgm:prSet presAssocID="{02FDEE8C-07D4-493E-9E46-A397EEEB9387}" presName="levelTx" presStyleLbl="revTx" presStyleIdx="0" presStyleCnt="0">
        <dgm:presLayoutVars>
          <dgm:chMax val="1"/>
          <dgm:bulletEnabled val="1"/>
        </dgm:presLayoutVars>
      </dgm:prSet>
      <dgm:spPr/>
    </dgm:pt>
    <dgm:pt modelId="{4FC4EE41-9046-44B3-BBF3-7EB6A9F8A76C}" type="pres">
      <dgm:prSet presAssocID="{2134243D-439D-453A-B42C-AEA69649DCD5}" presName="Name8" presStyleCnt="0"/>
      <dgm:spPr/>
    </dgm:pt>
    <dgm:pt modelId="{B1DA4296-926A-4F6D-8928-A21EC49226AC}" type="pres">
      <dgm:prSet presAssocID="{2134243D-439D-453A-B42C-AEA69649DCD5}" presName="level" presStyleLbl="node1" presStyleIdx="1" presStyleCnt="6">
        <dgm:presLayoutVars>
          <dgm:chMax val="1"/>
          <dgm:bulletEnabled val="1"/>
        </dgm:presLayoutVars>
      </dgm:prSet>
      <dgm:spPr/>
    </dgm:pt>
    <dgm:pt modelId="{FD9B4A53-B652-40AE-BE76-D9336586183A}" type="pres">
      <dgm:prSet presAssocID="{2134243D-439D-453A-B42C-AEA69649DCD5}" presName="levelTx" presStyleLbl="revTx" presStyleIdx="0" presStyleCnt="0">
        <dgm:presLayoutVars>
          <dgm:chMax val="1"/>
          <dgm:bulletEnabled val="1"/>
        </dgm:presLayoutVars>
      </dgm:prSet>
      <dgm:spPr/>
    </dgm:pt>
    <dgm:pt modelId="{DA20C628-8FA0-4F04-A95B-F69DEEBD7CB2}" type="pres">
      <dgm:prSet presAssocID="{33AC52B3-D0C1-46B1-86F6-8A72685EF345}" presName="Name8" presStyleCnt="0"/>
      <dgm:spPr/>
    </dgm:pt>
    <dgm:pt modelId="{9D2C4C99-D3A2-48F1-BE22-C15047E3BB04}" type="pres">
      <dgm:prSet presAssocID="{33AC52B3-D0C1-46B1-86F6-8A72685EF345}" presName="level" presStyleLbl="node1" presStyleIdx="2" presStyleCnt="6">
        <dgm:presLayoutVars>
          <dgm:chMax val="1"/>
          <dgm:bulletEnabled val="1"/>
        </dgm:presLayoutVars>
      </dgm:prSet>
      <dgm:spPr/>
    </dgm:pt>
    <dgm:pt modelId="{583EFB59-F1D4-4295-9FE0-8C096DF377E7}" type="pres">
      <dgm:prSet presAssocID="{33AC52B3-D0C1-46B1-86F6-8A72685EF345}" presName="levelTx" presStyleLbl="revTx" presStyleIdx="0" presStyleCnt="0">
        <dgm:presLayoutVars>
          <dgm:chMax val="1"/>
          <dgm:bulletEnabled val="1"/>
        </dgm:presLayoutVars>
      </dgm:prSet>
      <dgm:spPr/>
    </dgm:pt>
    <dgm:pt modelId="{DABE459C-FBD0-4B94-A761-477A08FBEFBD}" type="pres">
      <dgm:prSet presAssocID="{0B894C88-D794-4CB3-B9E5-7D76CB4B7A69}" presName="Name8" presStyleCnt="0"/>
      <dgm:spPr/>
    </dgm:pt>
    <dgm:pt modelId="{AFF2D6F1-32B2-483A-85D8-320F50C12822}" type="pres">
      <dgm:prSet presAssocID="{0B894C88-D794-4CB3-B9E5-7D76CB4B7A69}" presName="level" presStyleLbl="node1" presStyleIdx="3" presStyleCnt="6">
        <dgm:presLayoutVars>
          <dgm:chMax val="1"/>
          <dgm:bulletEnabled val="1"/>
        </dgm:presLayoutVars>
      </dgm:prSet>
      <dgm:spPr/>
    </dgm:pt>
    <dgm:pt modelId="{4364A243-0017-4343-A8C8-89FFEAD73BA2}" type="pres">
      <dgm:prSet presAssocID="{0B894C88-D794-4CB3-B9E5-7D76CB4B7A69}" presName="levelTx" presStyleLbl="revTx" presStyleIdx="0" presStyleCnt="0">
        <dgm:presLayoutVars>
          <dgm:chMax val="1"/>
          <dgm:bulletEnabled val="1"/>
        </dgm:presLayoutVars>
      </dgm:prSet>
      <dgm:spPr/>
    </dgm:pt>
    <dgm:pt modelId="{CE21AB61-9647-44BB-8886-07BABDDE36BD}" type="pres">
      <dgm:prSet presAssocID="{1FB12358-8938-42DC-AD68-E406E64C5D37}" presName="Name8" presStyleCnt="0"/>
      <dgm:spPr/>
    </dgm:pt>
    <dgm:pt modelId="{15365557-8AB6-4EEF-9E3F-41290CB1D84D}" type="pres">
      <dgm:prSet presAssocID="{1FB12358-8938-42DC-AD68-E406E64C5D37}" presName="level" presStyleLbl="node1" presStyleIdx="4" presStyleCnt="6">
        <dgm:presLayoutVars>
          <dgm:chMax val="1"/>
          <dgm:bulletEnabled val="1"/>
        </dgm:presLayoutVars>
      </dgm:prSet>
      <dgm:spPr/>
    </dgm:pt>
    <dgm:pt modelId="{822099DB-253A-4A68-9151-7A8F0F137535}" type="pres">
      <dgm:prSet presAssocID="{1FB12358-8938-42DC-AD68-E406E64C5D37}" presName="levelTx" presStyleLbl="revTx" presStyleIdx="0" presStyleCnt="0">
        <dgm:presLayoutVars>
          <dgm:chMax val="1"/>
          <dgm:bulletEnabled val="1"/>
        </dgm:presLayoutVars>
      </dgm:prSet>
      <dgm:spPr/>
    </dgm:pt>
    <dgm:pt modelId="{314A2C0E-32C8-4709-9B6D-C3BAE390A6FD}" type="pres">
      <dgm:prSet presAssocID="{FADE5443-56D7-4F9D-A9A3-CECE9DFF04E4}" presName="Name8" presStyleCnt="0"/>
      <dgm:spPr/>
    </dgm:pt>
    <dgm:pt modelId="{7EF4CBA5-9F68-431A-8E13-E1D7460EC5D7}" type="pres">
      <dgm:prSet presAssocID="{FADE5443-56D7-4F9D-A9A3-CECE9DFF04E4}" presName="level" presStyleLbl="node1" presStyleIdx="5" presStyleCnt="6">
        <dgm:presLayoutVars>
          <dgm:chMax val="1"/>
          <dgm:bulletEnabled val="1"/>
        </dgm:presLayoutVars>
      </dgm:prSet>
      <dgm:spPr/>
    </dgm:pt>
    <dgm:pt modelId="{40AAB9A8-4869-4766-9869-84591E3BA349}" type="pres">
      <dgm:prSet presAssocID="{FADE5443-56D7-4F9D-A9A3-CECE9DFF04E4}" presName="levelTx" presStyleLbl="revTx" presStyleIdx="0" presStyleCnt="0">
        <dgm:presLayoutVars>
          <dgm:chMax val="1"/>
          <dgm:bulletEnabled val="1"/>
        </dgm:presLayoutVars>
      </dgm:prSet>
      <dgm:spPr/>
    </dgm:pt>
  </dgm:ptLst>
  <dgm:cxnLst>
    <dgm:cxn modelId="{42E7CD3A-B979-4ACE-A153-B72D1ADC24EB}" type="presOf" srcId="{2134243D-439D-453A-B42C-AEA69649DCD5}" destId="{B1DA4296-926A-4F6D-8928-A21EC49226AC}" srcOrd="0" destOrd="0" presId="urn:microsoft.com/office/officeart/2005/8/layout/pyramid1"/>
    <dgm:cxn modelId="{53D13C7A-D596-49D8-8583-37D623CC4E74}" srcId="{C38B2C4F-68B1-479E-B1A7-00218DF6F0C8}" destId="{FADE5443-56D7-4F9D-A9A3-CECE9DFF04E4}" srcOrd="5" destOrd="0" parTransId="{76C45722-EA70-49D8-B809-4E48E710DFD6}" sibTransId="{76BF2DEE-D747-44AB-800E-4AF911A7A239}"/>
    <dgm:cxn modelId="{0B361788-4B5D-4E69-A2F8-3D25355235F9}" type="presOf" srcId="{FADE5443-56D7-4F9D-A9A3-CECE9DFF04E4}" destId="{40AAB9A8-4869-4766-9869-84591E3BA349}" srcOrd="1" destOrd="0" presId="urn:microsoft.com/office/officeart/2005/8/layout/pyramid1"/>
    <dgm:cxn modelId="{338475F8-0318-474D-93B6-8C5A38CB31AE}" srcId="{C38B2C4F-68B1-479E-B1A7-00218DF6F0C8}" destId="{1FB12358-8938-42DC-AD68-E406E64C5D37}" srcOrd="4" destOrd="0" parTransId="{B41463AA-39E8-48EA-9D75-475A5139C864}" sibTransId="{0D3183B3-B235-4EEF-B18B-BDF8673171CB}"/>
    <dgm:cxn modelId="{A3644C20-7E03-4FC2-A5B7-07AB8FD3C022}" type="presOf" srcId="{C38B2C4F-68B1-479E-B1A7-00218DF6F0C8}" destId="{CBC9AEC5-20D9-494F-AEF3-D0D6E7321C81}" srcOrd="0" destOrd="0" presId="urn:microsoft.com/office/officeart/2005/8/layout/pyramid1"/>
    <dgm:cxn modelId="{A02C904A-0C4A-4551-A030-722DE758C91C}" srcId="{C38B2C4F-68B1-479E-B1A7-00218DF6F0C8}" destId="{0B894C88-D794-4CB3-B9E5-7D76CB4B7A69}" srcOrd="3" destOrd="0" parTransId="{622E7BF1-2CB6-4AEE-98A0-55BF8AA978A6}" sibTransId="{39A53386-FB77-4DC5-8989-81E6142EDA30}"/>
    <dgm:cxn modelId="{6990FB33-CDBA-483E-9BD8-8193850B3D34}" type="presOf" srcId="{02FDEE8C-07D4-493E-9E46-A397EEEB9387}" destId="{4CAE6093-BD85-45A5-AFAA-952E1B172F5A}" srcOrd="0" destOrd="0" presId="urn:microsoft.com/office/officeart/2005/8/layout/pyramid1"/>
    <dgm:cxn modelId="{D2EACB86-9909-4CEE-8D18-1C4616BF8E1D}" srcId="{C38B2C4F-68B1-479E-B1A7-00218DF6F0C8}" destId="{02FDEE8C-07D4-493E-9E46-A397EEEB9387}" srcOrd="0" destOrd="0" parTransId="{FBC8AFB0-F6B9-4BD6-A62D-8C7EEA19E29A}" sibTransId="{D84877C7-7D9E-4634-8851-B62539F63470}"/>
    <dgm:cxn modelId="{C092A991-A48E-4D79-B787-FC71483C84AC}" srcId="{C38B2C4F-68B1-479E-B1A7-00218DF6F0C8}" destId="{2134243D-439D-453A-B42C-AEA69649DCD5}" srcOrd="1" destOrd="0" parTransId="{B15C41AA-5F75-4C6B-92E7-2E5EF4960A58}" sibTransId="{0EAAFB67-0940-4332-8B19-381B95ED5C46}"/>
    <dgm:cxn modelId="{8862F558-AA5D-4724-BBC2-B90968DDA3A9}" type="presOf" srcId="{33AC52B3-D0C1-46B1-86F6-8A72685EF345}" destId="{583EFB59-F1D4-4295-9FE0-8C096DF377E7}" srcOrd="1" destOrd="0" presId="urn:microsoft.com/office/officeart/2005/8/layout/pyramid1"/>
    <dgm:cxn modelId="{799BBD10-709A-4AD4-8303-24E675167BE3}" type="presOf" srcId="{1FB12358-8938-42DC-AD68-E406E64C5D37}" destId="{822099DB-253A-4A68-9151-7A8F0F137535}" srcOrd="1" destOrd="0" presId="urn:microsoft.com/office/officeart/2005/8/layout/pyramid1"/>
    <dgm:cxn modelId="{CB70689E-A91B-49D4-8105-573B7C31544C}" type="presOf" srcId="{2134243D-439D-453A-B42C-AEA69649DCD5}" destId="{FD9B4A53-B652-40AE-BE76-D9336586183A}" srcOrd="1" destOrd="0" presId="urn:microsoft.com/office/officeart/2005/8/layout/pyramid1"/>
    <dgm:cxn modelId="{1EDB06B5-C00A-446E-8811-34EE4583099E}" type="presOf" srcId="{1FB12358-8938-42DC-AD68-E406E64C5D37}" destId="{15365557-8AB6-4EEF-9E3F-41290CB1D84D}" srcOrd="0" destOrd="0" presId="urn:microsoft.com/office/officeart/2005/8/layout/pyramid1"/>
    <dgm:cxn modelId="{329FD1AC-9E34-4E1C-886C-4E63A8D6C5CC}" srcId="{C38B2C4F-68B1-479E-B1A7-00218DF6F0C8}" destId="{33AC52B3-D0C1-46B1-86F6-8A72685EF345}" srcOrd="2" destOrd="0" parTransId="{6BDE1D81-ACF3-4745-B081-7F9A2172A0E0}" sibTransId="{78B9B8A7-7E1C-431E-80CE-146E928A6A37}"/>
    <dgm:cxn modelId="{CED11A7C-A6DB-4DAD-8F38-40347FD49691}" type="presOf" srcId="{0B894C88-D794-4CB3-B9E5-7D76CB4B7A69}" destId="{AFF2D6F1-32B2-483A-85D8-320F50C12822}" srcOrd="0" destOrd="0" presId="urn:microsoft.com/office/officeart/2005/8/layout/pyramid1"/>
    <dgm:cxn modelId="{2755A6FC-5A6C-45A2-96B8-134A7D7D7B2A}" type="presOf" srcId="{0B894C88-D794-4CB3-B9E5-7D76CB4B7A69}" destId="{4364A243-0017-4343-A8C8-89FFEAD73BA2}" srcOrd="1" destOrd="0" presId="urn:microsoft.com/office/officeart/2005/8/layout/pyramid1"/>
    <dgm:cxn modelId="{B8703ABC-92E3-4F60-9A81-0B8D5F9D6A3C}" type="presOf" srcId="{33AC52B3-D0C1-46B1-86F6-8A72685EF345}" destId="{9D2C4C99-D3A2-48F1-BE22-C15047E3BB04}" srcOrd="0" destOrd="0" presId="urn:microsoft.com/office/officeart/2005/8/layout/pyramid1"/>
    <dgm:cxn modelId="{304ADCDF-64F5-4B88-BE57-68D6E9B3F052}" type="presOf" srcId="{FADE5443-56D7-4F9D-A9A3-CECE9DFF04E4}" destId="{7EF4CBA5-9F68-431A-8E13-E1D7460EC5D7}" srcOrd="0" destOrd="0" presId="urn:microsoft.com/office/officeart/2005/8/layout/pyramid1"/>
    <dgm:cxn modelId="{545FAAC7-EC72-466D-BC34-8759D7C60126}" type="presOf" srcId="{02FDEE8C-07D4-493E-9E46-A397EEEB9387}" destId="{175DEE94-D5AC-43C9-A44D-203C0B426F07}" srcOrd="1" destOrd="0" presId="urn:microsoft.com/office/officeart/2005/8/layout/pyramid1"/>
    <dgm:cxn modelId="{C74D5833-AD39-47CB-907B-31F16D722985}" type="presParOf" srcId="{CBC9AEC5-20D9-494F-AEF3-D0D6E7321C81}" destId="{044AE405-FCE1-4F5E-BA21-DA4C0648874F}" srcOrd="0" destOrd="0" presId="urn:microsoft.com/office/officeart/2005/8/layout/pyramid1"/>
    <dgm:cxn modelId="{A2D24DA5-02A5-49FB-9268-675F1FE23A80}" type="presParOf" srcId="{044AE405-FCE1-4F5E-BA21-DA4C0648874F}" destId="{4CAE6093-BD85-45A5-AFAA-952E1B172F5A}" srcOrd="0" destOrd="0" presId="urn:microsoft.com/office/officeart/2005/8/layout/pyramid1"/>
    <dgm:cxn modelId="{2C2FCF6E-071F-49C2-BF69-4B65E56D6E18}" type="presParOf" srcId="{044AE405-FCE1-4F5E-BA21-DA4C0648874F}" destId="{175DEE94-D5AC-43C9-A44D-203C0B426F07}" srcOrd="1" destOrd="0" presId="urn:microsoft.com/office/officeart/2005/8/layout/pyramid1"/>
    <dgm:cxn modelId="{68A3E7F6-E2BC-412B-BD80-5375C0865659}" type="presParOf" srcId="{CBC9AEC5-20D9-494F-AEF3-D0D6E7321C81}" destId="{4FC4EE41-9046-44B3-BBF3-7EB6A9F8A76C}" srcOrd="1" destOrd="0" presId="urn:microsoft.com/office/officeart/2005/8/layout/pyramid1"/>
    <dgm:cxn modelId="{1E88BB30-416E-44A4-B5A1-3E7BC9B775E9}" type="presParOf" srcId="{4FC4EE41-9046-44B3-BBF3-7EB6A9F8A76C}" destId="{B1DA4296-926A-4F6D-8928-A21EC49226AC}" srcOrd="0" destOrd="0" presId="urn:microsoft.com/office/officeart/2005/8/layout/pyramid1"/>
    <dgm:cxn modelId="{392B043C-D8EA-4793-81D6-2CEC149167A8}" type="presParOf" srcId="{4FC4EE41-9046-44B3-BBF3-7EB6A9F8A76C}" destId="{FD9B4A53-B652-40AE-BE76-D9336586183A}" srcOrd="1" destOrd="0" presId="urn:microsoft.com/office/officeart/2005/8/layout/pyramid1"/>
    <dgm:cxn modelId="{36E75DE2-6BB3-40C6-AF95-A68A9E7E2AF0}" type="presParOf" srcId="{CBC9AEC5-20D9-494F-AEF3-D0D6E7321C81}" destId="{DA20C628-8FA0-4F04-A95B-F69DEEBD7CB2}" srcOrd="2" destOrd="0" presId="urn:microsoft.com/office/officeart/2005/8/layout/pyramid1"/>
    <dgm:cxn modelId="{782DB146-8959-4204-B28D-7E3D7E3151F1}" type="presParOf" srcId="{DA20C628-8FA0-4F04-A95B-F69DEEBD7CB2}" destId="{9D2C4C99-D3A2-48F1-BE22-C15047E3BB04}" srcOrd="0" destOrd="0" presId="urn:microsoft.com/office/officeart/2005/8/layout/pyramid1"/>
    <dgm:cxn modelId="{03EEF57C-479B-432A-9376-7CA65EB158EE}" type="presParOf" srcId="{DA20C628-8FA0-4F04-A95B-F69DEEBD7CB2}" destId="{583EFB59-F1D4-4295-9FE0-8C096DF377E7}" srcOrd="1" destOrd="0" presId="urn:microsoft.com/office/officeart/2005/8/layout/pyramid1"/>
    <dgm:cxn modelId="{C253DEC9-808D-454F-A37F-4D26A92FC396}" type="presParOf" srcId="{CBC9AEC5-20D9-494F-AEF3-D0D6E7321C81}" destId="{DABE459C-FBD0-4B94-A761-477A08FBEFBD}" srcOrd="3" destOrd="0" presId="urn:microsoft.com/office/officeart/2005/8/layout/pyramid1"/>
    <dgm:cxn modelId="{E63AA509-A90E-438B-87E5-9D91DFCF1A93}" type="presParOf" srcId="{DABE459C-FBD0-4B94-A761-477A08FBEFBD}" destId="{AFF2D6F1-32B2-483A-85D8-320F50C12822}" srcOrd="0" destOrd="0" presId="urn:microsoft.com/office/officeart/2005/8/layout/pyramid1"/>
    <dgm:cxn modelId="{F6509BC3-69AC-4DCA-BF14-76115D565267}" type="presParOf" srcId="{DABE459C-FBD0-4B94-A761-477A08FBEFBD}" destId="{4364A243-0017-4343-A8C8-89FFEAD73BA2}" srcOrd="1" destOrd="0" presId="urn:microsoft.com/office/officeart/2005/8/layout/pyramid1"/>
    <dgm:cxn modelId="{332F4572-16F1-4FC1-8279-49DD5F2E87C0}" type="presParOf" srcId="{CBC9AEC5-20D9-494F-AEF3-D0D6E7321C81}" destId="{CE21AB61-9647-44BB-8886-07BABDDE36BD}" srcOrd="4" destOrd="0" presId="urn:microsoft.com/office/officeart/2005/8/layout/pyramid1"/>
    <dgm:cxn modelId="{B1178B1E-C0CA-463F-8D98-05236DB2D1D0}" type="presParOf" srcId="{CE21AB61-9647-44BB-8886-07BABDDE36BD}" destId="{15365557-8AB6-4EEF-9E3F-41290CB1D84D}" srcOrd="0" destOrd="0" presId="urn:microsoft.com/office/officeart/2005/8/layout/pyramid1"/>
    <dgm:cxn modelId="{F432EB0D-4420-4BA7-8374-A6A03A833D82}" type="presParOf" srcId="{CE21AB61-9647-44BB-8886-07BABDDE36BD}" destId="{822099DB-253A-4A68-9151-7A8F0F137535}" srcOrd="1" destOrd="0" presId="urn:microsoft.com/office/officeart/2005/8/layout/pyramid1"/>
    <dgm:cxn modelId="{A01A8CD7-7CB2-43A0-A1BE-24237F234F98}" type="presParOf" srcId="{CBC9AEC5-20D9-494F-AEF3-D0D6E7321C81}" destId="{314A2C0E-32C8-4709-9B6D-C3BAE390A6FD}" srcOrd="5" destOrd="0" presId="urn:microsoft.com/office/officeart/2005/8/layout/pyramid1"/>
    <dgm:cxn modelId="{0A7B8BBD-BC77-4E36-813C-59A0EEE19C83}" type="presParOf" srcId="{314A2C0E-32C8-4709-9B6D-C3BAE390A6FD}" destId="{7EF4CBA5-9F68-431A-8E13-E1D7460EC5D7}" srcOrd="0" destOrd="0" presId="urn:microsoft.com/office/officeart/2005/8/layout/pyramid1"/>
    <dgm:cxn modelId="{6DF8762C-AB66-4624-98A6-6F5A20DDBBC7}" type="presParOf" srcId="{314A2C0E-32C8-4709-9B6D-C3BAE390A6FD}" destId="{40AAB9A8-4869-4766-9869-84591E3BA34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3BD5F-6AE1-4B5D-B199-C928FF347D15}" type="doc">
      <dgm:prSet loTypeId="urn:microsoft.com/office/officeart/2005/8/layout/pyramid3" loCatId="pyramid" qsTypeId="urn:microsoft.com/office/officeart/2005/8/quickstyle/simple1" qsCatId="simple" csTypeId="urn:microsoft.com/office/officeart/2005/8/colors/accent1_2" csCatId="accent1" phldr="1"/>
      <dgm:spPr/>
    </dgm:pt>
    <dgm:pt modelId="{C6A4456F-4A58-41F6-B8B1-69997CEC1C62}">
      <dgm:prSet phldrT="[Text]" custT="1"/>
      <dgm:spPr>
        <a:solidFill>
          <a:srgbClr val="99CCFF"/>
        </a:solidFill>
      </dgm:spPr>
      <dgm:t>
        <a:bodyPr/>
        <a:lstStyle/>
        <a:p>
          <a:r>
            <a:rPr lang="en-GB" sz="2400" b="1" dirty="0">
              <a:latin typeface="Arial" panose="020B0604020202020204" pitchFamily="34" charset="0"/>
              <a:cs typeface="Arial" panose="020B0604020202020204" pitchFamily="34" charset="0"/>
            </a:rPr>
            <a:t>Externalised costs from inefficient inflexible regulation</a:t>
          </a:r>
        </a:p>
      </dgm:t>
    </dgm:pt>
    <dgm:pt modelId="{AA68B046-66E9-47E1-B9D8-8F03DF955512}" type="parTrans" cxnId="{A8BC4CA2-0744-4903-8AAA-790C9B66AC5B}">
      <dgm:prSet/>
      <dgm:spPr/>
      <dgm:t>
        <a:bodyPr/>
        <a:lstStyle/>
        <a:p>
          <a:endParaRPr lang="en-GB"/>
        </a:p>
      </dgm:t>
    </dgm:pt>
    <dgm:pt modelId="{04DEB876-EB59-413A-A606-56D79C1DA338}" type="sibTrans" cxnId="{A8BC4CA2-0744-4903-8AAA-790C9B66AC5B}">
      <dgm:prSet/>
      <dgm:spPr/>
      <dgm:t>
        <a:bodyPr/>
        <a:lstStyle/>
        <a:p>
          <a:endParaRPr lang="en-GB"/>
        </a:p>
      </dgm:t>
    </dgm:pt>
    <dgm:pt modelId="{6E28B080-0D7B-4B86-A04B-8937E31A7C01}">
      <dgm:prSet phldrT="[Text]" custT="1"/>
      <dgm:spPr>
        <a:solidFill>
          <a:srgbClr val="99CCFF"/>
        </a:solidFill>
      </dgm:spPr>
      <dgm:t>
        <a:bodyPr/>
        <a:lstStyle/>
        <a:p>
          <a:endParaRPr lang="en-GB" sz="2400" b="1" dirty="0">
            <a:latin typeface="Arial" panose="020B0604020202020204" pitchFamily="34" charset="0"/>
            <a:cs typeface="Arial" panose="020B0604020202020204" pitchFamily="34" charset="0"/>
          </a:endParaRPr>
        </a:p>
      </dgm:t>
    </dgm:pt>
    <dgm:pt modelId="{859C8E03-6644-430D-A9D3-758243335451}" type="parTrans" cxnId="{55961D27-E906-443E-AAC5-B570EA72DA39}">
      <dgm:prSet/>
      <dgm:spPr/>
      <dgm:t>
        <a:bodyPr/>
        <a:lstStyle/>
        <a:p>
          <a:endParaRPr lang="en-GB"/>
        </a:p>
      </dgm:t>
    </dgm:pt>
    <dgm:pt modelId="{377906E6-3DCA-40BB-8CA0-8384E1DB6BC4}" type="sibTrans" cxnId="{55961D27-E906-443E-AAC5-B570EA72DA39}">
      <dgm:prSet/>
      <dgm:spPr/>
      <dgm:t>
        <a:bodyPr/>
        <a:lstStyle/>
        <a:p>
          <a:endParaRPr lang="en-GB"/>
        </a:p>
      </dgm:t>
    </dgm:pt>
    <dgm:pt modelId="{00B7A3E9-A3E2-4E94-A912-66EB96CDB7CC}" type="pres">
      <dgm:prSet presAssocID="{ADF3BD5F-6AE1-4B5D-B199-C928FF347D15}" presName="Name0" presStyleCnt="0">
        <dgm:presLayoutVars>
          <dgm:dir/>
          <dgm:animLvl val="lvl"/>
          <dgm:resizeHandles val="exact"/>
        </dgm:presLayoutVars>
      </dgm:prSet>
      <dgm:spPr/>
    </dgm:pt>
    <dgm:pt modelId="{7E49988F-2D91-486B-9EE9-508AEECCC980}" type="pres">
      <dgm:prSet presAssocID="{C6A4456F-4A58-41F6-B8B1-69997CEC1C62}" presName="Name8" presStyleCnt="0"/>
      <dgm:spPr/>
    </dgm:pt>
    <dgm:pt modelId="{5F67D379-D789-4608-B661-F92C4AD9D56C}" type="pres">
      <dgm:prSet presAssocID="{C6A4456F-4A58-41F6-B8B1-69997CEC1C62}" presName="level" presStyleLbl="node1" presStyleIdx="0" presStyleCnt="2" custLinFactNeighborY="1695">
        <dgm:presLayoutVars>
          <dgm:chMax val="1"/>
          <dgm:bulletEnabled val="1"/>
        </dgm:presLayoutVars>
      </dgm:prSet>
      <dgm:spPr/>
    </dgm:pt>
    <dgm:pt modelId="{42E46474-455C-4E50-AA41-0968A676179E}" type="pres">
      <dgm:prSet presAssocID="{C6A4456F-4A58-41F6-B8B1-69997CEC1C62}" presName="levelTx" presStyleLbl="revTx" presStyleIdx="0" presStyleCnt="0">
        <dgm:presLayoutVars>
          <dgm:chMax val="1"/>
          <dgm:bulletEnabled val="1"/>
        </dgm:presLayoutVars>
      </dgm:prSet>
      <dgm:spPr/>
    </dgm:pt>
    <dgm:pt modelId="{D9E85603-2616-4498-8A6D-85F3DA4BC167}" type="pres">
      <dgm:prSet presAssocID="{6E28B080-0D7B-4B86-A04B-8937E31A7C01}" presName="Name8" presStyleCnt="0"/>
      <dgm:spPr/>
    </dgm:pt>
    <dgm:pt modelId="{5BC8B4C4-B5AC-4421-B2EE-050266AC4542}" type="pres">
      <dgm:prSet presAssocID="{6E28B080-0D7B-4B86-A04B-8937E31A7C01}" presName="level" presStyleLbl="node1" presStyleIdx="1" presStyleCnt="2" custLinFactNeighborY="1695">
        <dgm:presLayoutVars>
          <dgm:chMax val="1"/>
          <dgm:bulletEnabled val="1"/>
        </dgm:presLayoutVars>
      </dgm:prSet>
      <dgm:spPr/>
    </dgm:pt>
    <dgm:pt modelId="{E29A001A-DA91-40F6-B0D9-26605B6ABF19}" type="pres">
      <dgm:prSet presAssocID="{6E28B080-0D7B-4B86-A04B-8937E31A7C01}" presName="levelTx" presStyleLbl="revTx" presStyleIdx="0" presStyleCnt="0">
        <dgm:presLayoutVars>
          <dgm:chMax val="1"/>
          <dgm:bulletEnabled val="1"/>
        </dgm:presLayoutVars>
      </dgm:prSet>
      <dgm:spPr/>
    </dgm:pt>
  </dgm:ptLst>
  <dgm:cxnLst>
    <dgm:cxn modelId="{55961D27-E906-443E-AAC5-B570EA72DA39}" srcId="{ADF3BD5F-6AE1-4B5D-B199-C928FF347D15}" destId="{6E28B080-0D7B-4B86-A04B-8937E31A7C01}" srcOrd="1" destOrd="0" parTransId="{859C8E03-6644-430D-A9D3-758243335451}" sibTransId="{377906E6-3DCA-40BB-8CA0-8384E1DB6BC4}"/>
    <dgm:cxn modelId="{BBD9C45A-0C4C-49DE-BCD9-F7088E218B5D}" type="presOf" srcId="{6E28B080-0D7B-4B86-A04B-8937E31A7C01}" destId="{5BC8B4C4-B5AC-4421-B2EE-050266AC4542}" srcOrd="0" destOrd="0" presId="urn:microsoft.com/office/officeart/2005/8/layout/pyramid3"/>
    <dgm:cxn modelId="{A8BC4CA2-0744-4903-8AAA-790C9B66AC5B}" srcId="{ADF3BD5F-6AE1-4B5D-B199-C928FF347D15}" destId="{C6A4456F-4A58-41F6-B8B1-69997CEC1C62}" srcOrd="0" destOrd="0" parTransId="{AA68B046-66E9-47E1-B9D8-8F03DF955512}" sibTransId="{04DEB876-EB59-413A-A606-56D79C1DA338}"/>
    <dgm:cxn modelId="{37AB451D-7FAD-4B68-8683-7C849535FAD2}" type="presOf" srcId="{6E28B080-0D7B-4B86-A04B-8937E31A7C01}" destId="{E29A001A-DA91-40F6-B0D9-26605B6ABF19}" srcOrd="1" destOrd="0" presId="urn:microsoft.com/office/officeart/2005/8/layout/pyramid3"/>
    <dgm:cxn modelId="{74705676-0A5D-45FF-B767-4443D134D3EC}" type="presOf" srcId="{C6A4456F-4A58-41F6-B8B1-69997CEC1C62}" destId="{42E46474-455C-4E50-AA41-0968A676179E}" srcOrd="1" destOrd="0" presId="urn:microsoft.com/office/officeart/2005/8/layout/pyramid3"/>
    <dgm:cxn modelId="{00004808-4FAA-4A69-B727-247323588E3F}" type="presOf" srcId="{ADF3BD5F-6AE1-4B5D-B199-C928FF347D15}" destId="{00B7A3E9-A3E2-4E94-A912-66EB96CDB7CC}" srcOrd="0" destOrd="0" presId="urn:microsoft.com/office/officeart/2005/8/layout/pyramid3"/>
    <dgm:cxn modelId="{9930FD30-64A2-4A48-856B-E40A33314BA9}" type="presOf" srcId="{C6A4456F-4A58-41F6-B8B1-69997CEC1C62}" destId="{5F67D379-D789-4608-B661-F92C4AD9D56C}" srcOrd="0" destOrd="0" presId="urn:microsoft.com/office/officeart/2005/8/layout/pyramid3"/>
    <dgm:cxn modelId="{D30F7B79-1307-4419-8F9B-F50727FC826B}" type="presParOf" srcId="{00B7A3E9-A3E2-4E94-A912-66EB96CDB7CC}" destId="{7E49988F-2D91-486B-9EE9-508AEECCC980}" srcOrd="0" destOrd="0" presId="urn:microsoft.com/office/officeart/2005/8/layout/pyramid3"/>
    <dgm:cxn modelId="{3116D683-DE98-4641-B8D5-774C7A3A0DB4}" type="presParOf" srcId="{7E49988F-2D91-486B-9EE9-508AEECCC980}" destId="{5F67D379-D789-4608-B661-F92C4AD9D56C}" srcOrd="0" destOrd="0" presId="urn:microsoft.com/office/officeart/2005/8/layout/pyramid3"/>
    <dgm:cxn modelId="{98429D2A-C428-4ECB-84F8-A631B9111200}" type="presParOf" srcId="{7E49988F-2D91-486B-9EE9-508AEECCC980}" destId="{42E46474-455C-4E50-AA41-0968A676179E}" srcOrd="1" destOrd="0" presId="urn:microsoft.com/office/officeart/2005/8/layout/pyramid3"/>
    <dgm:cxn modelId="{E386A82E-7A63-411E-A500-A5AA3A0C31C7}" type="presParOf" srcId="{00B7A3E9-A3E2-4E94-A912-66EB96CDB7CC}" destId="{D9E85603-2616-4498-8A6D-85F3DA4BC167}" srcOrd="1" destOrd="0" presId="urn:microsoft.com/office/officeart/2005/8/layout/pyramid3"/>
    <dgm:cxn modelId="{9418D28F-E906-4E6E-ADB5-5B33E334E908}" type="presParOf" srcId="{D9E85603-2616-4498-8A6D-85F3DA4BC167}" destId="{5BC8B4C4-B5AC-4421-B2EE-050266AC4542}" srcOrd="0" destOrd="0" presId="urn:microsoft.com/office/officeart/2005/8/layout/pyramid3"/>
    <dgm:cxn modelId="{480B10B9-18C8-46E1-BF85-AFAD4AB1C4E1}" type="presParOf" srcId="{D9E85603-2616-4498-8A6D-85F3DA4BC167}" destId="{E29A001A-DA91-40F6-B0D9-26605B6ABF19}" srcOrd="1" destOrd="0" presId="urn:microsoft.com/office/officeart/2005/8/layout/pyramid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8B2C4F-68B1-479E-B1A7-00218DF6F0C8}" type="doc">
      <dgm:prSet loTypeId="urn:microsoft.com/office/officeart/2005/8/layout/pyramid1" loCatId="pyramid" qsTypeId="urn:microsoft.com/office/officeart/2005/8/quickstyle/simple1" qsCatId="simple" csTypeId="urn:microsoft.com/office/officeart/2005/8/colors/accent1_2" csCatId="accent1" phldr="1"/>
      <dgm:spPr/>
    </dgm:pt>
    <dgm:pt modelId="{02FDEE8C-07D4-493E-9E46-A397EEEB9387}">
      <dgm:prSet phldrT="[Text]" custT="1"/>
      <dgm:spPr>
        <a:solidFill>
          <a:srgbClr val="99CCFF"/>
        </a:solidFill>
      </dgm:spPr>
      <dgm:t>
        <a:bodyPr/>
        <a:lstStyle/>
        <a:p>
          <a:r>
            <a:rPr lang="en-GB" sz="2800" b="1" dirty="0">
              <a:latin typeface="Arial" panose="020B0604020202020204" pitchFamily="34" charset="0"/>
              <a:cs typeface="Arial" panose="020B0604020202020204" pitchFamily="34" charset="0"/>
            </a:rPr>
            <a:t>Economic growth, innovation etc.</a:t>
          </a:r>
        </a:p>
      </dgm:t>
    </dgm:pt>
    <dgm:pt modelId="{FBC8AFB0-F6B9-4BD6-A62D-8C7EEA19E29A}" type="parTrans" cxnId="{D2EACB86-9909-4CEE-8D18-1C4616BF8E1D}">
      <dgm:prSet/>
      <dgm:spPr/>
      <dgm:t>
        <a:bodyPr/>
        <a:lstStyle/>
        <a:p>
          <a:endParaRPr lang="en-GB"/>
        </a:p>
      </dgm:t>
    </dgm:pt>
    <dgm:pt modelId="{D84877C7-7D9E-4634-8851-B62539F63470}" type="sibTrans" cxnId="{D2EACB86-9909-4CEE-8D18-1C4616BF8E1D}">
      <dgm:prSet/>
      <dgm:spPr/>
      <dgm:t>
        <a:bodyPr/>
        <a:lstStyle/>
        <a:p>
          <a:endParaRPr lang="en-GB"/>
        </a:p>
      </dgm:t>
    </dgm:pt>
    <dgm:pt modelId="{CCFA502A-2E62-48AE-BB10-7844DAA16208}">
      <dgm:prSet phldrT="[Text]" custT="1"/>
      <dgm:spPr>
        <a:solidFill>
          <a:srgbClr val="99CCFF"/>
        </a:solidFill>
      </dgm:spPr>
      <dgm:t>
        <a:bodyPr/>
        <a:lstStyle/>
        <a:p>
          <a:endParaRPr lang="en-GB" sz="2800" b="1" dirty="0">
            <a:latin typeface="Arial" panose="020B0604020202020204" pitchFamily="34" charset="0"/>
            <a:cs typeface="Arial" panose="020B0604020202020204" pitchFamily="34" charset="0"/>
          </a:endParaRPr>
        </a:p>
      </dgm:t>
    </dgm:pt>
    <dgm:pt modelId="{054969F4-DA12-4369-8CB6-6EF7A3F914BE}" type="parTrans" cxnId="{A227CAF6-D8F7-4698-95AB-F4650B67FB63}">
      <dgm:prSet/>
      <dgm:spPr/>
      <dgm:t>
        <a:bodyPr/>
        <a:lstStyle/>
        <a:p>
          <a:endParaRPr lang="en-GB"/>
        </a:p>
      </dgm:t>
    </dgm:pt>
    <dgm:pt modelId="{67339108-99A0-49F0-98FC-905BDB9C8808}" type="sibTrans" cxnId="{A227CAF6-D8F7-4698-95AB-F4650B67FB63}">
      <dgm:prSet/>
      <dgm:spPr/>
      <dgm:t>
        <a:bodyPr/>
        <a:lstStyle/>
        <a:p>
          <a:endParaRPr lang="en-GB"/>
        </a:p>
      </dgm:t>
    </dgm:pt>
    <dgm:pt modelId="{CBC9AEC5-20D9-494F-AEF3-D0D6E7321C81}" type="pres">
      <dgm:prSet presAssocID="{C38B2C4F-68B1-479E-B1A7-00218DF6F0C8}" presName="Name0" presStyleCnt="0">
        <dgm:presLayoutVars>
          <dgm:dir/>
          <dgm:animLvl val="lvl"/>
          <dgm:resizeHandles val="exact"/>
        </dgm:presLayoutVars>
      </dgm:prSet>
      <dgm:spPr/>
    </dgm:pt>
    <dgm:pt modelId="{E1B1D831-5905-4BDD-AC17-6320B7BC36A3}" type="pres">
      <dgm:prSet presAssocID="{CCFA502A-2E62-48AE-BB10-7844DAA16208}" presName="Name8" presStyleCnt="0"/>
      <dgm:spPr/>
    </dgm:pt>
    <dgm:pt modelId="{91379083-FE1B-4A4D-97B5-90F4BDE45AF3}" type="pres">
      <dgm:prSet presAssocID="{CCFA502A-2E62-48AE-BB10-7844DAA16208}" presName="level" presStyleLbl="node1" presStyleIdx="0" presStyleCnt="2">
        <dgm:presLayoutVars>
          <dgm:chMax val="1"/>
          <dgm:bulletEnabled val="1"/>
        </dgm:presLayoutVars>
      </dgm:prSet>
      <dgm:spPr/>
    </dgm:pt>
    <dgm:pt modelId="{F2739EB0-3415-4541-A1D8-D4FC05E3451D}" type="pres">
      <dgm:prSet presAssocID="{CCFA502A-2E62-48AE-BB10-7844DAA16208}" presName="levelTx" presStyleLbl="revTx" presStyleIdx="0" presStyleCnt="0">
        <dgm:presLayoutVars>
          <dgm:chMax val="1"/>
          <dgm:bulletEnabled val="1"/>
        </dgm:presLayoutVars>
      </dgm:prSet>
      <dgm:spPr/>
    </dgm:pt>
    <dgm:pt modelId="{044AE405-FCE1-4F5E-BA21-DA4C0648874F}" type="pres">
      <dgm:prSet presAssocID="{02FDEE8C-07D4-493E-9E46-A397EEEB9387}" presName="Name8" presStyleCnt="0"/>
      <dgm:spPr/>
    </dgm:pt>
    <dgm:pt modelId="{4CAE6093-BD85-45A5-AFAA-952E1B172F5A}" type="pres">
      <dgm:prSet presAssocID="{02FDEE8C-07D4-493E-9E46-A397EEEB9387}" presName="level" presStyleLbl="node1" presStyleIdx="1" presStyleCnt="2">
        <dgm:presLayoutVars>
          <dgm:chMax val="1"/>
          <dgm:bulletEnabled val="1"/>
        </dgm:presLayoutVars>
      </dgm:prSet>
      <dgm:spPr/>
    </dgm:pt>
    <dgm:pt modelId="{175DEE94-D5AC-43C9-A44D-203C0B426F07}" type="pres">
      <dgm:prSet presAssocID="{02FDEE8C-07D4-493E-9E46-A397EEEB9387}" presName="levelTx" presStyleLbl="revTx" presStyleIdx="0" presStyleCnt="0">
        <dgm:presLayoutVars>
          <dgm:chMax val="1"/>
          <dgm:bulletEnabled val="1"/>
        </dgm:presLayoutVars>
      </dgm:prSet>
      <dgm:spPr/>
    </dgm:pt>
  </dgm:ptLst>
  <dgm:cxnLst>
    <dgm:cxn modelId="{A227CAF6-D8F7-4698-95AB-F4650B67FB63}" srcId="{C38B2C4F-68B1-479E-B1A7-00218DF6F0C8}" destId="{CCFA502A-2E62-48AE-BB10-7844DAA16208}" srcOrd="0" destOrd="0" parTransId="{054969F4-DA12-4369-8CB6-6EF7A3F914BE}" sibTransId="{67339108-99A0-49F0-98FC-905BDB9C8808}"/>
    <dgm:cxn modelId="{9429C758-F3D5-4F73-B31D-E8AC03D81AD3}" type="presOf" srcId="{C38B2C4F-68B1-479E-B1A7-00218DF6F0C8}" destId="{CBC9AEC5-20D9-494F-AEF3-D0D6E7321C81}" srcOrd="0" destOrd="0" presId="urn:microsoft.com/office/officeart/2005/8/layout/pyramid1"/>
    <dgm:cxn modelId="{D2EACB86-9909-4CEE-8D18-1C4616BF8E1D}" srcId="{C38B2C4F-68B1-479E-B1A7-00218DF6F0C8}" destId="{02FDEE8C-07D4-493E-9E46-A397EEEB9387}" srcOrd="1" destOrd="0" parTransId="{FBC8AFB0-F6B9-4BD6-A62D-8C7EEA19E29A}" sibTransId="{D84877C7-7D9E-4634-8851-B62539F63470}"/>
    <dgm:cxn modelId="{524BB028-B329-4379-BB71-9CC75CE35A5A}" type="presOf" srcId="{CCFA502A-2E62-48AE-BB10-7844DAA16208}" destId="{91379083-FE1B-4A4D-97B5-90F4BDE45AF3}" srcOrd="0" destOrd="0" presId="urn:microsoft.com/office/officeart/2005/8/layout/pyramid1"/>
    <dgm:cxn modelId="{DEE88783-4773-4E45-BD9A-3C75F8ED56B6}" type="presOf" srcId="{CCFA502A-2E62-48AE-BB10-7844DAA16208}" destId="{F2739EB0-3415-4541-A1D8-D4FC05E3451D}" srcOrd="1" destOrd="0" presId="urn:microsoft.com/office/officeart/2005/8/layout/pyramid1"/>
    <dgm:cxn modelId="{7E137B46-9973-4F78-8760-EE9B69D06212}" type="presOf" srcId="{02FDEE8C-07D4-493E-9E46-A397EEEB9387}" destId="{175DEE94-D5AC-43C9-A44D-203C0B426F07}" srcOrd="1" destOrd="0" presId="urn:microsoft.com/office/officeart/2005/8/layout/pyramid1"/>
    <dgm:cxn modelId="{BF8D8645-699B-4855-8938-D217DB29E0B2}" type="presOf" srcId="{02FDEE8C-07D4-493E-9E46-A397EEEB9387}" destId="{4CAE6093-BD85-45A5-AFAA-952E1B172F5A}" srcOrd="0" destOrd="0" presId="urn:microsoft.com/office/officeart/2005/8/layout/pyramid1"/>
    <dgm:cxn modelId="{C45E5661-D9FA-4E45-8FB8-FF42A420613A}" type="presParOf" srcId="{CBC9AEC5-20D9-494F-AEF3-D0D6E7321C81}" destId="{E1B1D831-5905-4BDD-AC17-6320B7BC36A3}" srcOrd="0" destOrd="0" presId="urn:microsoft.com/office/officeart/2005/8/layout/pyramid1"/>
    <dgm:cxn modelId="{27973BFA-71E5-4861-8F32-83D578444BA8}" type="presParOf" srcId="{E1B1D831-5905-4BDD-AC17-6320B7BC36A3}" destId="{91379083-FE1B-4A4D-97B5-90F4BDE45AF3}" srcOrd="0" destOrd="0" presId="urn:microsoft.com/office/officeart/2005/8/layout/pyramid1"/>
    <dgm:cxn modelId="{4A1F58CD-B366-419A-BED9-8E9D737367A6}" type="presParOf" srcId="{E1B1D831-5905-4BDD-AC17-6320B7BC36A3}" destId="{F2739EB0-3415-4541-A1D8-D4FC05E3451D}" srcOrd="1" destOrd="0" presId="urn:microsoft.com/office/officeart/2005/8/layout/pyramid1"/>
    <dgm:cxn modelId="{E3BE92D2-B309-4E38-B7AD-52079D155A20}" type="presParOf" srcId="{CBC9AEC5-20D9-494F-AEF3-D0D6E7321C81}" destId="{044AE405-FCE1-4F5E-BA21-DA4C0648874F}" srcOrd="1" destOrd="0" presId="urn:microsoft.com/office/officeart/2005/8/layout/pyramid1"/>
    <dgm:cxn modelId="{B037ECC7-8AD9-490D-A6C5-0E7DF11FC12C}" type="presParOf" srcId="{044AE405-FCE1-4F5E-BA21-DA4C0648874F}" destId="{4CAE6093-BD85-45A5-AFAA-952E1B172F5A}" srcOrd="0" destOrd="0" presId="urn:microsoft.com/office/officeart/2005/8/layout/pyramid1"/>
    <dgm:cxn modelId="{6460A5D3-B919-4A26-9D0C-9BEC514B5301}" type="presParOf" srcId="{044AE405-FCE1-4F5E-BA21-DA4C0648874F}" destId="{175DEE94-D5AC-43C9-A44D-203C0B426F07}"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E6093-BD85-45A5-AFAA-952E1B172F5A}">
      <dsp:nvSpPr>
        <dsp:cNvPr id="0" name=""/>
        <dsp:cNvSpPr/>
      </dsp:nvSpPr>
      <dsp:spPr>
        <a:xfrm>
          <a:off x="1428750" y="0"/>
          <a:ext cx="571500" cy="762000"/>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Arial" panose="020B0604020202020204" pitchFamily="34" charset="0"/>
              <a:cs typeface="Arial" panose="020B0604020202020204" pitchFamily="34" charset="0"/>
            </a:rPr>
            <a:t>License revoked</a:t>
          </a:r>
        </a:p>
      </dsp:txBody>
      <dsp:txXfrm>
        <a:off x="1428750" y="0"/>
        <a:ext cx="571500" cy="762000"/>
      </dsp:txXfrm>
    </dsp:sp>
    <dsp:sp modelId="{B1DA4296-926A-4F6D-8928-A21EC49226AC}">
      <dsp:nvSpPr>
        <dsp:cNvPr id="0" name=""/>
        <dsp:cNvSpPr/>
      </dsp:nvSpPr>
      <dsp:spPr>
        <a:xfrm>
          <a:off x="1143000" y="761999"/>
          <a:ext cx="11430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latin typeface="Arial" panose="020B0604020202020204" pitchFamily="34" charset="0"/>
              <a:cs typeface="Arial" panose="020B0604020202020204" pitchFamily="34" charset="0"/>
            </a:rPr>
            <a:t>License suspend</a:t>
          </a:r>
        </a:p>
      </dsp:txBody>
      <dsp:txXfrm>
        <a:off x="1343025" y="761999"/>
        <a:ext cx="742950" cy="762000"/>
      </dsp:txXfrm>
    </dsp:sp>
    <dsp:sp modelId="{9D2C4C99-D3A2-48F1-BE22-C15047E3BB04}">
      <dsp:nvSpPr>
        <dsp:cNvPr id="0" name=""/>
        <dsp:cNvSpPr/>
      </dsp:nvSpPr>
      <dsp:spPr>
        <a:xfrm>
          <a:off x="857250" y="1523999"/>
          <a:ext cx="17145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Criminal penalty</a:t>
          </a:r>
        </a:p>
      </dsp:txBody>
      <dsp:txXfrm>
        <a:off x="1157287" y="1523999"/>
        <a:ext cx="1114425" cy="762000"/>
      </dsp:txXfrm>
    </dsp:sp>
    <dsp:sp modelId="{AFF2D6F1-32B2-483A-85D8-320F50C12822}">
      <dsp:nvSpPr>
        <dsp:cNvPr id="0" name=""/>
        <dsp:cNvSpPr/>
      </dsp:nvSpPr>
      <dsp:spPr>
        <a:xfrm>
          <a:off x="571500" y="2286000"/>
          <a:ext cx="22860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Civil penalty</a:t>
          </a:r>
        </a:p>
      </dsp:txBody>
      <dsp:txXfrm>
        <a:off x="971549" y="2286000"/>
        <a:ext cx="1485900" cy="762000"/>
      </dsp:txXfrm>
    </dsp:sp>
    <dsp:sp modelId="{15365557-8AB6-4EEF-9E3F-41290CB1D84D}">
      <dsp:nvSpPr>
        <dsp:cNvPr id="0" name=""/>
        <dsp:cNvSpPr/>
      </dsp:nvSpPr>
      <dsp:spPr>
        <a:xfrm>
          <a:off x="285750" y="3048000"/>
          <a:ext cx="28575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Warning letter</a:t>
          </a:r>
        </a:p>
      </dsp:txBody>
      <dsp:txXfrm>
        <a:off x="785812" y="3048000"/>
        <a:ext cx="1857375" cy="762000"/>
      </dsp:txXfrm>
    </dsp:sp>
    <dsp:sp modelId="{7EF4CBA5-9F68-431A-8E13-E1D7460EC5D7}">
      <dsp:nvSpPr>
        <dsp:cNvPr id="0" name=""/>
        <dsp:cNvSpPr/>
      </dsp:nvSpPr>
      <dsp:spPr>
        <a:xfrm>
          <a:off x="0" y="3810000"/>
          <a:ext cx="34290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Persuasion (information, guidance, voluntary codes, etc.)</a:t>
          </a:r>
        </a:p>
      </dsp:txBody>
      <dsp:txXfrm>
        <a:off x="600074" y="3810000"/>
        <a:ext cx="2228850" cy="76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7D379-D789-4608-B661-F92C4AD9D56C}">
      <dsp:nvSpPr>
        <dsp:cNvPr id="0" name=""/>
        <dsp:cNvSpPr/>
      </dsp:nvSpPr>
      <dsp:spPr>
        <a:xfrm rot="10800000">
          <a:off x="0" y="38101"/>
          <a:ext cx="3429000" cy="2247900"/>
        </a:xfrm>
        <a:prstGeom prst="trapezoid">
          <a:avLst>
            <a:gd name="adj" fmla="val 38136"/>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kern="1200" dirty="0">
              <a:latin typeface="Arial" panose="020B0604020202020204" pitchFamily="34" charset="0"/>
              <a:cs typeface="Arial" panose="020B0604020202020204" pitchFamily="34" charset="0"/>
            </a:rPr>
            <a:t>Externalised costs from inefficient inflexible regulation</a:t>
          </a:r>
        </a:p>
      </dsp:txBody>
      <dsp:txXfrm rot="-10800000">
        <a:off x="600074" y="38101"/>
        <a:ext cx="2228850" cy="2247900"/>
      </dsp:txXfrm>
    </dsp:sp>
    <dsp:sp modelId="{5BC8B4C4-B5AC-4421-B2EE-050266AC4542}">
      <dsp:nvSpPr>
        <dsp:cNvPr id="0" name=""/>
        <dsp:cNvSpPr/>
      </dsp:nvSpPr>
      <dsp:spPr>
        <a:xfrm rot="10800000">
          <a:off x="857250" y="2247900"/>
          <a:ext cx="1714500" cy="2247900"/>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GB" sz="2400" b="1" kern="1200" dirty="0">
            <a:latin typeface="Arial" panose="020B0604020202020204" pitchFamily="34" charset="0"/>
            <a:cs typeface="Arial" panose="020B0604020202020204" pitchFamily="34" charset="0"/>
          </a:endParaRPr>
        </a:p>
      </dsp:txBody>
      <dsp:txXfrm rot="-10800000">
        <a:off x="857250" y="2247900"/>
        <a:ext cx="1714500" cy="22479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379083-FE1B-4A4D-97B5-90F4BDE45AF3}">
      <dsp:nvSpPr>
        <dsp:cNvPr id="0" name=""/>
        <dsp:cNvSpPr/>
      </dsp:nvSpPr>
      <dsp:spPr>
        <a:xfrm>
          <a:off x="857250" y="0"/>
          <a:ext cx="1714500" cy="2286000"/>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b="1" kern="1200" dirty="0">
            <a:latin typeface="Arial" panose="020B0604020202020204" pitchFamily="34" charset="0"/>
            <a:cs typeface="Arial" panose="020B0604020202020204" pitchFamily="34" charset="0"/>
          </a:endParaRPr>
        </a:p>
      </dsp:txBody>
      <dsp:txXfrm>
        <a:off x="857250" y="0"/>
        <a:ext cx="1714500" cy="2286000"/>
      </dsp:txXfrm>
    </dsp:sp>
    <dsp:sp modelId="{4CAE6093-BD85-45A5-AFAA-952E1B172F5A}">
      <dsp:nvSpPr>
        <dsp:cNvPr id="0" name=""/>
        <dsp:cNvSpPr/>
      </dsp:nvSpPr>
      <dsp:spPr>
        <a:xfrm>
          <a:off x="0" y="2286000"/>
          <a:ext cx="3429000" cy="2286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b="1" kern="1200" dirty="0">
              <a:latin typeface="Arial" panose="020B0604020202020204" pitchFamily="34" charset="0"/>
              <a:cs typeface="Arial" panose="020B0604020202020204" pitchFamily="34" charset="0"/>
            </a:rPr>
            <a:t>Economic growth, innovation etc.</a:t>
          </a:r>
        </a:p>
      </dsp:txBody>
      <dsp:txXfrm>
        <a:off x="600074" y="2286000"/>
        <a:ext cx="2228850" cy="2286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220" cy="494415"/>
          </a:xfrm>
          <a:prstGeom prst="rect">
            <a:avLst/>
          </a:prstGeom>
        </p:spPr>
        <p:txBody>
          <a:bodyPr vert="horz" lIns="89867" tIns="44934" rIns="89867" bIns="44934" rtlCol="0"/>
          <a:lstStyle>
            <a:lvl1pPr algn="l">
              <a:defRPr sz="1200"/>
            </a:lvl1pPr>
          </a:lstStyle>
          <a:p>
            <a:endParaRPr lang="en-GB" dirty="0"/>
          </a:p>
        </p:txBody>
      </p:sp>
      <p:sp>
        <p:nvSpPr>
          <p:cNvPr id="3" name="Date Placeholder 2"/>
          <p:cNvSpPr>
            <a:spLocks noGrp="1"/>
          </p:cNvSpPr>
          <p:nvPr>
            <p:ph type="dt" sz="quarter" idx="1"/>
          </p:nvPr>
        </p:nvSpPr>
        <p:spPr>
          <a:xfrm>
            <a:off x="3819339" y="0"/>
            <a:ext cx="2921220" cy="494415"/>
          </a:xfrm>
          <a:prstGeom prst="rect">
            <a:avLst/>
          </a:prstGeom>
        </p:spPr>
        <p:txBody>
          <a:bodyPr vert="horz" lIns="89867" tIns="44934" rIns="89867" bIns="44934" rtlCol="0"/>
          <a:lstStyle>
            <a:lvl1pPr algn="r">
              <a:defRPr sz="1200"/>
            </a:lvl1pPr>
          </a:lstStyle>
          <a:p>
            <a:fld id="{13D5B45C-7C74-482E-BC95-95CB9CC2145E}" type="datetimeFigureOut">
              <a:rPr lang="en-GB" smtClean="0"/>
              <a:t>05/07/2016</a:t>
            </a:fld>
            <a:endParaRPr lang="en-GB" dirty="0"/>
          </a:p>
        </p:txBody>
      </p:sp>
      <p:sp>
        <p:nvSpPr>
          <p:cNvPr id="4" name="Footer Placeholder 3"/>
          <p:cNvSpPr>
            <a:spLocks noGrp="1"/>
          </p:cNvSpPr>
          <p:nvPr>
            <p:ph type="ftr" sz="quarter" idx="2"/>
          </p:nvPr>
        </p:nvSpPr>
        <p:spPr>
          <a:xfrm>
            <a:off x="0" y="9376684"/>
            <a:ext cx="2921220" cy="494415"/>
          </a:xfrm>
          <a:prstGeom prst="rect">
            <a:avLst/>
          </a:prstGeom>
        </p:spPr>
        <p:txBody>
          <a:bodyPr vert="horz" lIns="89867" tIns="44934" rIns="89867" bIns="44934"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9339" y="9376684"/>
            <a:ext cx="2921220" cy="494415"/>
          </a:xfrm>
          <a:prstGeom prst="rect">
            <a:avLst/>
          </a:prstGeom>
        </p:spPr>
        <p:txBody>
          <a:bodyPr vert="horz" lIns="89867" tIns="44934" rIns="89867" bIns="44934" rtlCol="0" anchor="b"/>
          <a:lstStyle>
            <a:lvl1pPr algn="r">
              <a:defRPr sz="1200"/>
            </a:lvl1pPr>
          </a:lstStyle>
          <a:p>
            <a:fld id="{04F358F0-640A-4CA1-8D11-92951450CDFD}" type="slidenum">
              <a:rPr lang="en-GB" smtClean="0"/>
              <a:t>‹#›</a:t>
            </a:fld>
            <a:endParaRPr lang="en-GB" dirty="0"/>
          </a:p>
        </p:txBody>
      </p:sp>
    </p:spTree>
    <p:extLst>
      <p:ext uri="{BB962C8B-B14F-4D97-AF65-F5344CB8AC3E}">
        <p14:creationId xmlns:p14="http://schemas.microsoft.com/office/powerpoint/2010/main" val="2895329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3" cy="493633"/>
          </a:xfrm>
          <a:prstGeom prst="rect">
            <a:avLst/>
          </a:prstGeom>
        </p:spPr>
        <p:txBody>
          <a:bodyPr vert="horz" lIns="94936" tIns="47468" rIns="94936" bIns="47468" rtlCol="0"/>
          <a:lstStyle>
            <a:lvl1pPr algn="l">
              <a:defRPr sz="1300"/>
            </a:lvl1pPr>
          </a:lstStyle>
          <a:p>
            <a:endParaRPr lang="en-GB" dirty="0"/>
          </a:p>
        </p:txBody>
      </p:sp>
      <p:sp>
        <p:nvSpPr>
          <p:cNvPr id="3" name="Date Placeholder 2"/>
          <p:cNvSpPr>
            <a:spLocks noGrp="1"/>
          </p:cNvSpPr>
          <p:nvPr>
            <p:ph type="dt" idx="1"/>
          </p:nvPr>
        </p:nvSpPr>
        <p:spPr>
          <a:xfrm>
            <a:off x="3818970" y="0"/>
            <a:ext cx="2921583" cy="493633"/>
          </a:xfrm>
          <a:prstGeom prst="rect">
            <a:avLst/>
          </a:prstGeom>
        </p:spPr>
        <p:txBody>
          <a:bodyPr vert="horz" lIns="94936" tIns="47468" rIns="94936" bIns="47468" rtlCol="0"/>
          <a:lstStyle>
            <a:lvl1pPr algn="r">
              <a:defRPr sz="1300"/>
            </a:lvl1pPr>
          </a:lstStyle>
          <a:p>
            <a:fld id="{B2E083E4-6ACE-45CA-A793-58C03F2CFA9A}" type="datetimeFigureOut">
              <a:rPr lang="en-US" smtClean="0"/>
              <a:pPr/>
              <a:t>7/5/2016</a:t>
            </a:fld>
            <a:endParaRPr lang="en-GB" dirty="0"/>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4936" tIns="47468" rIns="94936" bIns="47468" rtlCol="0" anchor="ctr"/>
          <a:lstStyle/>
          <a:p>
            <a:endParaRPr lang="en-GB" dirty="0"/>
          </a:p>
        </p:txBody>
      </p:sp>
      <p:sp>
        <p:nvSpPr>
          <p:cNvPr id="5" name="Notes Placeholder 4"/>
          <p:cNvSpPr>
            <a:spLocks noGrp="1"/>
          </p:cNvSpPr>
          <p:nvPr>
            <p:ph type="body" sz="quarter" idx="3"/>
          </p:nvPr>
        </p:nvSpPr>
        <p:spPr>
          <a:xfrm>
            <a:off x="674212" y="4689516"/>
            <a:ext cx="5393690" cy="4442698"/>
          </a:xfrm>
          <a:prstGeom prst="rect">
            <a:avLst/>
          </a:prstGeom>
        </p:spPr>
        <p:txBody>
          <a:bodyPr vert="horz" lIns="94936" tIns="47468" rIns="94936" bIns="4746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21583" cy="493633"/>
          </a:xfrm>
          <a:prstGeom prst="rect">
            <a:avLst/>
          </a:prstGeom>
        </p:spPr>
        <p:txBody>
          <a:bodyPr vert="horz" lIns="94936" tIns="47468" rIns="94936" bIns="47468"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18970" y="9377316"/>
            <a:ext cx="2921583" cy="493633"/>
          </a:xfrm>
          <a:prstGeom prst="rect">
            <a:avLst/>
          </a:prstGeom>
        </p:spPr>
        <p:txBody>
          <a:bodyPr vert="horz" lIns="94936" tIns="47468" rIns="94936" bIns="47468" rtlCol="0" anchor="b"/>
          <a:lstStyle>
            <a:lvl1pPr algn="r">
              <a:defRPr sz="1300"/>
            </a:lvl1pPr>
          </a:lstStyle>
          <a:p>
            <a:fld id="{692481AA-E2F6-41EA-912D-E087CA68578E}" type="slidenum">
              <a:rPr lang="en-GB" smtClean="0"/>
              <a:pPr/>
              <a:t>‹#›</a:t>
            </a:fld>
            <a:endParaRPr lang="en-GB" dirty="0"/>
          </a:p>
        </p:txBody>
      </p:sp>
    </p:spTree>
    <p:extLst>
      <p:ext uri="{BB962C8B-B14F-4D97-AF65-F5344CB8AC3E}">
        <p14:creationId xmlns:p14="http://schemas.microsoft.com/office/powerpoint/2010/main" val="1254831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08D304-71A1-470F-B1ED-F40198C23B11}"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A2A938D1-D543-4DC5-AC02-946898E9AF3B}" type="datetime4">
              <a:rPr lang="en-GB" smtClean="0"/>
              <a:t>05 July 2016</a:t>
            </a:fld>
            <a:endParaRPr lang="en-US" dirty="0"/>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F2DF52C0-7875-4744-9658-DE60815D38A4}" type="datetime4">
              <a:rPr lang="en-GB" smtClean="0"/>
              <a:t>05 July 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1FADE01A-0FEF-48EB-81B4-747055EA7178}" type="datetime4">
              <a:rPr lang="en-GB" smtClean="0"/>
              <a:t>05 July 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3BA3EDE8-E941-4DD0-ADC0-67CAB9EFFF46}" type="datetime4">
              <a:rPr lang="en-GB" smtClean="0"/>
              <a:t>05 July 2016</a:t>
            </a:fld>
            <a:endParaRPr lang="en-US" dirty="0"/>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0C27A84-CFD8-4ACA-BA32-2CE55CC424A2}" type="datetime4">
              <a:rPr lang="en-GB" smtClean="0"/>
              <a:t>05 July 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7229729E-AB4E-4E9C-A7DB-02ABFD5E3423}" type="datetime4">
              <a:rPr lang="en-GB" smtClean="0"/>
              <a:t>05 July 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F3C9C66D-469B-48AB-8FD0-B3D8D665AE73}" type="datetime4">
              <a:rPr lang="en-GB" smtClean="0"/>
              <a:t>05 July 2016</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89774617-AE48-47A1-9BE1-4584360E3EDE}" type="datetime4">
              <a:rPr lang="en-GB" smtClean="0"/>
              <a:t>05 July 2016</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E7093F-9F43-45FD-8FE9-B494B560952D}" type="datetime4">
              <a:rPr lang="en-GB" smtClean="0"/>
              <a:t>05 July 2016</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CBC4A45-4CDC-4F51-A02D-39FBBEF494E7}" type="datetime4">
              <a:rPr lang="en-GB" smtClean="0"/>
              <a:t>05 July 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CCED7C6-1D19-4DBA-8B93-5DA219597371}" type="datetime4">
              <a:rPr lang="en-GB" smtClean="0"/>
              <a:t>05 July 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9501" y="198608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3733800" y="6248632"/>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9B90BCC-4B53-416E-826A-768D4AFABDFE}" type="datetime4">
              <a:rPr lang="en-GB" smtClean="0"/>
              <a:t>05 July 2016</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85800" y="6248632"/>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dirty="0"/>
          </a:p>
        </p:txBody>
      </p:sp>
      <p:pic>
        <p:nvPicPr>
          <p:cNvPr id="3" name="Picture 3" descr="C:\Users\Paul\Downloads\New folder\Clipboard0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4177" y="43649"/>
            <a:ext cx="2334231" cy="51521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914400"/>
            <a:ext cx="8991600" cy="1219200"/>
          </a:xfrm>
        </p:spPr>
        <p:txBody>
          <a:bodyPr>
            <a:normAutofit/>
          </a:bodyPr>
          <a:lstStyle/>
          <a:p>
            <a:pPr>
              <a:lnSpc>
                <a:spcPct val="150000"/>
              </a:lnSpc>
              <a:spcAft>
                <a:spcPts val="0"/>
              </a:spcAft>
            </a:pPr>
            <a:r>
              <a:rPr lang="en-GB" sz="2000" b="1" dirty="0"/>
              <a:t>Accounting to stakeholders under conditions of uncertainty</a:t>
            </a:r>
            <a:br>
              <a:rPr lang="en-GB" sz="2000" b="1" dirty="0"/>
            </a:br>
            <a:endParaRPr lang="en-GB" sz="2000" b="1" dirty="0">
              <a:effectLst/>
              <a:ea typeface="Calibri"/>
              <a:cs typeface="Times New Roman"/>
            </a:endParaRPr>
          </a:p>
        </p:txBody>
      </p:sp>
      <p:sp>
        <p:nvSpPr>
          <p:cNvPr id="3" name="Subtitle 2"/>
          <p:cNvSpPr>
            <a:spLocks noGrp="1"/>
          </p:cNvSpPr>
          <p:nvPr>
            <p:ph type="subTitle" idx="1"/>
          </p:nvPr>
        </p:nvSpPr>
        <p:spPr>
          <a:xfrm>
            <a:off x="783265" y="2743200"/>
            <a:ext cx="7696200" cy="1676400"/>
          </a:xfrm>
        </p:spPr>
        <p:txBody>
          <a:bodyPr>
            <a:noAutofit/>
          </a:bodyPr>
          <a:lstStyle/>
          <a:p>
            <a:r>
              <a:rPr lang="en-GB" sz="1600" b="1" dirty="0"/>
              <a:t>Dr Paul </a:t>
            </a:r>
            <a:r>
              <a:rPr lang="en-GB" sz="1600" b="1" kern="1200" dirty="0"/>
              <a:t>Sanderson</a:t>
            </a:r>
          </a:p>
          <a:p>
            <a:r>
              <a:rPr lang="en-GB" sz="1600" b="1" kern="1200" dirty="0"/>
              <a:t>Cambridge Centre for Housing and Planning Research, University of Cambridge, </a:t>
            </a:r>
          </a:p>
          <a:p>
            <a:r>
              <a:rPr lang="en-GB" sz="1600" b="1" kern="1200" dirty="0"/>
              <a:t>and Anglia Ruskin University </a:t>
            </a:r>
          </a:p>
        </p:txBody>
      </p:sp>
      <p:sp>
        <p:nvSpPr>
          <p:cNvPr id="5" name="Rectangle 4"/>
          <p:cNvSpPr/>
          <p:nvPr/>
        </p:nvSpPr>
        <p:spPr>
          <a:xfrm>
            <a:off x="609600" y="4953000"/>
            <a:ext cx="7848600" cy="923330"/>
          </a:xfrm>
          <a:prstGeom prst="rect">
            <a:avLst/>
          </a:prstGeom>
        </p:spPr>
        <p:txBody>
          <a:bodyPr wrap="square">
            <a:spAutoFit/>
          </a:bodyPr>
          <a:lstStyle/>
          <a:p>
            <a:pPr algn="ctr"/>
            <a:r>
              <a:rPr lang="en-GB" b="1" dirty="0">
                <a:latin typeface="Calibri" panose="020F0502020204030204" pitchFamily="34" charset="0"/>
              </a:rPr>
              <a:t>Accountability in Corporate Governance and Financial Institutions </a:t>
            </a:r>
          </a:p>
          <a:p>
            <a:pPr algn="ctr"/>
            <a:r>
              <a:rPr lang="en-GB" b="1" dirty="0">
                <a:latin typeface="Calibri" panose="020F0502020204030204" pitchFamily="34" charset="0"/>
              </a:rPr>
              <a:t>19 June 2014</a:t>
            </a:r>
          </a:p>
          <a:p>
            <a:pPr algn="ctr"/>
            <a:r>
              <a:rPr lang="en-GB" b="1" dirty="0">
                <a:latin typeface="Calibri" panose="020F0502020204030204" pitchFamily="34" charset="0"/>
              </a:rPr>
              <a:t>Centre for Business Law and Practice, School of Law, University of Leeds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4" name="Picture 3"/>
          <p:cNvPicPr>
            <a:picLocks noChangeAspect="1"/>
          </p:cNvPicPr>
          <p:nvPr/>
        </p:nvPicPr>
        <p:blipFill>
          <a:blip r:embed="rId2"/>
          <a:stretch>
            <a:fillRect/>
          </a:stretch>
        </p:blipFill>
        <p:spPr>
          <a:xfrm>
            <a:off x="6477000" y="0"/>
            <a:ext cx="2514286" cy="1009524"/>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Accountability issues with comply-or-explain:</a:t>
            </a:r>
          </a:p>
        </p:txBody>
      </p:sp>
      <p:sp>
        <p:nvSpPr>
          <p:cNvPr id="3" name="Content Placeholder 2"/>
          <p:cNvSpPr>
            <a:spLocks noGrp="1"/>
          </p:cNvSpPr>
          <p:nvPr>
            <p:ph idx="1"/>
          </p:nvPr>
        </p:nvSpPr>
        <p:spPr/>
        <p:txBody>
          <a:bodyPr>
            <a:normAutofit fontScale="92500" lnSpcReduction="10000"/>
          </a:bodyPr>
          <a:lstStyle/>
          <a:p>
            <a:r>
              <a:rPr lang="en-GB" dirty="0"/>
              <a:t>Formally compliant as long as an account is given but informally ……. is the account satisfactory ….. to whom, i.e. which stakeholders/shareholders, .. all!?</a:t>
            </a:r>
          </a:p>
          <a:p>
            <a:r>
              <a:rPr lang="en-GB" dirty="0"/>
              <a:t>Accountability is not just presenting an account but entails a duty to explain action:</a:t>
            </a:r>
          </a:p>
          <a:p>
            <a:pPr lvl="1"/>
            <a:r>
              <a:rPr lang="en-GB" dirty="0"/>
              <a:t>Is the decision to comply or to explain correct?</a:t>
            </a:r>
          </a:p>
          <a:p>
            <a:pPr lvl="1"/>
            <a:r>
              <a:rPr lang="en-GB" dirty="0"/>
              <a:t>Is the level of detail provided in the explanation sufficient?</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16075599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which means ….</a:t>
            </a:r>
          </a:p>
        </p:txBody>
      </p:sp>
      <p:sp>
        <p:nvSpPr>
          <p:cNvPr id="3" name="Content Placeholder 2"/>
          <p:cNvSpPr>
            <a:spLocks noGrp="1"/>
          </p:cNvSpPr>
          <p:nvPr>
            <p:ph idx="1"/>
          </p:nvPr>
        </p:nvSpPr>
        <p:spPr>
          <a:xfrm>
            <a:off x="709501" y="1986080"/>
            <a:ext cx="7772400" cy="4109920"/>
          </a:xfrm>
        </p:spPr>
        <p:txBody>
          <a:bodyPr>
            <a:normAutofit fontScale="40000" lnSpcReduction="20000"/>
          </a:bodyPr>
          <a:lstStyle/>
          <a:p>
            <a:pPr lvl="1"/>
            <a:r>
              <a:rPr lang="en-GB" sz="5600" dirty="0"/>
              <a:t>on the one hand</a:t>
            </a:r>
          </a:p>
          <a:p>
            <a:r>
              <a:rPr lang="en-GB" sz="7100" dirty="0"/>
              <a:t>flexible regulation may make it more difficult for companies to satisfy diverse stake/shareholders</a:t>
            </a:r>
          </a:p>
          <a:p>
            <a:pPr lvl="1"/>
            <a:r>
              <a:rPr lang="en-GB" sz="5600" dirty="0"/>
              <a:t>on the other hand:</a:t>
            </a:r>
          </a:p>
          <a:p>
            <a:r>
              <a:rPr lang="en-GB" sz="7100" dirty="0"/>
              <a:t>stake/shareholders may find it harder to hold companies to account</a:t>
            </a:r>
          </a:p>
          <a:p>
            <a:pPr lvl="1"/>
            <a:r>
              <a:rPr lang="en-GB" sz="5700" dirty="0"/>
              <a:t>however:</a:t>
            </a:r>
          </a:p>
          <a:p>
            <a:r>
              <a:rPr lang="en-GB" sz="7100" dirty="0"/>
              <a:t>while providing any explanation may satisfy formal compliance, an explanation is only informally/morally compliant if stake/shareholders accept it </a:t>
            </a:r>
          </a:p>
          <a:p>
            <a:endParaRPr lang="en-GB" sz="71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67643451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610600" cy="1143000"/>
          </a:xfrm>
        </p:spPr>
        <p:txBody>
          <a:bodyPr>
            <a:normAutofit fontScale="90000"/>
          </a:bodyPr>
          <a:lstStyle/>
          <a:p>
            <a:pPr algn="l"/>
            <a:r>
              <a:rPr lang="en-GB" sz="2800" b="1" dirty="0"/>
              <a:t>Q. Can we make sense of this ‘variable geometry?’</a:t>
            </a:r>
            <a:br>
              <a:rPr lang="en-GB" sz="2800" b="1" dirty="0"/>
            </a:br>
            <a:r>
              <a:rPr lang="en-GB" sz="2800" b="1" dirty="0"/>
              <a:t>A. Perhaps companies’ perceptions of the instrument by which they are held to account is the starting point:</a:t>
            </a:r>
          </a:p>
        </p:txBody>
      </p:sp>
      <p:sp>
        <p:nvSpPr>
          <p:cNvPr id="3" name="Content Placeholder 2"/>
          <p:cNvSpPr>
            <a:spLocks noGrp="1"/>
          </p:cNvSpPr>
          <p:nvPr>
            <p:ph idx="1"/>
          </p:nvPr>
        </p:nvSpPr>
        <p:spPr>
          <a:xfrm>
            <a:off x="152400" y="2209800"/>
            <a:ext cx="8763000" cy="4191000"/>
          </a:xfrm>
        </p:spPr>
        <p:txBody>
          <a:bodyPr>
            <a:normAutofit fontScale="62500" lnSpcReduction="20000"/>
          </a:bodyPr>
          <a:lstStyle/>
          <a:p>
            <a:r>
              <a:rPr lang="en-GB" dirty="0"/>
              <a:t>Cini (2001) notes, as ‘soft law is not legally binding, implementation must rest solely on the goodwill of those agreeing to and affected by it.’ From this, where such goodwill is absent, soft law may well result in soft compliance, poor accounts and lack of commitment to ‘being accountable.’</a:t>
            </a:r>
          </a:p>
          <a:p>
            <a:endParaRPr lang="en-GB" dirty="0"/>
          </a:p>
          <a:p>
            <a:r>
              <a:rPr lang="en-GB" b="1" dirty="0"/>
              <a:t>Hence the importance of the perceptions of regulatees of </a:t>
            </a:r>
            <a:r>
              <a:rPr lang="en-GB" b="1" u="sng" dirty="0"/>
              <a:t>legitimacy</a:t>
            </a:r>
            <a:r>
              <a:rPr lang="en-GB" b="1" dirty="0"/>
              <a:t> (arising from underlying values, language etc.) of the legal framework, in our research the relevant corporate governance code.</a:t>
            </a:r>
          </a:p>
          <a:p>
            <a:endParaRPr lang="en-GB" b="1" dirty="0"/>
          </a:p>
          <a:p>
            <a:r>
              <a:rPr lang="en-GB" dirty="0"/>
              <a:t>If CG code is deemed legitimate by companies then comply-or explain is likely to be treated seriously and, arguably, accounts rendered in response to comply-or-explain also treated seriously. </a:t>
            </a:r>
          </a:p>
          <a:p>
            <a:endParaRPr lang="en-GB" dirty="0"/>
          </a:p>
          <a:p>
            <a:pPr marL="0" indent="0">
              <a:buNone/>
            </a:pPr>
            <a:r>
              <a:rPr lang="en-GB" sz="1900" dirty="0"/>
              <a:t>Cini, M. (2001). The soft law approach: Commission rule-making in the EU's state aid regime. [Article]. </a:t>
            </a:r>
            <a:r>
              <a:rPr lang="en-GB" sz="1900" i="1" dirty="0"/>
              <a:t>Journal of European Public Policy, 8</a:t>
            </a:r>
            <a:r>
              <a:rPr lang="en-GB" sz="1900" dirty="0"/>
              <a:t>(2), 192-207.</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22589870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990600"/>
          </a:xfrm>
        </p:spPr>
        <p:txBody>
          <a:bodyPr>
            <a:noAutofit/>
          </a:bodyPr>
          <a:lstStyle/>
          <a:p>
            <a:r>
              <a:rPr lang="en-GB" sz="3600" b="1" dirty="0"/>
              <a:t>Legitimacy: Analytical framework for CG research interviews</a:t>
            </a:r>
          </a:p>
        </p:txBody>
      </p:sp>
      <p:sp>
        <p:nvSpPr>
          <p:cNvPr id="3" name="Content Placeholder 2"/>
          <p:cNvSpPr>
            <a:spLocks noGrp="1"/>
          </p:cNvSpPr>
          <p:nvPr>
            <p:ph idx="1"/>
          </p:nvPr>
        </p:nvSpPr>
        <p:spPr>
          <a:xfrm>
            <a:off x="152400" y="2057400"/>
            <a:ext cx="8839200" cy="4953000"/>
          </a:xfrm>
        </p:spPr>
        <p:txBody>
          <a:bodyPr>
            <a:normAutofit fontScale="62500" lnSpcReduction="20000"/>
          </a:bodyPr>
          <a:lstStyle/>
          <a:p>
            <a:r>
              <a:rPr lang="en-GB" b="1" dirty="0"/>
              <a:t>Moral legitimacy</a:t>
            </a:r>
            <a:r>
              <a:rPr lang="en-GB" dirty="0"/>
              <a:t>, bestowed on actions which promote the most cherished values, norms and beliefs of a society (Suchman 1995). For companies the moral legitimacy of a code depends upon their perceptions of the rightness of the outcomes of compliance. A typical example would be whether a corporate governance code is perceived to embody corporate best practice. </a:t>
            </a:r>
            <a:r>
              <a:rPr lang="en-GB" i="1" dirty="0"/>
              <a:t>(Note we only studied companies, not stakeholders but the latter may well judge accounts with reference to broader social values?)</a:t>
            </a:r>
          </a:p>
          <a:p>
            <a:r>
              <a:rPr lang="en-GB" b="1" dirty="0"/>
              <a:t>Pragmatic legitimacy</a:t>
            </a:r>
            <a:r>
              <a:rPr lang="en-GB" dirty="0"/>
              <a:t>, arises from a specific private benefit being accorded (Suchman 1995), e.g. the code lowers the cost of capital for companies; </a:t>
            </a:r>
            <a:r>
              <a:rPr lang="en-GB" i="1" dirty="0"/>
              <a:t>For stakeholders, does the code/explanations provide benefit to me?)</a:t>
            </a:r>
            <a:endParaRPr lang="en-GB" dirty="0"/>
          </a:p>
          <a:p>
            <a:r>
              <a:rPr lang="en-GB" b="1" dirty="0"/>
              <a:t>Cognitive legitimacy</a:t>
            </a:r>
            <a:r>
              <a:rPr lang="en-GB" dirty="0"/>
              <a:t>, (Suchman 1995), regulators/regulatees draw on the same knowledge and so understand and empathize with each other, reinforced over time, ‘taken-for-grantedness’, e.g. the code is perceived as the only way to rule. </a:t>
            </a:r>
          </a:p>
          <a:p>
            <a:pPr marL="0" indent="0">
              <a:buNone/>
            </a:pPr>
            <a:endParaRPr lang="en-GB" sz="2200" dirty="0"/>
          </a:p>
          <a:p>
            <a:pPr marL="0" indent="0">
              <a:buNone/>
            </a:pPr>
            <a:r>
              <a:rPr lang="en-GB" sz="2200" dirty="0"/>
              <a:t>Suchman, M. C. (1995). Managing Legitimacy: Strategic and Institutional Approaches. </a:t>
            </a:r>
            <a:r>
              <a:rPr lang="en-GB" sz="2200" i="1" dirty="0"/>
              <a:t>The Academy of Management Review, 20</a:t>
            </a:r>
            <a:r>
              <a:rPr lang="en-GB" sz="2200" dirty="0"/>
              <a:t>(3), 571-610.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31363608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295400"/>
          </a:xfrm>
        </p:spPr>
        <p:txBody>
          <a:bodyPr/>
          <a:lstStyle/>
          <a:p>
            <a:r>
              <a:rPr lang="en-GB" sz="3200" dirty="0"/>
              <a:t> Moral legitimacy:</a:t>
            </a:r>
            <a:br>
              <a:rPr lang="en-GB" sz="3200" dirty="0"/>
            </a:br>
            <a:r>
              <a:rPr lang="en-GB" sz="3200" dirty="0"/>
              <a:t>(For companies ML exists if the code = best practice - </a:t>
            </a:r>
            <a:r>
              <a:rPr lang="en-GB" sz="3200" b="1" dirty="0"/>
              <a:t>UK&gt;G</a:t>
            </a:r>
            <a:r>
              <a:rPr lang="en-GB" sz="3200" dirty="0"/>
              <a:t>)</a:t>
            </a:r>
          </a:p>
        </p:txBody>
      </p:sp>
      <p:sp>
        <p:nvSpPr>
          <p:cNvPr id="3" name="Content Placeholder 2"/>
          <p:cNvSpPr>
            <a:spLocks noGrp="1"/>
          </p:cNvSpPr>
          <p:nvPr>
            <p:ph idx="1"/>
          </p:nvPr>
        </p:nvSpPr>
        <p:spPr>
          <a:xfrm>
            <a:off x="381000" y="1828800"/>
            <a:ext cx="8382000" cy="4419600"/>
          </a:xfrm>
        </p:spPr>
        <p:txBody>
          <a:bodyPr>
            <a:normAutofit fontScale="70000" lnSpcReduction="20000"/>
          </a:bodyPr>
          <a:lstStyle/>
          <a:p>
            <a:r>
              <a:rPr lang="en-GB" dirty="0"/>
              <a:t>“In many ways the Code came about from experienced City operators collaborating over what were the sort of elements that made companies operate well and effectively, trying to capture what until that time had actually been complicit in good management, and saying what are the signs of good management and how can we encapsulate that in a best practice guide as to how you should do something? […] So it was built out of current best practice as opposed to being driven by a particularly political agenda or some other element extraneous to business itself. It came from within rather than from outside.” (U)</a:t>
            </a:r>
          </a:p>
          <a:p>
            <a:pPr marL="0" indent="0">
              <a:buNone/>
            </a:pPr>
            <a:endParaRPr lang="en-GB" dirty="0"/>
          </a:p>
          <a:p>
            <a:r>
              <a:rPr lang="en-GB" dirty="0"/>
              <a:t> “[The Code is] … absolute, without democratic control, without any feedback from companies ... by some professors of whom you don't know whether they ever have seen a company from the inside.” (G majority)</a:t>
            </a:r>
          </a:p>
          <a:p>
            <a:pPr lvl="1"/>
            <a:endParaRPr lang="en-GB" dirty="0"/>
          </a:p>
          <a:p>
            <a:pPr lvl="1"/>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35072936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Pragmatic legitimacy (e.g. investment benefit): </a:t>
            </a:r>
            <a:r>
              <a:rPr lang="en-GB" sz="3600" b="1" dirty="0"/>
              <a:t>G&gt;UK</a:t>
            </a:r>
          </a:p>
        </p:txBody>
      </p:sp>
      <p:sp>
        <p:nvSpPr>
          <p:cNvPr id="3" name="Content Placeholder 2"/>
          <p:cNvSpPr>
            <a:spLocks noGrp="1"/>
          </p:cNvSpPr>
          <p:nvPr>
            <p:ph idx="1"/>
          </p:nvPr>
        </p:nvSpPr>
        <p:spPr>
          <a:xfrm>
            <a:off x="457200" y="2286000"/>
            <a:ext cx="8305800" cy="4038600"/>
          </a:xfrm>
        </p:spPr>
        <p:txBody>
          <a:bodyPr>
            <a:normAutofit fontScale="77500" lnSpcReduction="20000"/>
          </a:bodyPr>
          <a:lstStyle/>
          <a:p>
            <a:r>
              <a:rPr lang="en-GB" dirty="0"/>
              <a:t>“The real purpose of the German corporate governance code is to advertise Germany as a capital market. And the two-tier board system is hard to explain to the Americans and English. I think the code has fulfilled this task very, very well for our corporate governance system.” (G)</a:t>
            </a:r>
          </a:p>
          <a:p>
            <a:endParaRPr lang="en-GB" dirty="0"/>
          </a:p>
          <a:p>
            <a:r>
              <a:rPr lang="en-GB" dirty="0"/>
              <a:t>“A few years ago there were a plethora of codes coming out and every major institutional shareholder felt that it ought to have its own statement of principles or code and therefore measure the report against that. So you would end up with a pile of codes and you would say, well, they are all trying to get to the same place” (U)</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290474169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543800" cy="838200"/>
          </a:xfrm>
        </p:spPr>
        <p:txBody>
          <a:bodyPr>
            <a:normAutofit fontScale="90000"/>
          </a:bodyPr>
          <a:lstStyle/>
          <a:p>
            <a:r>
              <a:rPr lang="en-GB" sz="2800" b="1" dirty="0"/>
              <a:t>Cognitive legitimacy: “taken-for-grantedness,” i.e. any other means of rule is unthinkable: (UK&gt;&gt;&gt;G) </a:t>
            </a:r>
          </a:p>
        </p:txBody>
      </p:sp>
      <p:sp>
        <p:nvSpPr>
          <p:cNvPr id="3" name="Content Placeholder 2"/>
          <p:cNvSpPr>
            <a:spLocks noGrp="1"/>
          </p:cNvSpPr>
          <p:nvPr>
            <p:ph idx="1"/>
          </p:nvPr>
        </p:nvSpPr>
        <p:spPr>
          <a:xfrm>
            <a:off x="152400" y="1981200"/>
            <a:ext cx="8686800" cy="4648200"/>
          </a:xfrm>
        </p:spPr>
        <p:txBody>
          <a:bodyPr>
            <a:normAutofit fontScale="77500" lnSpcReduction="20000"/>
          </a:bodyPr>
          <a:lstStyle/>
          <a:p>
            <a:r>
              <a:rPr lang="en-GB" dirty="0"/>
              <a:t> “Codes, as opposed to legislation, in my view are supposed to have a degree of flexibility built within them which […] means that you comply with the spirit as well as the letter. So in some ways they can be more onerous because if you are applying that sort of spirit test, that sometimes does drive you to some harder choices than the letter of the law test.” (U)</a:t>
            </a:r>
          </a:p>
          <a:p>
            <a:pPr marL="457200" lvl="1" indent="0">
              <a:buNone/>
            </a:pPr>
            <a:endParaRPr lang="en-GB" dirty="0"/>
          </a:p>
          <a:p>
            <a:r>
              <a:rPr lang="en-GB" dirty="0"/>
              <a:t>“The fact is that if the lawmakers want something done they should make a law – they do anyway - there is enough law around. And if they do not want this, they should stay clear of it. But these recommendations – 'should', 'could' – what do I get out of it? Nothing!” [ … ] Either there is law or there is no law.” (G)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33305271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458200" cy="3886200"/>
          </a:xfrm>
        </p:spPr>
        <p:txBody>
          <a:bodyPr>
            <a:normAutofit/>
          </a:bodyPr>
          <a:lstStyle/>
          <a:p>
            <a:pPr marL="0" indent="0">
              <a:buNone/>
            </a:pPr>
            <a:endParaRPr lang="en-GB" dirty="0"/>
          </a:p>
          <a:p>
            <a:pPr marL="0" indent="0">
              <a:buNone/>
            </a:pPr>
            <a:r>
              <a:rPr lang="en-GB" dirty="0"/>
              <a:t>Thus we might expect the duty to account taken more seriously in UK than Germany.</a:t>
            </a:r>
          </a:p>
          <a:p>
            <a:pPr marL="0" indent="0" algn="ctr">
              <a:buNone/>
            </a:pPr>
            <a:r>
              <a:rPr lang="en-GB" b="1" dirty="0"/>
              <a:t> </a:t>
            </a:r>
          </a:p>
          <a:p>
            <a:pPr marL="0" indent="0">
              <a:buNone/>
            </a:pPr>
            <a:r>
              <a:rPr lang="en-GB" dirty="0"/>
              <a:t>But what of analysis of comply-or-explain accounts?</a:t>
            </a:r>
          </a:p>
          <a:p>
            <a:pPr marL="457200" lvl="1" indent="0">
              <a:buNone/>
            </a:pP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7" name="Title 6"/>
          <p:cNvSpPr>
            <a:spLocks noGrp="1"/>
          </p:cNvSpPr>
          <p:nvPr>
            <p:ph type="title"/>
          </p:nvPr>
        </p:nvSpPr>
        <p:spPr>
          <a:xfrm>
            <a:off x="609600" y="914400"/>
            <a:ext cx="8153400" cy="838200"/>
          </a:xfrm>
        </p:spPr>
        <p:txBody>
          <a:bodyPr>
            <a:noAutofit/>
          </a:bodyPr>
          <a:lstStyle/>
          <a:p>
            <a:r>
              <a:rPr lang="en-GB" sz="4000" b="1" dirty="0"/>
              <a:t>Overall legitimacy of use of codes and comply-or-explain: UK&gt;&gt;GER</a:t>
            </a:r>
            <a:endParaRPr lang="en-GB" sz="4000" dirty="0"/>
          </a:p>
        </p:txBody>
      </p:sp>
    </p:spTree>
    <p:extLst>
      <p:ext uri="{BB962C8B-B14F-4D97-AF65-F5344CB8AC3E}">
        <p14:creationId xmlns:p14="http://schemas.microsoft.com/office/powerpoint/2010/main" val="187159275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winkelte Verbindung 11"/>
          <p:cNvCxnSpPr>
            <a:stCxn id="6" idx="3"/>
            <a:endCxn id="10" idx="1"/>
          </p:cNvCxnSpPr>
          <p:nvPr/>
        </p:nvCxnSpPr>
        <p:spPr>
          <a:xfrm flipV="1">
            <a:off x="3434219" y="843370"/>
            <a:ext cx="182951" cy="653446"/>
          </a:xfrm>
          <a:prstGeom prst="bentConnector3">
            <a:avLst>
              <a:gd name="adj1" fmla="val 50000"/>
            </a:avLst>
          </a:prstGeom>
          <a:ln>
            <a:solidFill>
              <a:schemeClr val="tx1"/>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4" name="Gewinkelte Verbindung 13"/>
          <p:cNvCxnSpPr>
            <a:stCxn id="6" idx="3"/>
            <a:endCxn id="9" idx="1"/>
          </p:cNvCxnSpPr>
          <p:nvPr/>
        </p:nvCxnSpPr>
        <p:spPr>
          <a:xfrm>
            <a:off x="3434219" y="1496816"/>
            <a:ext cx="182951" cy="12537"/>
          </a:xfrm>
          <a:prstGeom prst="bentConnector3">
            <a:avLst>
              <a:gd name="adj1" fmla="val 50000"/>
            </a:avLst>
          </a:prstGeom>
          <a:ln>
            <a:solidFill>
              <a:schemeClr val="tx1"/>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9" name="Gewinkelte Verbindung 28"/>
          <p:cNvCxnSpPr>
            <a:stCxn id="8" idx="3"/>
            <a:endCxn id="24" idx="1"/>
          </p:cNvCxnSpPr>
          <p:nvPr/>
        </p:nvCxnSpPr>
        <p:spPr>
          <a:xfrm flipV="1">
            <a:off x="3434219" y="2512930"/>
            <a:ext cx="182951" cy="883918"/>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31" name="Gewinkelte Verbindung 30"/>
          <p:cNvCxnSpPr>
            <a:stCxn id="8" idx="3"/>
            <a:endCxn id="26" idx="1"/>
          </p:cNvCxnSpPr>
          <p:nvPr/>
        </p:nvCxnSpPr>
        <p:spPr>
          <a:xfrm flipV="1">
            <a:off x="3434219" y="2887288"/>
            <a:ext cx="182951" cy="509560"/>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33" name="Gewinkelte Verbindung 32"/>
          <p:cNvCxnSpPr>
            <a:stCxn id="8" idx="3"/>
            <a:endCxn id="25" idx="1"/>
          </p:cNvCxnSpPr>
          <p:nvPr/>
        </p:nvCxnSpPr>
        <p:spPr>
          <a:xfrm flipV="1">
            <a:off x="3434219" y="3353979"/>
            <a:ext cx="182951" cy="42869"/>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35" name="Gewinkelte Verbindung 34"/>
          <p:cNvCxnSpPr>
            <a:stCxn id="8" idx="3"/>
            <a:endCxn id="23" idx="1"/>
          </p:cNvCxnSpPr>
          <p:nvPr/>
        </p:nvCxnSpPr>
        <p:spPr>
          <a:xfrm>
            <a:off x="3434219" y="3396848"/>
            <a:ext cx="182951" cy="453076"/>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42" name="Gewinkelte Verbindung 41"/>
          <p:cNvCxnSpPr>
            <a:stCxn id="27" idx="3"/>
            <a:endCxn id="39" idx="1"/>
          </p:cNvCxnSpPr>
          <p:nvPr/>
        </p:nvCxnSpPr>
        <p:spPr>
          <a:xfrm>
            <a:off x="5751598" y="4277760"/>
            <a:ext cx="182951" cy="33906"/>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51" name="Gewinkelte Verbindung 50"/>
          <p:cNvCxnSpPr>
            <a:endCxn id="49" idx="1"/>
          </p:cNvCxnSpPr>
          <p:nvPr/>
        </p:nvCxnSpPr>
        <p:spPr>
          <a:xfrm flipV="1">
            <a:off x="5751598" y="2818419"/>
            <a:ext cx="182951" cy="68614"/>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55" name="Gewinkelte Verbindung 54"/>
          <p:cNvCxnSpPr>
            <a:endCxn id="53" idx="1"/>
          </p:cNvCxnSpPr>
          <p:nvPr/>
        </p:nvCxnSpPr>
        <p:spPr>
          <a:xfrm flipV="1">
            <a:off x="5751598" y="3781054"/>
            <a:ext cx="182951" cy="68612"/>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62" name="Gewinkelte Verbindung 61"/>
          <p:cNvCxnSpPr>
            <a:endCxn id="60" idx="1"/>
          </p:cNvCxnSpPr>
          <p:nvPr/>
        </p:nvCxnSpPr>
        <p:spPr>
          <a:xfrm flipV="1">
            <a:off x="5263729" y="1427948"/>
            <a:ext cx="182951" cy="68614"/>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66" name="Gewinkelte Verbindung 65"/>
          <p:cNvCxnSpPr>
            <a:endCxn id="64" idx="1"/>
          </p:cNvCxnSpPr>
          <p:nvPr/>
        </p:nvCxnSpPr>
        <p:spPr>
          <a:xfrm flipV="1">
            <a:off x="5263729" y="732711"/>
            <a:ext cx="182951" cy="68612"/>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69" name="Gewinkelte Verbindung 68"/>
          <p:cNvCxnSpPr>
            <a:stCxn id="10" idx="3"/>
            <a:endCxn id="68" idx="1"/>
          </p:cNvCxnSpPr>
          <p:nvPr/>
        </p:nvCxnSpPr>
        <p:spPr>
          <a:xfrm>
            <a:off x="5263729" y="843370"/>
            <a:ext cx="190315" cy="105174"/>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79" name="Gewinkelte Verbindung 78"/>
          <p:cNvCxnSpPr>
            <a:stCxn id="7" idx="3"/>
            <a:endCxn id="77" idx="1"/>
          </p:cNvCxnSpPr>
          <p:nvPr/>
        </p:nvCxnSpPr>
        <p:spPr>
          <a:xfrm flipV="1">
            <a:off x="3434219" y="4652118"/>
            <a:ext cx="182951" cy="196755"/>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82" name="Gewinkelte Verbindung 81"/>
          <p:cNvCxnSpPr>
            <a:stCxn id="7" idx="3"/>
            <a:endCxn id="80" idx="1"/>
          </p:cNvCxnSpPr>
          <p:nvPr/>
        </p:nvCxnSpPr>
        <p:spPr>
          <a:xfrm>
            <a:off x="3434219" y="4848873"/>
            <a:ext cx="182951" cy="168514"/>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87" name="Gewinkelte Verbindung 86"/>
          <p:cNvCxnSpPr>
            <a:stCxn id="7" idx="3"/>
            <a:endCxn id="85" idx="1"/>
          </p:cNvCxnSpPr>
          <p:nvPr/>
        </p:nvCxnSpPr>
        <p:spPr>
          <a:xfrm>
            <a:off x="3434219" y="4848873"/>
            <a:ext cx="182951" cy="644294"/>
          </a:xfrm>
          <a:prstGeom prst="bentConnector3">
            <a:avLst>
              <a:gd name="adj1" fmla="val 50000"/>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609600" y="5675293"/>
            <a:ext cx="2286000" cy="954107"/>
          </a:xfrm>
          <a:prstGeom prst="rect">
            <a:avLst/>
          </a:prstGeom>
          <a:solidFill>
            <a:schemeClr val="bg1"/>
          </a:solidFill>
          <a:ln w="19050">
            <a:solidFill>
              <a:schemeClr val="tx1"/>
            </a:solidFill>
            <a:tailEnd type="triangle" w="sm" len="med"/>
          </a:ln>
        </p:spPr>
        <p:txBody>
          <a:bodyPr wrap="square" rtlCol="0">
            <a:spAutoFit/>
          </a:bodyPr>
          <a:lstStyle/>
          <a:p>
            <a:endParaRPr lang="en-GB" sz="1400" b="1" dirty="0">
              <a:latin typeface="Arial" pitchFamily="34" charset="0"/>
              <a:cs typeface="Arial" pitchFamily="34" charset="0"/>
            </a:endParaRPr>
          </a:p>
          <a:p>
            <a:r>
              <a:rPr lang="en-GB" sz="1400" b="1" dirty="0">
                <a:latin typeface="Arial" pitchFamily="34" charset="0"/>
                <a:cs typeface="Arial" pitchFamily="34" charset="0"/>
              </a:rPr>
              <a:t>Ambiguous/incomplete information</a:t>
            </a:r>
          </a:p>
          <a:p>
            <a:endParaRPr lang="en-GB" sz="1400" b="1" dirty="0">
              <a:latin typeface="Arial" pitchFamily="34" charset="0"/>
              <a:cs typeface="Arial" pitchFamily="34" charset="0"/>
            </a:endParaRPr>
          </a:p>
        </p:txBody>
      </p:sp>
      <p:sp>
        <p:nvSpPr>
          <p:cNvPr id="93" name="Textfeld 92"/>
          <p:cNvSpPr txBox="1"/>
          <p:nvPr/>
        </p:nvSpPr>
        <p:spPr>
          <a:xfrm>
            <a:off x="457200" y="152400"/>
            <a:ext cx="2286000" cy="954107"/>
          </a:xfrm>
          <a:prstGeom prst="rect">
            <a:avLst/>
          </a:prstGeom>
          <a:solidFill>
            <a:schemeClr val="bg1"/>
          </a:solidFill>
          <a:ln w="19050">
            <a:solidFill>
              <a:schemeClr val="tx1"/>
            </a:solidFill>
            <a:tailEnd type="triangle" w="sm" len="med"/>
          </a:ln>
        </p:spPr>
        <p:txBody>
          <a:bodyPr wrap="square" rtlCol="0">
            <a:spAutoFit/>
          </a:bodyPr>
          <a:lstStyle/>
          <a:p>
            <a:endParaRPr lang="en-GB" sz="1400" b="1" dirty="0">
              <a:latin typeface="Arial" pitchFamily="34" charset="0"/>
              <a:cs typeface="Arial" pitchFamily="34" charset="0"/>
            </a:endParaRPr>
          </a:p>
          <a:p>
            <a:r>
              <a:rPr lang="en-GB" sz="1400" b="1" dirty="0">
                <a:latin typeface="Arial" pitchFamily="34" charset="0"/>
                <a:cs typeface="Arial" pitchFamily="34" charset="0"/>
              </a:rPr>
              <a:t>Full compliance</a:t>
            </a:r>
          </a:p>
          <a:p>
            <a:endParaRPr lang="en-GB" sz="1400" b="1" dirty="0">
              <a:latin typeface="Arial" pitchFamily="34" charset="0"/>
              <a:cs typeface="Arial" pitchFamily="34" charset="0"/>
            </a:endParaRPr>
          </a:p>
          <a:p>
            <a:endParaRPr lang="en-GB" sz="1400" b="1" dirty="0">
              <a:latin typeface="Arial" pitchFamily="34" charset="0"/>
              <a:cs typeface="Arial" pitchFamily="34" charset="0"/>
            </a:endParaRPr>
          </a:p>
        </p:txBody>
      </p:sp>
      <p:cxnSp>
        <p:nvCxnSpPr>
          <p:cNvPr id="98" name="Gewinkelte Verbindung 97"/>
          <p:cNvCxnSpPr>
            <a:stCxn id="94" idx="3"/>
            <a:endCxn id="8" idx="1"/>
          </p:cNvCxnSpPr>
          <p:nvPr/>
        </p:nvCxnSpPr>
        <p:spPr>
          <a:xfrm>
            <a:off x="1934021" y="3394688"/>
            <a:ext cx="280525" cy="2160"/>
          </a:xfrm>
          <a:prstGeom prst="bentConnector3">
            <a:avLst>
              <a:gd name="adj1" fmla="val 50000"/>
            </a:avLst>
          </a:prstGeom>
          <a:ln>
            <a:solidFill>
              <a:schemeClr val="tx1"/>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01" name="Gewinkelte Verbindung 100"/>
          <p:cNvCxnSpPr>
            <a:stCxn id="94" idx="3"/>
            <a:endCxn id="7" idx="1"/>
          </p:cNvCxnSpPr>
          <p:nvPr/>
        </p:nvCxnSpPr>
        <p:spPr>
          <a:xfrm>
            <a:off x="1934021" y="3394688"/>
            <a:ext cx="280525" cy="1454185"/>
          </a:xfrm>
          <a:prstGeom prst="bentConnector3">
            <a:avLst>
              <a:gd name="adj1" fmla="val 50000"/>
            </a:avLst>
          </a:prstGeom>
          <a:ln>
            <a:solidFill>
              <a:schemeClr val="tx1"/>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553200" y="228600"/>
            <a:ext cx="2286000" cy="646331"/>
          </a:xfrm>
          <a:prstGeom prst="rect">
            <a:avLst/>
          </a:prstGeom>
          <a:solidFill>
            <a:schemeClr val="bg1"/>
          </a:solidFill>
        </p:spPr>
        <p:txBody>
          <a:bodyPr wrap="square" rtlCol="0">
            <a:spAutoFit/>
          </a:bodyPr>
          <a:lstStyle/>
          <a:p>
            <a:endParaRPr lang="en-GB" dirty="0">
              <a:latin typeface="Arial" pitchFamily="34" charset="0"/>
              <a:cs typeface="Arial" pitchFamily="34" charset="0"/>
            </a:endParaRPr>
          </a:p>
          <a:p>
            <a:endParaRPr lang="en-GB" dirty="0">
              <a:latin typeface="Arial" pitchFamily="34" charset="0"/>
              <a:cs typeface="Arial" pitchFamily="34" charset="0"/>
            </a:endParaRPr>
          </a:p>
        </p:txBody>
      </p:sp>
      <p:grpSp>
        <p:nvGrpSpPr>
          <p:cNvPr id="2" name="Group 69"/>
          <p:cNvGrpSpPr/>
          <p:nvPr/>
        </p:nvGrpSpPr>
        <p:grpSpPr>
          <a:xfrm>
            <a:off x="609600" y="609600"/>
            <a:ext cx="6605606" cy="5114399"/>
            <a:chOff x="609600" y="571480"/>
            <a:chExt cx="6605606" cy="5114399"/>
          </a:xfrm>
          <a:solidFill>
            <a:schemeClr val="accent1">
              <a:lumMod val="20000"/>
              <a:lumOff val="80000"/>
            </a:schemeClr>
          </a:solidFill>
        </p:grpSpPr>
        <p:sp>
          <p:nvSpPr>
            <p:cNvPr id="45" name="Textfeld 44"/>
            <p:cNvSpPr txBox="1"/>
            <p:nvPr/>
          </p:nvSpPr>
          <p:spPr>
            <a:xfrm>
              <a:off x="5924095" y="3111341"/>
              <a:ext cx="1219673"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temporary</a:t>
              </a:r>
            </a:p>
          </p:txBody>
        </p:sp>
        <p:cxnSp>
          <p:nvCxnSpPr>
            <p:cNvPr id="47" name="Gewinkelte Verbindung 46"/>
            <p:cNvCxnSpPr>
              <a:endCxn id="45" idx="1"/>
            </p:cNvCxnSpPr>
            <p:nvPr/>
          </p:nvCxnSpPr>
          <p:spPr>
            <a:xfrm flipV="1">
              <a:off x="5741144" y="3234451"/>
              <a:ext cx="182951" cy="68612"/>
            </a:xfrm>
            <a:prstGeom prst="bentConnector3">
              <a:avLst>
                <a:gd name="adj1" fmla="val 50000"/>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grpSp>
          <p:nvGrpSpPr>
            <p:cNvPr id="3" name="Group 58"/>
            <p:cNvGrpSpPr/>
            <p:nvPr/>
          </p:nvGrpSpPr>
          <p:grpSpPr>
            <a:xfrm>
              <a:off x="609600" y="571480"/>
              <a:ext cx="6605606" cy="5114399"/>
              <a:chOff x="966790" y="314865"/>
              <a:chExt cx="6605606" cy="5114399"/>
            </a:xfrm>
            <a:grpFill/>
          </p:grpSpPr>
          <p:sp>
            <p:nvSpPr>
              <p:cNvPr id="6" name="Textfeld 5"/>
              <p:cNvSpPr txBox="1"/>
              <p:nvPr/>
            </p:nvSpPr>
            <p:spPr>
              <a:xfrm>
                <a:off x="2571736" y="1063581"/>
                <a:ext cx="1219673" cy="276999"/>
              </a:xfrm>
              <a:prstGeom prst="rect">
                <a:avLst/>
              </a:prstGeom>
              <a:grpFill/>
              <a:ln>
                <a:solidFill>
                  <a:schemeClr val="tx1"/>
                </a:solidFill>
                <a:tailEnd type="triangle" w="sm" len="med"/>
              </a:ln>
            </p:spPr>
            <p:txBody>
              <a:bodyPr wrap="square" rtlCol="0">
                <a:spAutoFit/>
              </a:bodyPr>
              <a:lstStyle/>
              <a:p>
                <a:r>
                  <a:rPr lang="en-GB" sz="1200" u="sng" dirty="0">
                    <a:latin typeface="Arial" pitchFamily="34" charset="0"/>
                    <a:cs typeface="Arial" pitchFamily="34" charset="0"/>
                  </a:rPr>
                  <a:t>Non-justified</a:t>
                </a:r>
              </a:p>
            </p:txBody>
          </p:sp>
          <p:sp>
            <p:nvSpPr>
              <p:cNvPr id="7" name="Textfeld 6"/>
              <p:cNvSpPr txBox="1"/>
              <p:nvPr/>
            </p:nvSpPr>
            <p:spPr>
              <a:xfrm>
                <a:off x="2571736" y="4323305"/>
                <a:ext cx="1219673" cy="461665"/>
              </a:xfrm>
              <a:prstGeom prst="rect">
                <a:avLst/>
              </a:prstGeom>
              <a:grpFill/>
              <a:ln>
                <a:solidFill>
                  <a:schemeClr val="tx1"/>
                </a:solidFill>
                <a:tailEnd type="triangle" w="sm" len="med"/>
              </a:ln>
            </p:spPr>
            <p:txBody>
              <a:bodyPr wrap="square" rtlCol="0">
                <a:spAutoFit/>
              </a:bodyPr>
              <a:lstStyle/>
              <a:p>
                <a:r>
                  <a:rPr lang="en-GB" sz="1200" u="sng" dirty="0">
                    <a:latin typeface="Arial" pitchFamily="34" charset="0"/>
                    <a:cs typeface="Arial" pitchFamily="34" charset="0"/>
                  </a:rPr>
                  <a:t>Principled justification</a:t>
                </a:r>
              </a:p>
            </p:txBody>
          </p:sp>
          <p:sp>
            <p:nvSpPr>
              <p:cNvPr id="8" name="Textfeld 7"/>
              <p:cNvSpPr txBox="1"/>
              <p:nvPr/>
            </p:nvSpPr>
            <p:spPr>
              <a:xfrm>
                <a:off x="2571736" y="2778947"/>
                <a:ext cx="1219673" cy="646331"/>
              </a:xfrm>
              <a:prstGeom prst="rect">
                <a:avLst/>
              </a:prstGeom>
              <a:grpFill/>
              <a:ln>
                <a:solidFill>
                  <a:schemeClr val="tx1"/>
                </a:solidFill>
                <a:tailEnd type="triangle" w="sm" len="med"/>
              </a:ln>
            </p:spPr>
            <p:txBody>
              <a:bodyPr wrap="square" rtlCol="0">
                <a:spAutoFit/>
              </a:bodyPr>
              <a:lstStyle/>
              <a:p>
                <a:r>
                  <a:rPr lang="en-GB" sz="1200" u="sng" dirty="0">
                    <a:latin typeface="Arial" pitchFamily="34" charset="0"/>
                    <a:cs typeface="Arial" pitchFamily="34" charset="0"/>
                  </a:rPr>
                  <a:t>Context-specific justification</a:t>
                </a:r>
              </a:p>
            </p:txBody>
          </p:sp>
          <p:sp>
            <p:nvSpPr>
              <p:cNvPr id="9" name="Textfeld 8"/>
              <p:cNvSpPr txBox="1"/>
              <p:nvPr/>
            </p:nvSpPr>
            <p:spPr>
              <a:xfrm>
                <a:off x="3974360" y="891452"/>
                <a:ext cx="1646559" cy="646331"/>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Description of alternative practice/structure</a:t>
                </a:r>
              </a:p>
            </p:txBody>
          </p:sp>
          <p:sp>
            <p:nvSpPr>
              <p:cNvPr id="10" name="Textfeld 9"/>
              <p:cNvSpPr txBox="1"/>
              <p:nvPr/>
            </p:nvSpPr>
            <p:spPr>
              <a:xfrm>
                <a:off x="3974360" y="410135"/>
                <a:ext cx="1646559"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Pure disclosure</a:t>
                </a:r>
              </a:p>
            </p:txBody>
          </p:sp>
          <p:sp>
            <p:nvSpPr>
              <p:cNvPr id="17" name="Textfeld 16"/>
              <p:cNvSpPr txBox="1"/>
              <p:nvPr/>
            </p:nvSpPr>
            <p:spPr>
              <a:xfrm>
                <a:off x="3974360" y="1642768"/>
                <a:ext cx="1646559"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Empty justification</a:t>
                </a:r>
              </a:p>
            </p:txBody>
          </p:sp>
          <p:cxnSp>
            <p:nvCxnSpPr>
              <p:cNvPr id="19" name="Gewinkelte Verbindung 18"/>
              <p:cNvCxnSpPr>
                <a:stCxn id="6" idx="3"/>
                <a:endCxn id="17" idx="1"/>
              </p:cNvCxnSpPr>
              <p:nvPr/>
            </p:nvCxnSpPr>
            <p:spPr>
              <a:xfrm>
                <a:off x="3791409" y="1202081"/>
                <a:ext cx="182951" cy="579187"/>
              </a:xfrm>
              <a:prstGeom prst="bentConnector3">
                <a:avLst>
                  <a:gd name="adj1" fmla="val 50000"/>
                </a:avLst>
              </a:prstGeom>
              <a:grpFill/>
              <a:ln>
                <a:solidFill>
                  <a:schemeClr val="tx1"/>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3974360" y="3416689"/>
                <a:ext cx="2134428"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Industry specificities</a:t>
                </a:r>
              </a:p>
            </p:txBody>
          </p:sp>
          <p:sp>
            <p:nvSpPr>
              <p:cNvPr id="24" name="Textfeld 23"/>
              <p:cNvSpPr txBox="1"/>
              <p:nvPr/>
            </p:nvSpPr>
            <p:spPr>
              <a:xfrm>
                <a:off x="3974360" y="2079695"/>
                <a:ext cx="2134428"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Size (company or board)</a:t>
                </a:r>
              </a:p>
            </p:txBody>
          </p:sp>
          <p:sp>
            <p:nvSpPr>
              <p:cNvPr id="25" name="Textfeld 24"/>
              <p:cNvSpPr txBox="1"/>
              <p:nvPr/>
            </p:nvSpPr>
            <p:spPr>
              <a:xfrm>
                <a:off x="3974360" y="2828411"/>
                <a:ext cx="2134428" cy="461665"/>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Other company specific reasons</a:t>
                </a:r>
              </a:p>
            </p:txBody>
          </p:sp>
          <p:sp>
            <p:nvSpPr>
              <p:cNvPr id="26" name="Textfeld 25"/>
              <p:cNvSpPr txBox="1"/>
              <p:nvPr/>
            </p:nvSpPr>
            <p:spPr>
              <a:xfrm>
                <a:off x="3974360" y="2454053"/>
                <a:ext cx="2134428"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Company structure</a:t>
                </a:r>
              </a:p>
            </p:txBody>
          </p:sp>
          <p:sp>
            <p:nvSpPr>
              <p:cNvPr id="27" name="Textfeld 26"/>
              <p:cNvSpPr txBox="1"/>
              <p:nvPr/>
            </p:nvSpPr>
            <p:spPr>
              <a:xfrm>
                <a:off x="3974360" y="3844525"/>
                <a:ext cx="2134428"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Transitional justification</a:t>
                </a:r>
              </a:p>
            </p:txBody>
          </p:sp>
          <p:cxnSp>
            <p:nvCxnSpPr>
              <p:cNvPr id="37" name="Gewinkelte Verbindung 36"/>
              <p:cNvCxnSpPr>
                <a:stCxn id="8" idx="3"/>
                <a:endCxn id="27" idx="1"/>
              </p:cNvCxnSpPr>
              <p:nvPr/>
            </p:nvCxnSpPr>
            <p:spPr>
              <a:xfrm>
                <a:off x="3791409" y="3102113"/>
                <a:ext cx="182951" cy="880912"/>
              </a:xfrm>
              <a:prstGeom prst="bentConnector3">
                <a:avLst>
                  <a:gd name="adj1" fmla="val 50000"/>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39" name="Textfeld 38"/>
              <p:cNvSpPr txBox="1"/>
              <p:nvPr/>
            </p:nvSpPr>
            <p:spPr>
              <a:xfrm>
                <a:off x="6291739" y="3816876"/>
                <a:ext cx="1219673" cy="400110"/>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New code provision</a:t>
                </a:r>
              </a:p>
            </p:txBody>
          </p:sp>
          <p:sp>
            <p:nvSpPr>
              <p:cNvPr id="40" name="Textfeld 39"/>
              <p:cNvSpPr txBox="1"/>
              <p:nvPr/>
            </p:nvSpPr>
            <p:spPr>
              <a:xfrm>
                <a:off x="6291739" y="4079137"/>
                <a:ext cx="1219673"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New entrant</a:t>
                </a:r>
              </a:p>
            </p:txBody>
          </p:sp>
          <p:cxnSp>
            <p:nvCxnSpPr>
              <p:cNvPr id="44" name="Gewinkelte Verbindung 43"/>
              <p:cNvCxnSpPr>
                <a:stCxn id="27" idx="3"/>
              </p:cNvCxnSpPr>
              <p:nvPr/>
            </p:nvCxnSpPr>
            <p:spPr>
              <a:xfrm>
                <a:off x="6108788" y="3983026"/>
                <a:ext cx="182951" cy="177433"/>
              </a:xfrm>
              <a:prstGeom prst="bentConnector3">
                <a:avLst>
                  <a:gd name="adj1" fmla="val 50000"/>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291739" y="3102362"/>
                <a:ext cx="1219673"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non-temporary</a:t>
                </a:r>
              </a:p>
            </p:txBody>
          </p:sp>
          <p:cxnSp>
            <p:nvCxnSpPr>
              <p:cNvPr id="48" name="Gewinkelte Verbindung 47"/>
              <p:cNvCxnSpPr>
                <a:endCxn id="46" idx="1"/>
              </p:cNvCxnSpPr>
              <p:nvPr/>
            </p:nvCxnSpPr>
            <p:spPr>
              <a:xfrm>
                <a:off x="6108788" y="3073614"/>
                <a:ext cx="182951" cy="151859"/>
              </a:xfrm>
              <a:prstGeom prst="bentConnector3">
                <a:avLst>
                  <a:gd name="adj1" fmla="val 50000"/>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49" name="Textfeld 48"/>
              <p:cNvSpPr txBox="1"/>
              <p:nvPr/>
            </p:nvSpPr>
            <p:spPr>
              <a:xfrm>
                <a:off x="6291739" y="2400573"/>
                <a:ext cx="1219673"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temporary</a:t>
                </a:r>
              </a:p>
            </p:txBody>
          </p:sp>
          <p:sp>
            <p:nvSpPr>
              <p:cNvPr id="50" name="Textfeld 49"/>
              <p:cNvSpPr txBox="1"/>
              <p:nvPr/>
            </p:nvSpPr>
            <p:spPr>
              <a:xfrm>
                <a:off x="6291739" y="2621045"/>
                <a:ext cx="1219673"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non-temporary</a:t>
                </a:r>
              </a:p>
            </p:txBody>
          </p:sp>
          <p:cxnSp>
            <p:nvCxnSpPr>
              <p:cNvPr id="52" name="Gewinkelte Verbindung 51"/>
              <p:cNvCxnSpPr>
                <a:endCxn id="50" idx="1"/>
              </p:cNvCxnSpPr>
              <p:nvPr/>
            </p:nvCxnSpPr>
            <p:spPr>
              <a:xfrm>
                <a:off x="6108788" y="2592297"/>
                <a:ext cx="182951" cy="151859"/>
              </a:xfrm>
              <a:prstGeom prst="bentConnector3">
                <a:avLst>
                  <a:gd name="adj1" fmla="val 50000"/>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6291739" y="3363208"/>
                <a:ext cx="1219673"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temporary</a:t>
                </a:r>
              </a:p>
            </p:txBody>
          </p:sp>
          <p:sp>
            <p:nvSpPr>
              <p:cNvPr id="54" name="Textfeld 53"/>
              <p:cNvSpPr txBox="1"/>
              <p:nvPr/>
            </p:nvSpPr>
            <p:spPr>
              <a:xfrm>
                <a:off x="6291739" y="3583680"/>
                <a:ext cx="1219673"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non-temporary</a:t>
                </a:r>
              </a:p>
            </p:txBody>
          </p:sp>
          <p:cxnSp>
            <p:nvCxnSpPr>
              <p:cNvPr id="56" name="Gewinkelte Verbindung 55"/>
              <p:cNvCxnSpPr>
                <a:endCxn id="54" idx="1"/>
              </p:cNvCxnSpPr>
              <p:nvPr/>
            </p:nvCxnSpPr>
            <p:spPr>
              <a:xfrm>
                <a:off x="6108788" y="3554932"/>
                <a:ext cx="182951" cy="151858"/>
              </a:xfrm>
              <a:prstGeom prst="bentConnector3">
                <a:avLst>
                  <a:gd name="adj1" fmla="val 50000"/>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803870" y="1010102"/>
                <a:ext cx="1768526"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Temporary deviation</a:t>
                </a:r>
              </a:p>
            </p:txBody>
          </p:sp>
          <p:sp>
            <p:nvSpPr>
              <p:cNvPr id="61" name="Textfeld 60"/>
              <p:cNvSpPr txBox="1"/>
              <p:nvPr/>
            </p:nvSpPr>
            <p:spPr>
              <a:xfrm>
                <a:off x="5803870" y="1272363"/>
                <a:ext cx="1768526"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non-temporary deviation</a:t>
                </a:r>
              </a:p>
            </p:txBody>
          </p:sp>
          <p:cxnSp>
            <p:nvCxnSpPr>
              <p:cNvPr id="63" name="Gewinkelte Verbindung 62"/>
              <p:cNvCxnSpPr/>
              <p:nvPr/>
            </p:nvCxnSpPr>
            <p:spPr>
              <a:xfrm>
                <a:off x="5620919" y="1201825"/>
                <a:ext cx="182951" cy="151859"/>
              </a:xfrm>
              <a:prstGeom prst="bentConnector3">
                <a:avLst>
                  <a:gd name="adj1" fmla="val 50000"/>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65" name="Textfeld 64"/>
              <p:cNvSpPr txBox="1"/>
              <p:nvPr/>
            </p:nvSpPr>
            <p:spPr>
              <a:xfrm>
                <a:off x="5803870" y="749255"/>
                <a:ext cx="1768526"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non-temporary deviation</a:t>
                </a:r>
              </a:p>
            </p:txBody>
          </p:sp>
          <p:cxnSp>
            <p:nvCxnSpPr>
              <p:cNvPr id="67" name="Gewinkelte Verbindung 66"/>
              <p:cNvCxnSpPr>
                <a:endCxn id="65" idx="1"/>
              </p:cNvCxnSpPr>
              <p:nvPr/>
            </p:nvCxnSpPr>
            <p:spPr>
              <a:xfrm rot="16200000" flipH="1">
                <a:off x="5529633" y="598129"/>
                <a:ext cx="365522" cy="182952"/>
              </a:xfrm>
              <a:prstGeom prst="bentConnector2">
                <a:avLst/>
              </a:prstGeom>
              <a:grpFill/>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68" name="Textfeld 67"/>
              <p:cNvSpPr txBox="1"/>
              <p:nvPr/>
            </p:nvSpPr>
            <p:spPr>
              <a:xfrm>
                <a:off x="5811234" y="530698"/>
                <a:ext cx="1761162"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Future compliance planned</a:t>
                </a:r>
              </a:p>
            </p:txBody>
          </p:sp>
          <p:sp>
            <p:nvSpPr>
              <p:cNvPr id="77" name="Textfeld 76"/>
              <p:cNvSpPr txBox="1"/>
              <p:nvPr/>
            </p:nvSpPr>
            <p:spPr>
              <a:xfrm>
                <a:off x="3974360" y="4218883"/>
                <a:ext cx="2174030"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Ineffectiveness</a:t>
                </a:r>
              </a:p>
            </p:txBody>
          </p:sp>
          <p:sp>
            <p:nvSpPr>
              <p:cNvPr id="80" name="Textfeld 79"/>
              <p:cNvSpPr txBox="1"/>
              <p:nvPr/>
            </p:nvSpPr>
            <p:spPr>
              <a:xfrm>
                <a:off x="3974360" y="4584152"/>
                <a:ext cx="2174030" cy="276999"/>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Conflict with norms or laws </a:t>
                </a:r>
                <a:endParaRPr lang="en-GB" sz="1200" dirty="0">
                  <a:solidFill>
                    <a:srgbClr val="FF0000"/>
                  </a:solidFill>
                  <a:latin typeface="Arial" pitchFamily="34" charset="0"/>
                  <a:cs typeface="Arial" pitchFamily="34" charset="0"/>
                </a:endParaRPr>
              </a:p>
            </p:txBody>
          </p:sp>
          <p:sp>
            <p:nvSpPr>
              <p:cNvPr id="85" name="Textfeld 84"/>
              <p:cNvSpPr txBox="1"/>
              <p:nvPr/>
            </p:nvSpPr>
            <p:spPr>
              <a:xfrm>
                <a:off x="3974360" y="4967599"/>
                <a:ext cx="2174030" cy="461665"/>
              </a:xfrm>
              <a:prstGeom prst="rect">
                <a:avLst/>
              </a:prstGeom>
              <a:grpFill/>
              <a:ln>
                <a:solidFill>
                  <a:schemeClr val="tx1"/>
                </a:solidFill>
                <a:tailEnd type="triangle" w="sm" len="med"/>
              </a:ln>
            </p:spPr>
            <p:txBody>
              <a:bodyPr wrap="square" rtlCol="0">
                <a:spAutoFit/>
              </a:bodyPr>
              <a:lstStyle/>
              <a:p>
                <a:r>
                  <a:rPr lang="en-GB" sz="1200" dirty="0">
                    <a:latin typeface="Arial" pitchFamily="34" charset="0"/>
                    <a:cs typeface="Arial" pitchFamily="34" charset="0"/>
                  </a:rPr>
                  <a:t>General implementation problems</a:t>
                </a:r>
                <a:endParaRPr lang="en-GB" sz="1200" dirty="0">
                  <a:solidFill>
                    <a:srgbClr val="FF0000"/>
                  </a:solidFill>
                  <a:latin typeface="Arial" pitchFamily="34" charset="0"/>
                  <a:cs typeface="Arial" pitchFamily="34" charset="0"/>
                </a:endParaRPr>
              </a:p>
            </p:txBody>
          </p:sp>
          <p:sp>
            <p:nvSpPr>
              <p:cNvPr id="94" name="Textfeld 93"/>
              <p:cNvSpPr txBox="1"/>
              <p:nvPr/>
            </p:nvSpPr>
            <p:spPr>
              <a:xfrm>
                <a:off x="966790" y="2622899"/>
                <a:ext cx="1324421" cy="954107"/>
              </a:xfrm>
              <a:prstGeom prst="rect">
                <a:avLst/>
              </a:prstGeom>
              <a:grpFill/>
              <a:ln w="19050">
                <a:solidFill>
                  <a:schemeClr val="tx1"/>
                </a:solidFill>
                <a:tailEnd type="triangle" w="sm" len="med"/>
              </a:ln>
            </p:spPr>
            <p:txBody>
              <a:bodyPr wrap="square" rtlCol="0">
                <a:spAutoFit/>
              </a:bodyPr>
              <a:lstStyle/>
              <a:p>
                <a:endParaRPr lang="en-GB" sz="1400" b="1" dirty="0">
                  <a:latin typeface="Arial" pitchFamily="34" charset="0"/>
                  <a:cs typeface="Arial" pitchFamily="34" charset="0"/>
                </a:endParaRPr>
              </a:p>
              <a:p>
                <a:r>
                  <a:rPr lang="en-GB" sz="1400" b="1" dirty="0">
                    <a:latin typeface="Arial" pitchFamily="34" charset="0"/>
                    <a:cs typeface="Arial" pitchFamily="34" charset="0"/>
                  </a:rPr>
                  <a:t>Non-conformance</a:t>
                </a:r>
              </a:p>
              <a:p>
                <a:endParaRPr lang="en-GB" sz="1400" b="1" dirty="0">
                  <a:latin typeface="Arial" pitchFamily="34" charset="0"/>
                  <a:cs typeface="Arial" pitchFamily="34" charset="0"/>
                </a:endParaRPr>
              </a:p>
            </p:txBody>
          </p:sp>
          <p:cxnSp>
            <p:nvCxnSpPr>
              <p:cNvPr id="95" name="Gewinkelte Verbindung 94"/>
              <p:cNvCxnSpPr>
                <a:stCxn id="94" idx="3"/>
                <a:endCxn id="6" idx="1"/>
              </p:cNvCxnSpPr>
              <p:nvPr/>
            </p:nvCxnSpPr>
            <p:spPr>
              <a:xfrm flipV="1">
                <a:off x="2291211" y="1202081"/>
                <a:ext cx="280525" cy="1897872"/>
              </a:xfrm>
              <a:prstGeom prst="bentConnector3">
                <a:avLst>
                  <a:gd name="adj1" fmla="val 50000"/>
                </a:avLst>
              </a:prstGeom>
              <a:grpFill/>
              <a:ln>
                <a:solidFill>
                  <a:schemeClr val="tx1"/>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64" name="Textfeld 63"/>
              <p:cNvSpPr txBox="1"/>
              <p:nvPr/>
            </p:nvSpPr>
            <p:spPr>
              <a:xfrm>
                <a:off x="5803870" y="314865"/>
                <a:ext cx="1768526" cy="246221"/>
              </a:xfrm>
              <a:prstGeom prst="rect">
                <a:avLst/>
              </a:prstGeom>
              <a:grpFill/>
              <a:ln>
                <a:solidFill>
                  <a:schemeClr val="tx1"/>
                </a:solidFill>
                <a:tailEnd type="triangle" w="sm" len="med"/>
              </a:ln>
            </p:spPr>
            <p:txBody>
              <a:bodyPr wrap="square" rtlCol="0">
                <a:spAutoFit/>
              </a:bodyPr>
              <a:lstStyle/>
              <a:p>
                <a:r>
                  <a:rPr lang="en-GB" sz="1000" dirty="0">
                    <a:latin typeface="Arial" pitchFamily="34" charset="0"/>
                    <a:cs typeface="Arial" pitchFamily="34" charset="0"/>
                  </a:rPr>
                  <a:t>Temporary deviation</a:t>
                </a:r>
              </a:p>
            </p:txBody>
          </p:sp>
        </p:grpSp>
      </p:grpSp>
      <p:sp>
        <p:nvSpPr>
          <p:cNvPr id="76" name="TextBox 75"/>
          <p:cNvSpPr txBox="1"/>
          <p:nvPr/>
        </p:nvSpPr>
        <p:spPr>
          <a:xfrm>
            <a:off x="2971800" y="5791200"/>
            <a:ext cx="5638800" cy="892552"/>
          </a:xfrm>
          <a:prstGeom prst="rect">
            <a:avLst/>
          </a:prstGeom>
          <a:solidFill>
            <a:schemeClr val="bg1"/>
          </a:solidFill>
        </p:spPr>
        <p:txBody>
          <a:bodyPr wrap="square" rtlCol="0">
            <a:spAutoFit/>
          </a:bodyPr>
          <a:lstStyle/>
          <a:p>
            <a:pPr algn="ctr"/>
            <a:r>
              <a:rPr lang="en-GB" sz="2800" dirty="0">
                <a:latin typeface="Arial" pitchFamily="34" charset="0"/>
                <a:cs typeface="Arial" pitchFamily="34" charset="0"/>
              </a:rPr>
              <a:t>Empirically derived taxonomy </a:t>
            </a:r>
            <a:r>
              <a:rPr lang="en-GB" sz="2400" dirty="0">
                <a:latin typeface="Arial" pitchFamily="34" charset="0"/>
                <a:cs typeface="Arial" pitchFamily="34" charset="0"/>
              </a:rPr>
              <a:t>(from CG statements analysis)</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318135370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14375" y="1071563"/>
            <a:ext cx="6643688" cy="642937"/>
          </a:xfrm>
        </p:spPr>
        <p:txBody>
          <a:bodyPr/>
          <a:lstStyle/>
          <a:p>
            <a:r>
              <a:rPr lang="en-GB" sz="3200" b="1" i="1" dirty="0"/>
              <a:t>Full</a:t>
            </a:r>
            <a:r>
              <a:rPr lang="en-GB" sz="3200" b="1" dirty="0"/>
              <a:t> conformance</a:t>
            </a:r>
          </a:p>
        </p:txBody>
      </p:sp>
      <p:sp>
        <p:nvSpPr>
          <p:cNvPr id="17412" name="Slide Number Placeholder 4"/>
          <p:cNvSpPr>
            <a:spLocks noGrp="1"/>
          </p:cNvSpPr>
          <p:nvPr>
            <p:ph type="sldNum" sz="quarter" idx="12"/>
          </p:nvPr>
        </p:nvSpPr>
        <p:spPr>
          <a:noFill/>
        </p:spPr>
        <p:txBody>
          <a:bodyPr/>
          <a:lstStyle/>
          <a:p>
            <a:fld id="{6AEA1290-70BB-49C7-BE14-E3721CBFA17C}" type="slidenum">
              <a:rPr lang="en-US" smtClean="0"/>
              <a:pPr/>
              <a:t>19</a:t>
            </a:fld>
            <a:endParaRPr lang="en-US" dirty="0"/>
          </a:p>
        </p:txBody>
      </p:sp>
      <p:graphicFrame>
        <p:nvGraphicFramePr>
          <p:cNvPr id="12" name="Tabelle 6"/>
          <p:cNvGraphicFramePr>
            <a:graphicFrameLocks noGrp="1"/>
          </p:cNvGraphicFramePr>
          <p:nvPr/>
        </p:nvGraphicFramePr>
        <p:xfrm>
          <a:off x="500062" y="2819400"/>
          <a:ext cx="3995737" cy="2057400"/>
        </p:xfrm>
        <a:graphic>
          <a:graphicData uri="http://schemas.openxmlformats.org/drawingml/2006/table">
            <a:tbl>
              <a:tblPr/>
              <a:tblGrid>
                <a:gridCol w="1582409">
                  <a:extLst>
                    <a:ext uri="{9D8B030D-6E8A-4147-A177-3AD203B41FA5}">
                      <a16:colId xmlns:a16="http://schemas.microsoft.com/office/drawing/2014/main" val="20000"/>
                    </a:ext>
                  </a:extLst>
                </a:gridCol>
                <a:gridCol w="2413328">
                  <a:extLst>
                    <a:ext uri="{9D8B030D-6E8A-4147-A177-3AD203B41FA5}">
                      <a16:colId xmlns:a16="http://schemas.microsoft.com/office/drawing/2014/main" val="20001"/>
                    </a:ext>
                  </a:extLst>
                </a:gridCol>
              </a:tblGrid>
              <a:tr h="314326">
                <a:tc>
                  <a:txBody>
                    <a:bodyPr/>
                    <a:lstStyle/>
                    <a:p>
                      <a:pPr algn="ctr">
                        <a:lnSpc>
                          <a:spcPct val="150000"/>
                        </a:lnSpc>
                        <a:spcAft>
                          <a:spcPts val="0"/>
                        </a:spcAft>
                      </a:pPr>
                      <a:r>
                        <a:rPr lang="en-GB" sz="1800" b="1" dirty="0">
                          <a:latin typeface="Calibri" pitchFamily="34" charset="0"/>
                          <a:ea typeface="Times New Roman"/>
                        </a:rPr>
                        <a:t>Companies</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1" dirty="0">
                          <a:latin typeface="Calibri" pitchFamily="34" charset="0"/>
                          <a:ea typeface="Times New Roman"/>
                        </a:rPr>
                        <a:t>% of full conformance</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4326">
                <a:tc>
                  <a:txBody>
                    <a:bodyPr/>
                    <a:lstStyle/>
                    <a:p>
                      <a:pPr algn="ctr">
                        <a:lnSpc>
                          <a:spcPct val="150000"/>
                        </a:lnSpc>
                        <a:spcAft>
                          <a:spcPts val="0"/>
                        </a:spcAft>
                      </a:pPr>
                      <a:r>
                        <a:rPr lang="en-GB" sz="1800" b="0" dirty="0">
                          <a:latin typeface="Calibri" pitchFamily="34" charset="0"/>
                          <a:ea typeface="Times New Roman"/>
                        </a:rPr>
                        <a:t>FTSE 1-30</a:t>
                      </a:r>
                      <a:endParaRPr lang="de-DE" sz="1800" b="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0" dirty="0">
                          <a:latin typeface="Calibri" pitchFamily="34" charset="0"/>
                          <a:ea typeface="Times New Roman"/>
                        </a:rPr>
                        <a:t>66.67 %</a:t>
                      </a:r>
                      <a:endParaRPr lang="de-DE" sz="1800" b="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4326">
                <a:tc>
                  <a:txBody>
                    <a:bodyPr/>
                    <a:lstStyle/>
                    <a:p>
                      <a:pPr algn="ctr">
                        <a:lnSpc>
                          <a:spcPct val="150000"/>
                        </a:lnSpc>
                        <a:spcAft>
                          <a:spcPts val="0"/>
                        </a:spcAft>
                      </a:pPr>
                      <a:r>
                        <a:rPr lang="en-GB" sz="1800" b="0" dirty="0">
                          <a:latin typeface="Calibri" pitchFamily="34" charset="0"/>
                          <a:ea typeface="Times New Roman"/>
                        </a:rPr>
                        <a:t>FTSE 31-80</a:t>
                      </a:r>
                      <a:endParaRPr lang="de-DE" sz="1800" b="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0" dirty="0">
                          <a:latin typeface="Calibri" pitchFamily="34" charset="0"/>
                          <a:ea typeface="Times New Roman"/>
                        </a:rPr>
                        <a:t>61.22 %</a:t>
                      </a:r>
                      <a:endParaRPr lang="de-DE" sz="1800" b="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4326">
                <a:tc>
                  <a:txBody>
                    <a:bodyPr/>
                    <a:lstStyle/>
                    <a:p>
                      <a:pPr algn="ctr">
                        <a:lnSpc>
                          <a:spcPct val="150000"/>
                        </a:lnSpc>
                        <a:spcAft>
                          <a:spcPts val="0"/>
                        </a:spcAft>
                      </a:pPr>
                      <a:r>
                        <a:rPr lang="en-GB" sz="1800" b="0" dirty="0">
                          <a:latin typeface="Calibri" pitchFamily="34" charset="0"/>
                          <a:ea typeface="Times New Roman"/>
                        </a:rPr>
                        <a:t>FTSE 81-130</a:t>
                      </a:r>
                      <a:endParaRPr lang="de-DE" sz="1800" b="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0" dirty="0">
                          <a:latin typeface="Calibri" pitchFamily="34" charset="0"/>
                          <a:ea typeface="Times New Roman"/>
                        </a:rPr>
                        <a:t>34.69%</a:t>
                      </a:r>
                      <a:endParaRPr lang="de-DE" sz="1800" b="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4326">
                <a:tc>
                  <a:txBody>
                    <a:bodyPr/>
                    <a:lstStyle/>
                    <a:p>
                      <a:pPr algn="ctr">
                        <a:lnSpc>
                          <a:spcPct val="150000"/>
                        </a:lnSpc>
                        <a:spcAft>
                          <a:spcPts val="0"/>
                        </a:spcAft>
                      </a:pPr>
                      <a:r>
                        <a:rPr lang="en-GB" sz="1800" b="1" dirty="0">
                          <a:latin typeface="Calibri" pitchFamily="34" charset="0"/>
                          <a:ea typeface="Times New Roman"/>
                        </a:rPr>
                        <a:t>Total</a:t>
                      </a:r>
                      <a:endParaRPr lang="de-DE" sz="180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1" dirty="0">
                          <a:latin typeface="Calibri" pitchFamily="34" charset="0"/>
                          <a:ea typeface="Times New Roman"/>
                        </a:rPr>
                        <a:t>51.94%</a:t>
                      </a:r>
                      <a:endParaRPr lang="de-DE" sz="1800" b="1"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3" name="Tabelle 9"/>
          <p:cNvGraphicFramePr>
            <a:graphicFrameLocks noGrp="1"/>
          </p:cNvGraphicFramePr>
          <p:nvPr/>
        </p:nvGraphicFramePr>
        <p:xfrm>
          <a:off x="4929188" y="2819400"/>
          <a:ext cx="3833812" cy="2113345"/>
        </p:xfrm>
        <a:graphic>
          <a:graphicData uri="http://schemas.openxmlformats.org/drawingml/2006/table">
            <a:tbl>
              <a:tblPr/>
              <a:tblGrid>
                <a:gridCol w="1509375">
                  <a:extLst>
                    <a:ext uri="{9D8B030D-6E8A-4147-A177-3AD203B41FA5}">
                      <a16:colId xmlns:a16="http://schemas.microsoft.com/office/drawing/2014/main" val="20000"/>
                    </a:ext>
                  </a:extLst>
                </a:gridCol>
                <a:gridCol w="2324437">
                  <a:extLst>
                    <a:ext uri="{9D8B030D-6E8A-4147-A177-3AD203B41FA5}">
                      <a16:colId xmlns:a16="http://schemas.microsoft.com/office/drawing/2014/main" val="20001"/>
                    </a:ext>
                  </a:extLst>
                </a:gridCol>
              </a:tblGrid>
              <a:tr h="397494">
                <a:tc>
                  <a:txBody>
                    <a:bodyPr/>
                    <a:lstStyle/>
                    <a:p>
                      <a:pPr algn="ctr">
                        <a:lnSpc>
                          <a:spcPct val="150000"/>
                        </a:lnSpc>
                        <a:spcAft>
                          <a:spcPts val="0"/>
                        </a:spcAft>
                      </a:pPr>
                      <a:r>
                        <a:rPr lang="en-GB" sz="1800" b="1" dirty="0">
                          <a:solidFill>
                            <a:srgbClr val="000000"/>
                          </a:solidFill>
                          <a:latin typeface="Calibri" pitchFamily="34" charset="0"/>
                          <a:ea typeface="Times New Roman"/>
                        </a:rPr>
                        <a:t>Companies</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1" dirty="0">
                          <a:solidFill>
                            <a:srgbClr val="000000"/>
                          </a:solidFill>
                          <a:latin typeface="Calibri" pitchFamily="34" charset="0"/>
                          <a:ea typeface="Times New Roman"/>
                        </a:rPr>
                        <a:t>% of full conformance</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7425">
                <a:tc>
                  <a:txBody>
                    <a:bodyPr/>
                    <a:lstStyle/>
                    <a:p>
                      <a:pPr algn="ctr">
                        <a:lnSpc>
                          <a:spcPct val="150000"/>
                        </a:lnSpc>
                        <a:spcAft>
                          <a:spcPts val="0"/>
                        </a:spcAft>
                      </a:pPr>
                      <a:r>
                        <a:rPr lang="en-GB" sz="1800" dirty="0">
                          <a:solidFill>
                            <a:srgbClr val="000000"/>
                          </a:solidFill>
                          <a:latin typeface="Calibri" pitchFamily="34" charset="0"/>
                          <a:ea typeface="Times New Roman"/>
                        </a:rPr>
                        <a:t>Dax 30</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dirty="0">
                          <a:solidFill>
                            <a:srgbClr val="000000"/>
                          </a:solidFill>
                          <a:latin typeface="Calibri" pitchFamily="34" charset="0"/>
                          <a:ea typeface="Times New Roman"/>
                        </a:rPr>
                        <a:t>40.00 %</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7494">
                <a:tc>
                  <a:txBody>
                    <a:bodyPr/>
                    <a:lstStyle/>
                    <a:p>
                      <a:pPr algn="ctr">
                        <a:lnSpc>
                          <a:spcPct val="150000"/>
                        </a:lnSpc>
                        <a:spcAft>
                          <a:spcPts val="0"/>
                        </a:spcAft>
                      </a:pPr>
                      <a:r>
                        <a:rPr lang="en-GB" sz="1800" dirty="0">
                          <a:solidFill>
                            <a:srgbClr val="000000"/>
                          </a:solidFill>
                          <a:latin typeface="Calibri" pitchFamily="34" charset="0"/>
                          <a:ea typeface="Times New Roman"/>
                        </a:rPr>
                        <a:t>MDax</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dirty="0">
                          <a:solidFill>
                            <a:srgbClr val="000000"/>
                          </a:solidFill>
                          <a:latin typeface="Calibri" pitchFamily="34" charset="0"/>
                          <a:ea typeface="Times New Roman"/>
                        </a:rPr>
                        <a:t>10.20 %</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7494">
                <a:tc>
                  <a:txBody>
                    <a:bodyPr/>
                    <a:lstStyle/>
                    <a:p>
                      <a:pPr algn="ctr">
                        <a:lnSpc>
                          <a:spcPct val="150000"/>
                        </a:lnSpc>
                        <a:spcAft>
                          <a:spcPts val="0"/>
                        </a:spcAft>
                      </a:pPr>
                      <a:r>
                        <a:rPr lang="en-GB" sz="1800" dirty="0">
                          <a:solidFill>
                            <a:srgbClr val="000000"/>
                          </a:solidFill>
                          <a:latin typeface="Calibri" pitchFamily="34" charset="0"/>
                          <a:ea typeface="Times New Roman"/>
                        </a:rPr>
                        <a:t>SDax</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dirty="0">
                          <a:solidFill>
                            <a:srgbClr val="000000"/>
                          </a:solidFill>
                          <a:latin typeface="Calibri" pitchFamily="34" charset="0"/>
                          <a:ea typeface="Times New Roman"/>
                        </a:rPr>
                        <a:t>2.04 %</a:t>
                      </a:r>
                      <a:endParaRPr lang="de-DE" sz="1800"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7494">
                <a:tc>
                  <a:txBody>
                    <a:bodyPr/>
                    <a:lstStyle/>
                    <a:p>
                      <a:pPr algn="ctr">
                        <a:lnSpc>
                          <a:spcPct val="150000"/>
                        </a:lnSpc>
                        <a:spcAft>
                          <a:spcPts val="0"/>
                        </a:spcAft>
                      </a:pPr>
                      <a:r>
                        <a:rPr lang="en-GB" sz="1800" b="1" dirty="0">
                          <a:solidFill>
                            <a:srgbClr val="000000"/>
                          </a:solidFill>
                          <a:latin typeface="Calibri" pitchFamily="34" charset="0"/>
                          <a:ea typeface="Times New Roman"/>
                        </a:rPr>
                        <a:t>Total</a:t>
                      </a:r>
                      <a:endParaRPr lang="de-DE" sz="1800" b="1"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1" dirty="0">
                          <a:solidFill>
                            <a:srgbClr val="000000"/>
                          </a:solidFill>
                          <a:latin typeface="Calibri" pitchFamily="34" charset="0"/>
                          <a:ea typeface="Times New Roman"/>
                        </a:rPr>
                        <a:t>14.06 %</a:t>
                      </a:r>
                      <a:endParaRPr lang="de-DE" sz="1800" b="1" dirty="0">
                        <a:latin typeface="Calibri" pitchFamily="34" charset="0"/>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7453" name="Textfeld 10"/>
          <p:cNvSpPr txBox="1">
            <a:spLocks noChangeArrowheads="1"/>
          </p:cNvSpPr>
          <p:nvPr/>
        </p:nvSpPr>
        <p:spPr bwMode="auto">
          <a:xfrm>
            <a:off x="1285875" y="2319338"/>
            <a:ext cx="1785938" cy="338137"/>
          </a:xfrm>
          <a:prstGeom prst="rect">
            <a:avLst/>
          </a:prstGeom>
          <a:noFill/>
          <a:ln w="9525">
            <a:noFill/>
            <a:miter lim="800000"/>
            <a:headEnd/>
            <a:tailEnd/>
          </a:ln>
        </p:spPr>
        <p:txBody>
          <a:bodyPr>
            <a:spAutoFit/>
          </a:bodyPr>
          <a:lstStyle/>
          <a:p>
            <a:pPr algn="ctr"/>
            <a:r>
              <a:rPr lang="en-GB" sz="1600" b="1" dirty="0">
                <a:latin typeface="Calibri" pitchFamily="34" charset="0"/>
              </a:rPr>
              <a:t>UK</a:t>
            </a:r>
          </a:p>
        </p:txBody>
      </p:sp>
      <p:sp>
        <p:nvSpPr>
          <p:cNvPr id="17454" name="Textfeld 11"/>
          <p:cNvSpPr txBox="1">
            <a:spLocks noChangeArrowheads="1"/>
          </p:cNvSpPr>
          <p:nvPr/>
        </p:nvSpPr>
        <p:spPr bwMode="auto">
          <a:xfrm>
            <a:off x="5786438" y="2319338"/>
            <a:ext cx="1785937" cy="338137"/>
          </a:xfrm>
          <a:prstGeom prst="rect">
            <a:avLst/>
          </a:prstGeom>
          <a:noFill/>
          <a:ln w="9525">
            <a:noFill/>
            <a:miter lim="800000"/>
            <a:headEnd/>
            <a:tailEnd/>
          </a:ln>
        </p:spPr>
        <p:txBody>
          <a:bodyPr>
            <a:spAutoFit/>
          </a:bodyPr>
          <a:lstStyle/>
          <a:p>
            <a:pPr algn="ctr"/>
            <a:r>
              <a:rPr lang="en-GB" sz="1600" b="1" dirty="0">
                <a:latin typeface="Calibri" pitchFamily="34" charset="0"/>
              </a:rPr>
              <a:t>Germany</a:t>
            </a:r>
          </a:p>
        </p:txBody>
      </p:sp>
      <p:sp>
        <p:nvSpPr>
          <p:cNvPr id="17455" name="Pfeil nach rechts 7"/>
          <p:cNvSpPr>
            <a:spLocks noChangeArrowheads="1"/>
          </p:cNvSpPr>
          <p:nvPr/>
        </p:nvSpPr>
        <p:spPr bwMode="auto">
          <a:xfrm>
            <a:off x="642938" y="5286375"/>
            <a:ext cx="500062" cy="357188"/>
          </a:xfrm>
          <a:prstGeom prst="rightArrow">
            <a:avLst>
              <a:gd name="adj1" fmla="val 50000"/>
              <a:gd name="adj2" fmla="val 49998"/>
            </a:avLst>
          </a:prstGeom>
          <a:solidFill>
            <a:schemeClr val="tx1"/>
          </a:solidFill>
          <a:ln w="9525" algn="ctr">
            <a:noFill/>
            <a:round/>
            <a:headEnd/>
            <a:tailEnd/>
          </a:ln>
        </p:spPr>
        <p:txBody>
          <a:bodyPr lIns="0" tIns="0" rIns="0" bIns="0" anchor="b"/>
          <a:lstStyle/>
          <a:p>
            <a:endParaRPr lang="en-GB" sz="1000" dirty="0">
              <a:latin typeface="Calibri" pitchFamily="34" charset="0"/>
            </a:endParaRPr>
          </a:p>
        </p:txBody>
      </p:sp>
      <p:sp>
        <p:nvSpPr>
          <p:cNvPr id="18480" name="Textfeld 8"/>
          <p:cNvSpPr txBox="1">
            <a:spLocks noChangeArrowheads="1"/>
          </p:cNvSpPr>
          <p:nvPr/>
        </p:nvSpPr>
        <p:spPr bwMode="auto">
          <a:xfrm>
            <a:off x="1285875" y="5253038"/>
            <a:ext cx="7400925" cy="1323439"/>
          </a:xfrm>
          <a:prstGeom prst="rect">
            <a:avLst/>
          </a:prstGeom>
          <a:noFill/>
          <a:ln w="9525">
            <a:noFill/>
            <a:miter lim="800000"/>
            <a:headEnd/>
            <a:tailEnd/>
          </a:ln>
        </p:spPr>
        <p:txBody>
          <a:bodyPr wrap="square">
            <a:spAutoFit/>
          </a:bodyPr>
          <a:lstStyle/>
          <a:p>
            <a:r>
              <a:rPr lang="en-GB" sz="2000" b="1" i="1" dirty="0">
                <a:latin typeface="Calibri" pitchFamily="34" charset="0"/>
              </a:rPr>
              <a:t>Full</a:t>
            </a:r>
            <a:r>
              <a:rPr lang="en-GB" sz="2000" b="1" dirty="0">
                <a:latin typeface="Calibri" pitchFamily="34" charset="0"/>
              </a:rPr>
              <a:t> conformance (formal accountability) in UK much higher than in Germany … </a:t>
            </a:r>
          </a:p>
          <a:p>
            <a:r>
              <a:rPr lang="en-GB" sz="2000" b="1" dirty="0">
                <a:latin typeface="Calibri" pitchFamily="34" charset="0"/>
              </a:rPr>
              <a:t>but what of the quality of the explanations accounting for rule non-conformance:</a:t>
            </a:r>
          </a:p>
        </p:txBody>
      </p:sp>
    </p:spTree>
    <p:extLst>
      <p:ext uri="{BB962C8B-B14F-4D97-AF65-F5344CB8AC3E}">
        <p14:creationId xmlns:p14="http://schemas.microsoft.com/office/powerpoint/2010/main" val="14048159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480">
                                            <p:txEl>
                                              <p:pRg st="0" end="0"/>
                                            </p:txEl>
                                          </p:spTgt>
                                        </p:tgtEl>
                                        <p:attrNameLst>
                                          <p:attrName>style.visibility</p:attrName>
                                        </p:attrNameLst>
                                      </p:cBhvr>
                                      <p:to>
                                        <p:strVal val="visible"/>
                                      </p:to>
                                    </p:set>
                                    <p:animEffect transition="in" filter="wipe(down)">
                                      <p:cBhvr>
                                        <p:cTn id="12" dur="500"/>
                                        <p:tgtEl>
                                          <p:spTgt spid="184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480">
                                            <p:txEl>
                                              <p:pRg st="1" end="1"/>
                                            </p:txEl>
                                          </p:spTgt>
                                        </p:tgtEl>
                                        <p:attrNameLst>
                                          <p:attrName>style.visibility</p:attrName>
                                        </p:attrNameLst>
                                      </p:cBhvr>
                                      <p:to>
                                        <p:strVal val="visible"/>
                                      </p:to>
                                    </p:set>
                                    <p:animEffect transition="in" filter="wipe(down)">
                                      <p:cBhvr>
                                        <p:cTn id="17" dur="500"/>
                                        <p:tgtEl>
                                          <p:spTgt spid="184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Accountability</a:t>
            </a:r>
          </a:p>
        </p:txBody>
      </p:sp>
      <p:sp>
        <p:nvSpPr>
          <p:cNvPr id="3" name="Content Placeholder 2"/>
          <p:cNvSpPr>
            <a:spLocks noGrp="1"/>
          </p:cNvSpPr>
          <p:nvPr>
            <p:ph idx="1"/>
          </p:nvPr>
        </p:nvSpPr>
        <p:spPr/>
        <p:txBody>
          <a:bodyPr>
            <a:normAutofit/>
          </a:bodyPr>
          <a:lstStyle/>
          <a:p>
            <a:r>
              <a:rPr lang="en-GB" dirty="0"/>
              <a:t>Account – story, and relatedly,</a:t>
            </a:r>
            <a:br>
              <a:rPr lang="en-GB" dirty="0"/>
            </a:br>
            <a:r>
              <a:rPr lang="en-GB" dirty="0"/>
              <a:t>accounting – process of telling of that story </a:t>
            </a:r>
          </a:p>
          <a:p>
            <a:endParaRPr lang="en-GB" dirty="0"/>
          </a:p>
          <a:p>
            <a:r>
              <a:rPr lang="en-GB" dirty="0"/>
              <a:t>Accountability (to) – </a:t>
            </a:r>
            <a:r>
              <a:rPr lang="en-GB" i="1" dirty="0"/>
              <a:t>obligation</a:t>
            </a:r>
            <a:r>
              <a:rPr lang="en-GB" dirty="0"/>
              <a:t> to tell that story</a:t>
            </a:r>
          </a:p>
          <a:p>
            <a:r>
              <a:rPr lang="en-GB" dirty="0"/>
              <a:t>Accountability (for) – </a:t>
            </a:r>
            <a:r>
              <a:rPr lang="en-GB" i="1" dirty="0"/>
              <a:t>obligation</a:t>
            </a:r>
            <a:r>
              <a:rPr lang="en-GB" dirty="0"/>
              <a:t> to explain the story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825009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0800" y="-53926"/>
            <a:ext cx="5105400" cy="6911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flipH="1">
            <a:off x="7421518" y="1447800"/>
            <a:ext cx="1260000"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ight Arrow 6"/>
          <p:cNvSpPr/>
          <p:nvPr/>
        </p:nvSpPr>
        <p:spPr>
          <a:xfrm>
            <a:off x="4876800" y="1295400"/>
            <a:ext cx="1260000"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465899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447800"/>
          </a:xfrm>
        </p:spPr>
        <p:txBody>
          <a:bodyPr/>
          <a:lstStyle/>
          <a:p>
            <a:r>
              <a:rPr lang="en-GB" sz="2800" b="1" dirty="0"/>
              <a:t>Summary</a:t>
            </a:r>
          </a:p>
        </p:txBody>
      </p:sp>
      <p:sp>
        <p:nvSpPr>
          <p:cNvPr id="3" name="Content Placeholder 2"/>
          <p:cNvSpPr>
            <a:spLocks noGrp="1"/>
          </p:cNvSpPr>
          <p:nvPr>
            <p:ph idx="1"/>
          </p:nvPr>
        </p:nvSpPr>
        <p:spPr>
          <a:xfrm>
            <a:off x="304800" y="1219200"/>
            <a:ext cx="8686800" cy="4953000"/>
          </a:xfrm>
        </p:spPr>
        <p:txBody>
          <a:bodyPr>
            <a:normAutofit fontScale="85000" lnSpcReduction="20000"/>
          </a:bodyPr>
          <a:lstStyle/>
          <a:p>
            <a:r>
              <a:rPr lang="en-GB" dirty="0"/>
              <a:t>Overall code legitimacy was questioned more in Germany than UK:</a:t>
            </a:r>
          </a:p>
          <a:p>
            <a:pPr lvl="1"/>
            <a:r>
              <a:rPr lang="en-GB" dirty="0"/>
              <a:t>“I am impressed by Mr Wiedeking. I like the way he resists complying with the rules. I do not think Mr Cromme (CG Code Commission chair) is completely honest. You just have to look at what happened with Volkswagen. There is no mention in the code that the board is not allowed to visit a brothel with the employees’ representatives!”(G)</a:t>
            </a:r>
          </a:p>
          <a:p>
            <a:r>
              <a:rPr lang="en-GB" dirty="0"/>
              <a:t>Surprising? No - code (and comply-or-explain) drafted in the UK for UK capital market, UK ownership structures etc.</a:t>
            </a:r>
          </a:p>
          <a:p>
            <a:r>
              <a:rPr lang="en-GB" dirty="0"/>
              <a:t>Criteria for success:</a:t>
            </a:r>
          </a:p>
          <a:p>
            <a:pPr lvl="1"/>
            <a:r>
              <a:rPr lang="en-GB" dirty="0"/>
              <a:t>Soft law tradition</a:t>
            </a:r>
          </a:p>
          <a:p>
            <a:pPr lvl="1"/>
            <a:r>
              <a:rPr lang="en-GB" dirty="0"/>
              <a:t>Regulatee buy-in (design/implementation/revisions)</a:t>
            </a:r>
          </a:p>
          <a:p>
            <a:pPr lvl="1"/>
            <a:r>
              <a:rPr lang="en-GB" dirty="0"/>
              <a:t>Effective monitoring</a:t>
            </a:r>
          </a:p>
          <a:p>
            <a:pPr marL="0" indent="0">
              <a:buNone/>
            </a:pPr>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02842474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685800"/>
          </a:xfrm>
        </p:spPr>
        <p:txBody>
          <a:bodyPr/>
          <a:lstStyle/>
          <a:p>
            <a:r>
              <a:rPr lang="en-GB" sz="3200" b="1" dirty="0"/>
              <a:t>Conclusions on comply-or-explain</a:t>
            </a:r>
            <a:endParaRPr lang="en-GB" dirty="0"/>
          </a:p>
        </p:txBody>
      </p:sp>
      <p:sp>
        <p:nvSpPr>
          <p:cNvPr id="3" name="Content Placeholder 2"/>
          <p:cNvSpPr>
            <a:spLocks noGrp="1"/>
          </p:cNvSpPr>
          <p:nvPr>
            <p:ph idx="1"/>
          </p:nvPr>
        </p:nvSpPr>
        <p:spPr>
          <a:xfrm>
            <a:off x="304800" y="1219200"/>
            <a:ext cx="8534400" cy="5105400"/>
          </a:xfrm>
        </p:spPr>
        <p:txBody>
          <a:bodyPr>
            <a:normAutofit fontScale="85000" lnSpcReduction="20000"/>
          </a:bodyPr>
          <a:lstStyle/>
          <a:p>
            <a:r>
              <a:rPr lang="en-GB" dirty="0"/>
              <a:t>Understanding the process by which a code works, to the point where it becomes unthinkable to act in any other way takes time (see Zucker 1991, Suchman 1995). In a culture where certainty is prized the concept of flexible regulation may be difficult to comprehend, for example where a regulatee’s actions and explanations are considered legitimate by one legitimacy-conferring group but not so by others. </a:t>
            </a:r>
          </a:p>
          <a:p>
            <a:r>
              <a:rPr lang="en-GB" dirty="0"/>
              <a:t>In fact, faced with multiple monitors, it may be rational for regulatees to opt for hard law with its fixed rules in order to reduce uncertainty or, when faced with soft law, opt for full conformance. </a:t>
            </a:r>
          </a:p>
          <a:p>
            <a:endParaRPr lang="en-GB" dirty="0"/>
          </a:p>
          <a:p>
            <a:pPr marL="0" indent="0">
              <a:buNone/>
            </a:pPr>
            <a:r>
              <a:rPr lang="en-GB" sz="1700" dirty="0"/>
              <a:t>Zucker, L. G. (1991). The role of institutionalization in cultural persistence. In W. W. Powell &amp; P. J. DiMaggio (Eds.), </a:t>
            </a:r>
            <a:r>
              <a:rPr lang="en-GB" sz="1700" i="1" dirty="0"/>
              <a:t>The new institutionalism in organizational analysis</a:t>
            </a:r>
            <a:r>
              <a:rPr lang="en-GB" sz="1700" dirty="0"/>
              <a:t> (pp. 83-107). Chicago: University of Chicago Press.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51452016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534400" cy="990600"/>
          </a:xfrm>
        </p:spPr>
        <p:txBody>
          <a:bodyPr>
            <a:noAutofit/>
          </a:bodyPr>
          <a:lstStyle/>
          <a:p>
            <a:r>
              <a:rPr lang="en-GB" sz="2800" b="1" dirty="0"/>
              <a:t>Increasing uncertainty: flexible regulation in fast changing environments?</a:t>
            </a:r>
          </a:p>
        </p:txBody>
      </p:sp>
      <p:sp>
        <p:nvSpPr>
          <p:cNvPr id="3" name="Content Placeholder 2"/>
          <p:cNvSpPr>
            <a:spLocks noGrp="1"/>
          </p:cNvSpPr>
          <p:nvPr>
            <p:ph idx="1"/>
          </p:nvPr>
        </p:nvSpPr>
        <p:spPr>
          <a:xfrm>
            <a:off x="457200" y="2133600"/>
            <a:ext cx="8229600" cy="4419600"/>
          </a:xfrm>
        </p:spPr>
        <p:txBody>
          <a:bodyPr>
            <a:normAutofit fontScale="85000" lnSpcReduction="20000"/>
          </a:bodyPr>
          <a:lstStyle/>
          <a:p>
            <a:r>
              <a:rPr lang="en-GB" dirty="0"/>
              <a:t>There is evidence that when conditions are uncertain regulatees converge towards full conformance in part to defend the legitimacy of the prevailing (and known) regulatory system (see Vainio 2011). And leaping from soft to hard law paradoxically also creates uncertainty – at least until  enacted and embedded.</a:t>
            </a:r>
          </a:p>
          <a:p>
            <a:r>
              <a:rPr lang="en-GB" dirty="0"/>
              <a:t>Arguably, the effect for accountability in CG of avoiding the uncertainty of explaining under comply-or-explain is that formal accountability may be enhanced while broader, informal, discursive accountability may be diminished. </a:t>
            </a:r>
          </a:p>
          <a:p>
            <a:pPr marL="0" indent="0">
              <a:buNone/>
            </a:pPr>
            <a:endParaRPr lang="en-GB" sz="1700" dirty="0"/>
          </a:p>
          <a:p>
            <a:pPr marL="0" indent="0">
              <a:buNone/>
            </a:pPr>
            <a:r>
              <a:rPr lang="en-GB" sz="1700" dirty="0"/>
              <a:t>Vainio, A. (2011). Why are Forest Owners Satisfied with Forest Policy Decisions? Legitimacy, Procedural Justice, and Perceived Uncertainty. </a:t>
            </a:r>
            <a:r>
              <a:rPr lang="en-GB" sz="1700" i="1" dirty="0"/>
              <a:t>Social Justice Research, 24</a:t>
            </a:r>
            <a:r>
              <a:rPr lang="en-GB" sz="1700" dirty="0"/>
              <a:t>(3), 239-254.</a:t>
            </a:r>
          </a:p>
        </p:txBody>
      </p:sp>
    </p:spTree>
    <p:extLst>
      <p:ext uri="{BB962C8B-B14F-4D97-AF65-F5344CB8AC3E}">
        <p14:creationId xmlns:p14="http://schemas.microsoft.com/office/powerpoint/2010/main" val="355213793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838200"/>
          </a:xfrm>
        </p:spPr>
        <p:txBody>
          <a:bodyPr>
            <a:noAutofit/>
          </a:bodyPr>
          <a:lstStyle/>
          <a:p>
            <a:br>
              <a:rPr lang="en-GB" sz="3200" b="1" dirty="0"/>
            </a:br>
            <a:r>
              <a:rPr lang="en-GB" sz="3200" b="1" dirty="0"/>
              <a:t>Something to be said for uncertainty?</a:t>
            </a:r>
          </a:p>
        </p:txBody>
      </p:sp>
      <p:sp>
        <p:nvSpPr>
          <p:cNvPr id="3" name="Content Placeholder 2"/>
          <p:cNvSpPr>
            <a:spLocks noGrp="1"/>
          </p:cNvSpPr>
          <p:nvPr>
            <p:ph idx="1"/>
          </p:nvPr>
        </p:nvSpPr>
        <p:spPr>
          <a:xfrm>
            <a:off x="304800" y="1066800"/>
            <a:ext cx="8534399" cy="5334000"/>
          </a:xfrm>
        </p:spPr>
        <p:txBody>
          <a:bodyPr>
            <a:normAutofit fontScale="70000" lnSpcReduction="20000"/>
          </a:bodyPr>
          <a:lstStyle/>
          <a:p>
            <a:endParaRPr lang="en-GB" b="1" dirty="0"/>
          </a:p>
          <a:p>
            <a:r>
              <a:rPr lang="en-GB" dirty="0"/>
              <a:t>Three distinct types emerged from earlier research - analysis of regulatory directors general perceptions of their accountabilities:</a:t>
            </a:r>
          </a:p>
          <a:p>
            <a:endParaRPr lang="en-GB" dirty="0"/>
          </a:p>
          <a:p>
            <a:r>
              <a:rPr lang="en-GB" dirty="0"/>
              <a:t>Instrumental approach: Certainty over formal accountability led to lack of engagement with accountability issues generally.</a:t>
            </a:r>
          </a:p>
          <a:p>
            <a:endParaRPr lang="en-GB" dirty="0"/>
          </a:p>
          <a:p>
            <a:r>
              <a:rPr lang="en-GB" dirty="0"/>
              <a:t>Ethical approach: Knowledge of own personal accountability, public service ethos evident but internalised, thus didn’t feel need to adopt a discursive enquiring approach to accountability. Not much discussed in their organisation.</a:t>
            </a:r>
          </a:p>
          <a:p>
            <a:endParaRPr lang="en-GB" dirty="0"/>
          </a:p>
          <a:p>
            <a:r>
              <a:rPr lang="en-GB" dirty="0"/>
              <a:t>Uncertain approach: Uncertainty, far from indicating lack of interest, was associated with much higher levels of engagement with issues of accountability than the other two groups – more discussions, more meetings to assess whether their organisation had accounted properly etc.</a:t>
            </a:r>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92641489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noAutofit/>
          </a:bodyPr>
          <a:lstStyle/>
          <a:p>
            <a:r>
              <a:rPr lang="en-GB" sz="2400" b="1" dirty="0"/>
              <a:t>Some issues around accountability from previous work</a:t>
            </a:r>
          </a:p>
        </p:txBody>
      </p:sp>
      <p:sp>
        <p:nvSpPr>
          <p:cNvPr id="3" name="Content Placeholder 2"/>
          <p:cNvSpPr>
            <a:spLocks noGrp="1"/>
          </p:cNvSpPr>
          <p:nvPr>
            <p:ph idx="1"/>
          </p:nvPr>
        </p:nvSpPr>
        <p:spPr>
          <a:xfrm>
            <a:off x="709501" y="1600200"/>
            <a:ext cx="7772400" cy="4876800"/>
          </a:xfrm>
        </p:spPr>
        <p:txBody>
          <a:bodyPr>
            <a:normAutofit fontScale="85000" lnSpcReduction="20000"/>
          </a:bodyPr>
          <a:lstStyle/>
          <a:p>
            <a:r>
              <a:rPr lang="en-GB" dirty="0"/>
              <a:t>From “Institutional investment &amp; corporate accountability” project.</a:t>
            </a:r>
          </a:p>
          <a:p>
            <a:pPr lvl="1"/>
            <a:r>
              <a:rPr lang="en-GB" dirty="0"/>
              <a:t>Institutional shareholders – owners or traders?</a:t>
            </a:r>
          </a:p>
          <a:p>
            <a:pPr lvl="1"/>
            <a:r>
              <a:rPr lang="en-GB" dirty="0"/>
              <a:t>Mutual dependency but based in part on misunderstandings?)</a:t>
            </a:r>
          </a:p>
          <a:p>
            <a:pPr lvl="2"/>
            <a:r>
              <a:rPr lang="en-GB" dirty="0"/>
              <a:t>perception investors focused on short term shareholder value but …</a:t>
            </a:r>
          </a:p>
          <a:p>
            <a:pPr lvl="2"/>
            <a:r>
              <a:rPr lang="en-GB" dirty="0"/>
              <a:t>evidence of some investors’ demands for longer term forecasts (companies complicit in short-termism due to lack of confidence in forecasts)</a:t>
            </a:r>
          </a:p>
          <a:p>
            <a:pPr lvl="1"/>
            <a:endParaRPr lang="en-GB" dirty="0"/>
          </a:p>
          <a:p>
            <a:pPr lvl="1"/>
            <a:endParaRPr lang="en-GB" sz="1500" dirty="0"/>
          </a:p>
          <a:p>
            <a:pPr marL="457200" lvl="1" indent="0">
              <a:buNone/>
            </a:pPr>
            <a:r>
              <a:rPr lang="en-GB" sz="1500" dirty="0"/>
              <a:t>Hendry, J., Sanderson, P., Barker, R., &amp; Roberts, J. (2006). Owners or traders? Conceptualizations of institutional investors and their relationship with corporate managers. </a:t>
            </a:r>
            <a:r>
              <a:rPr lang="en-GB" sz="1500" i="1" dirty="0"/>
              <a:t>Human Relations, 59</a:t>
            </a:r>
            <a:r>
              <a:rPr lang="en-GB" sz="1500" dirty="0"/>
              <a:t>(8), 1101-1132.</a:t>
            </a:r>
          </a:p>
          <a:p>
            <a:pPr marL="457200" lvl="1" indent="0">
              <a:buNone/>
            </a:pPr>
            <a:r>
              <a:rPr lang="en-GB" sz="1500" dirty="0"/>
              <a:t>Roberts, J., Sanderson, P., Barker, R., &amp; Hendry, J. (2006). In the mirror of the market: The disciplinary effects of company/fund manager meetings. </a:t>
            </a:r>
            <a:r>
              <a:rPr lang="en-GB" sz="1500" i="1" dirty="0"/>
              <a:t>Accounting, Organizations and Society, 31</a:t>
            </a:r>
            <a:r>
              <a:rPr lang="en-GB" sz="1500" dirty="0"/>
              <a:t>(3), 277-294</a:t>
            </a:r>
          </a:p>
          <a:p>
            <a:pPr marL="457200" lvl="1" indent="0">
              <a:buNone/>
            </a:pPr>
            <a:endParaRPr lang="en-GB" sz="1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09515171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GB" sz="2800" b="1" dirty="0"/>
              <a:t>Towards a conclusion</a:t>
            </a:r>
          </a:p>
        </p:txBody>
      </p:sp>
      <p:sp>
        <p:nvSpPr>
          <p:cNvPr id="3" name="Content Placeholder 2"/>
          <p:cNvSpPr>
            <a:spLocks noGrp="1"/>
          </p:cNvSpPr>
          <p:nvPr>
            <p:ph idx="1"/>
          </p:nvPr>
        </p:nvSpPr>
        <p:spPr>
          <a:xfrm>
            <a:off x="533400" y="1371600"/>
            <a:ext cx="7901099" cy="4795720"/>
          </a:xfrm>
        </p:spPr>
        <p:txBody>
          <a:bodyPr>
            <a:normAutofit fontScale="70000" lnSpcReduction="20000"/>
          </a:bodyPr>
          <a:lstStyle/>
          <a:p>
            <a:r>
              <a:rPr lang="en-GB" dirty="0"/>
              <a:t>Link between good governance and performance uncertain </a:t>
            </a:r>
            <a:r>
              <a:rPr lang="en-GB" dirty="0">
                <a:sym typeface="Wingdings" panose="05000000000000000000" pitchFamily="2" charset="2"/>
              </a:rPr>
              <a:t></a:t>
            </a:r>
            <a:endParaRPr lang="en-GB" dirty="0"/>
          </a:p>
          <a:p>
            <a:r>
              <a:rPr lang="en-GB" dirty="0"/>
              <a:t>Shareholder tend to focus (rationally?) on accountability only when interests threatened (e.g. share price fall) while other stakeholder interests arise as part of broader stakeholder (e.g. NGO) campaign </a:t>
            </a:r>
            <a:r>
              <a:rPr lang="en-GB" dirty="0">
                <a:sym typeface="Wingdings" panose="05000000000000000000" pitchFamily="2" charset="2"/>
              </a:rPr>
              <a:t></a:t>
            </a:r>
            <a:endParaRPr lang="en-GB" dirty="0"/>
          </a:p>
          <a:p>
            <a:r>
              <a:rPr lang="en-GB" dirty="0"/>
              <a:t>Outcome oriented accountability: Mirrors broader society – means compliance failures used (rationally in respect of resources) to target sub-optimal outcomes rather than pockets of persistent sub-optimal practice (e.g. pharmacists) </a:t>
            </a:r>
            <a:r>
              <a:rPr lang="en-GB" dirty="0">
                <a:sym typeface="Wingdings" panose="05000000000000000000" pitchFamily="2" charset="2"/>
              </a:rPr>
              <a:t></a:t>
            </a:r>
          </a:p>
          <a:p>
            <a:r>
              <a:rPr lang="en-GB" dirty="0">
                <a:sym typeface="Wingdings" panose="05000000000000000000" pitchFamily="2" charset="2"/>
              </a:rPr>
              <a:t>Not individualized or socializing but bilateral, contingent accountability (binding together but on an individual basis):</a:t>
            </a:r>
          </a:p>
          <a:p>
            <a:pPr lvl="1"/>
            <a:r>
              <a:rPr lang="en-GB" dirty="0">
                <a:sym typeface="Wingdings" panose="05000000000000000000" pitchFamily="2" charset="2"/>
              </a:rPr>
              <a:t>Companies: Less able to reliably forecast what will be accepted as compliant behaviour.</a:t>
            </a:r>
          </a:p>
          <a:p>
            <a:pPr lvl="1"/>
            <a:r>
              <a:rPr lang="en-GB" dirty="0">
                <a:sym typeface="Wingdings" panose="05000000000000000000" pitchFamily="2" charset="2"/>
              </a:rPr>
              <a:t>Stakeholders: Arguably less able to hold companies to account unless able to form coalition around specific understandings of what constitutes complaint behaviour. </a:t>
            </a:r>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228835225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b="1" dirty="0"/>
              <a:t>Foci: </a:t>
            </a:r>
          </a:p>
        </p:txBody>
      </p:sp>
      <p:sp>
        <p:nvSpPr>
          <p:cNvPr id="3" name="Content Placeholder 2"/>
          <p:cNvSpPr>
            <a:spLocks noGrp="1"/>
          </p:cNvSpPr>
          <p:nvPr>
            <p:ph idx="1"/>
          </p:nvPr>
        </p:nvSpPr>
        <p:spPr/>
        <p:txBody>
          <a:bodyPr>
            <a:normAutofit lnSpcReduction="10000"/>
          </a:bodyPr>
          <a:lstStyle/>
          <a:p>
            <a:r>
              <a:rPr lang="en-GB" dirty="0"/>
              <a:t>Political scientists: representatives' accountabilities to citizens (public/personal, instrumental/ethical, statutory/extra-statutory)</a:t>
            </a:r>
          </a:p>
          <a:p>
            <a:r>
              <a:rPr lang="en-GB" dirty="0"/>
              <a:t>Management academics: managers’ organizational accountabilities (formal/informal)</a:t>
            </a:r>
          </a:p>
          <a:p>
            <a:pPr lvl="1"/>
            <a:r>
              <a:rPr lang="en-GB" dirty="0"/>
              <a:t>OB (sociologists): focus on accountability as a social practice (strategic/moral)</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40484560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143000"/>
          </a:xfrm>
        </p:spPr>
        <p:txBody>
          <a:bodyPr>
            <a:normAutofit fontScale="90000"/>
          </a:bodyPr>
          <a:lstStyle/>
          <a:p>
            <a:r>
              <a:rPr lang="en-GB" dirty="0"/>
              <a:t>Organisational Behaviour:</a:t>
            </a:r>
            <a:br>
              <a:rPr lang="en-GB" dirty="0"/>
            </a:br>
            <a:r>
              <a:rPr lang="en-GB" dirty="0"/>
              <a:t>relational approach to accountability</a:t>
            </a:r>
          </a:p>
        </p:txBody>
      </p:sp>
      <p:sp>
        <p:nvSpPr>
          <p:cNvPr id="3" name="Content Placeholder 2"/>
          <p:cNvSpPr>
            <a:spLocks noGrp="1"/>
          </p:cNvSpPr>
          <p:nvPr>
            <p:ph idx="1"/>
          </p:nvPr>
        </p:nvSpPr>
        <p:spPr>
          <a:xfrm>
            <a:off x="228600" y="1752600"/>
            <a:ext cx="8686800" cy="4953000"/>
          </a:xfrm>
        </p:spPr>
        <p:txBody>
          <a:bodyPr>
            <a:normAutofit fontScale="70000" lnSpcReduction="20000"/>
          </a:bodyPr>
          <a:lstStyle/>
          <a:p>
            <a:r>
              <a:rPr lang="en-GB" dirty="0"/>
              <a:t>Accountability, the giving and demanding of reasons for conduct, is a social, a mutual process, a process that emphasizes the interdependence of human beings. It is both an expression of a sense of responsibility by one human being for the condition of another, and at the same time, by concretizing that sense of responsibility, serves to reinforce it. An account may therefore be considered to be ‘socializing’ or ‘individualizing’.</a:t>
            </a:r>
          </a:p>
          <a:p>
            <a:endParaRPr lang="en-GB" dirty="0"/>
          </a:p>
          <a:p>
            <a:pPr lvl="1"/>
            <a:r>
              <a:rPr lang="en-GB" i="1" dirty="0"/>
              <a:t>Accountability involves varied social practices by means of which we seek to remind each other of our reciprocal dependence: of the ways our actions unavoidably make a difference to each other</a:t>
            </a:r>
            <a:r>
              <a:rPr lang="en-GB" dirty="0"/>
              <a:t> (Roberts 1996 p40).  </a:t>
            </a:r>
          </a:p>
          <a:p>
            <a:pPr lvl="1"/>
            <a:endParaRPr lang="en-GB" dirty="0"/>
          </a:p>
          <a:p>
            <a:r>
              <a:rPr lang="en-GB" dirty="0"/>
              <a:t>Thus even where power is asymmetrical, those giving and demanding accounts are bound together in practice …. to an extent. </a:t>
            </a:r>
          </a:p>
          <a:p>
            <a:pPr marL="0" indent="0">
              <a:buNone/>
            </a:pPr>
            <a:endParaRPr lang="en-GB" sz="1700" dirty="0"/>
          </a:p>
          <a:p>
            <a:pPr marL="0" indent="0">
              <a:buNone/>
            </a:pPr>
            <a:r>
              <a:rPr lang="en-GB" sz="1700" dirty="0"/>
              <a:t>Roberts, J., &amp; Scapens, R. (1985). Accounting systems and systems of accountability—understanding accounting practices in their organisational contexts. </a:t>
            </a:r>
            <a:r>
              <a:rPr lang="en-GB" sz="1700" i="1" dirty="0"/>
              <a:t>Accounting, Organizations and Society, 10</a:t>
            </a:r>
            <a:r>
              <a:rPr lang="en-GB" sz="1700" dirty="0"/>
              <a:t>(4), 443-456. </a:t>
            </a:r>
          </a:p>
          <a:p>
            <a:pPr marL="0" indent="0">
              <a:buNone/>
            </a:pPr>
            <a:r>
              <a:rPr lang="en-GB" sz="1700" dirty="0"/>
              <a:t>Roberts, J. (1996). From discipline to dialogue: individualizing and socializing forms of accountability. In R. Munro &amp; J. Mouritsen (Eds.), </a:t>
            </a:r>
            <a:r>
              <a:rPr lang="en-GB" sz="1700" i="1" dirty="0"/>
              <a:t>Accountability: Power, ethos and the technologies of managing</a:t>
            </a:r>
            <a:r>
              <a:rPr lang="en-GB" sz="1700" dirty="0"/>
              <a:t> (pp. 40-61). London: International Thompson Business.</a:t>
            </a:r>
          </a:p>
          <a:p>
            <a:endParaRPr lang="en-GB" dirty="0"/>
          </a:p>
        </p:txBody>
      </p:sp>
    </p:spTree>
    <p:extLst>
      <p:ext uri="{BB962C8B-B14F-4D97-AF65-F5344CB8AC3E}">
        <p14:creationId xmlns:p14="http://schemas.microsoft.com/office/powerpoint/2010/main" val="209024587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915400" cy="1143000"/>
          </a:xfrm>
        </p:spPr>
        <p:txBody>
          <a:bodyPr>
            <a:normAutofit/>
          </a:bodyPr>
          <a:lstStyle/>
          <a:p>
            <a:r>
              <a:rPr lang="en-GB" sz="2800" b="1" dirty="0"/>
              <a:t>Factors influencing perceptions of accountability relations</a:t>
            </a:r>
            <a:endParaRPr lang="en-GB" sz="2800" dirty="0"/>
          </a:p>
        </p:txBody>
      </p:sp>
      <p:sp>
        <p:nvSpPr>
          <p:cNvPr id="3" name="Content Placeholder 2"/>
          <p:cNvSpPr>
            <a:spLocks noGrp="1"/>
          </p:cNvSpPr>
          <p:nvPr>
            <p:ph idx="1"/>
          </p:nvPr>
        </p:nvSpPr>
        <p:spPr/>
        <p:txBody>
          <a:bodyPr>
            <a:normAutofit lnSpcReduction="10000"/>
          </a:bodyPr>
          <a:lstStyle/>
          <a:p>
            <a:r>
              <a:rPr lang="en-GB" sz="2400" dirty="0"/>
              <a:t>Michael O’Loughlin (1990) offers a model designed to ‘measure’ accountability in public administration which is essentially concerned with</a:t>
            </a:r>
          </a:p>
          <a:p>
            <a:pPr lvl="1"/>
            <a:r>
              <a:rPr lang="en-GB" sz="2400" dirty="0"/>
              <a:t>(i) the power of those presenting accounts compared to their stakeholders </a:t>
            </a:r>
          </a:p>
          <a:p>
            <a:pPr lvl="1"/>
            <a:r>
              <a:rPr lang="en-GB" sz="2400" dirty="0"/>
              <a:t>(ii) the quantity and quality of their communications (e.g. level of detail, language employed)</a:t>
            </a:r>
          </a:p>
          <a:p>
            <a:pPr lvl="1"/>
            <a:r>
              <a:rPr lang="en-GB" sz="2400" dirty="0"/>
              <a:t>(iii) the degree of discretion in constructing the account</a:t>
            </a:r>
          </a:p>
          <a:p>
            <a:pPr marL="457200" lvl="1" indent="0">
              <a:buNone/>
            </a:pPr>
            <a:r>
              <a:rPr lang="en-GB" sz="2400" dirty="0"/>
              <a:t>(I would also add the degree of value concordance)</a:t>
            </a:r>
          </a:p>
          <a:p>
            <a:pPr marL="457200" lvl="1" indent="0">
              <a:buNone/>
            </a:pPr>
            <a:r>
              <a:rPr lang="en-GB" sz="1300" dirty="0"/>
              <a:t>O’Loughlin, M. G. (1990). What is Bureaucratic Accountability and How Can We Measure It?’. </a:t>
            </a:r>
            <a:r>
              <a:rPr lang="en-GB" sz="1300" i="1" dirty="0"/>
              <a:t>Administration and Society, 22</a:t>
            </a:r>
            <a:r>
              <a:rPr lang="en-GB" sz="1300" dirty="0"/>
              <a:t>(3), 275–302.</a:t>
            </a:r>
          </a:p>
          <a:p>
            <a:pPr marL="457200" lvl="1" indent="0">
              <a:buNone/>
            </a:pPr>
            <a:endParaRPr lang="en-GB"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85688954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077200" cy="1219200"/>
          </a:xfrm>
        </p:spPr>
        <p:txBody>
          <a:bodyPr>
            <a:noAutofit/>
          </a:bodyPr>
          <a:lstStyle/>
          <a:p>
            <a:pPr algn="l"/>
            <a:r>
              <a:rPr lang="en-GB" sz="2800" b="1" dirty="0"/>
              <a:t>Back to accounts.</a:t>
            </a:r>
            <a:br>
              <a:rPr lang="en-GB" sz="2800" b="1" dirty="0"/>
            </a:br>
            <a:r>
              <a:rPr lang="en-GB" sz="2800" b="1" dirty="0"/>
              <a:t>What is the basis against which accounts are judged?</a:t>
            </a:r>
          </a:p>
        </p:txBody>
      </p:sp>
      <p:sp>
        <p:nvSpPr>
          <p:cNvPr id="3" name="Content Placeholder 2"/>
          <p:cNvSpPr>
            <a:spLocks noGrp="1"/>
          </p:cNvSpPr>
          <p:nvPr>
            <p:ph idx="1"/>
          </p:nvPr>
        </p:nvSpPr>
        <p:spPr>
          <a:xfrm>
            <a:off x="709501" y="2443280"/>
            <a:ext cx="7772400" cy="1442920"/>
          </a:xfrm>
        </p:spPr>
        <p:txBody>
          <a:bodyPr/>
          <a:lstStyle/>
          <a:p>
            <a:r>
              <a:rPr lang="en-GB" dirty="0"/>
              <a:t>Criteria:</a:t>
            </a:r>
          </a:p>
          <a:p>
            <a:pPr lvl="1"/>
            <a:r>
              <a:rPr lang="en-GB" dirty="0"/>
              <a:t>Law, rules, codes, standards, norms etc., etc.</a:t>
            </a:r>
          </a:p>
          <a:p>
            <a:pPr lvl="1"/>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Title 1"/>
          <p:cNvSpPr txBox="1">
            <a:spLocks/>
          </p:cNvSpPr>
          <p:nvPr/>
        </p:nvSpPr>
        <p:spPr bwMode="auto">
          <a:xfrm>
            <a:off x="875414" y="4191000"/>
            <a:ext cx="7772400" cy="1676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fontScale="97500"/>
          </a:bodyPr>
          <a:lstStyle>
            <a:lvl1pPr algn="ctr" rtl="0" eaLnBrk="1" fontAlgn="base" hangingPunct="1">
              <a:spcBef>
                <a:spcPct val="0"/>
              </a:spcBef>
              <a:spcAft>
                <a:spcPct val="0"/>
              </a:spcAft>
              <a:defRPr sz="4400">
                <a:solidFill>
                  <a:schemeClr val="tx2"/>
                </a:solidFill>
                <a:latin typeface="Calibri" pitchFamily="34" charset="0"/>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GB" sz="2800" b="1" dirty="0"/>
              <a:t>… but what if those criteria are not fixed or are imprecise or flexible or soft law or codes or …..?</a:t>
            </a:r>
          </a:p>
        </p:txBody>
      </p:sp>
    </p:spTree>
    <p:extLst>
      <p:ext uri="{BB962C8B-B14F-4D97-AF65-F5344CB8AC3E}">
        <p14:creationId xmlns:p14="http://schemas.microsoft.com/office/powerpoint/2010/main" val="385983794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52400" y="533400"/>
            <a:ext cx="88392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Calibri" pitchFamily="34" charset="0"/>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GB" sz="2800" b="1" kern="0" dirty="0">
                <a:solidFill>
                  <a:srgbClr val="000000"/>
                </a:solidFill>
              </a:rPr>
              <a:t>… after all, flexible forms of regulation are encouraged</a:t>
            </a:r>
            <a:endParaRPr lang="en-GB" sz="2800" kern="0" dirty="0">
              <a:solidFill>
                <a:srgbClr val="000000"/>
              </a:solidFill>
            </a:endParaRPr>
          </a:p>
        </p:txBody>
      </p:sp>
      <p:sp>
        <p:nvSpPr>
          <p:cNvPr id="2" name="Title 1"/>
          <p:cNvSpPr>
            <a:spLocks noGrp="1"/>
          </p:cNvSpPr>
          <p:nvPr>
            <p:ph type="title"/>
          </p:nvPr>
        </p:nvSpPr>
        <p:spPr>
          <a:xfrm>
            <a:off x="0" y="5791200"/>
            <a:ext cx="9144000" cy="990600"/>
          </a:xfrm>
          <a:solidFill>
            <a:schemeClr val="accent3"/>
          </a:solidFill>
        </p:spPr>
        <p:txBody>
          <a:bodyPr>
            <a:normAutofit/>
          </a:bodyPr>
          <a:lstStyle/>
          <a:p>
            <a:r>
              <a:rPr lang="en-GB" sz="2200" b="1" dirty="0"/>
              <a:t>Flexible regulation, externalised Costs and  economic growth</a:t>
            </a:r>
            <a:br>
              <a:rPr lang="en-GB" sz="2200" b="1" dirty="0"/>
            </a:br>
            <a:r>
              <a:rPr lang="en-GB" sz="1600" dirty="0"/>
              <a:t>drawing on Responsive Regulation (Ayres &amp; Braithwaite 1992)</a:t>
            </a:r>
            <a:br>
              <a:rPr lang="en-GB" sz="1600" dirty="0"/>
            </a:br>
            <a:r>
              <a:rPr lang="en-GB" sz="1300" dirty="0"/>
              <a:t>Ayres, I., &amp; Braithwaite, J. (1992). </a:t>
            </a:r>
            <a:r>
              <a:rPr lang="en-GB" sz="1300" i="1" dirty="0"/>
              <a:t>Responsive Regulation: Transcending the Deregulation Debate</a:t>
            </a:r>
            <a:r>
              <a:rPr lang="en-GB" sz="1300" dirty="0"/>
              <a:t>. New York: Oxford University Press.</a:t>
            </a:r>
          </a:p>
        </p:txBody>
      </p:sp>
      <p:graphicFrame>
        <p:nvGraphicFramePr>
          <p:cNvPr id="11" name="Diagram 10"/>
          <p:cNvGraphicFramePr/>
          <p:nvPr>
            <p:extLst>
              <p:ext uri="{D42A27DB-BD31-4B8C-83A1-F6EECF244321}">
                <p14:modId xmlns:p14="http://schemas.microsoft.com/office/powerpoint/2010/main" val="3166330800"/>
              </p:ext>
            </p:extLst>
          </p:nvPr>
        </p:nvGraphicFramePr>
        <p:xfrm>
          <a:off x="228600" y="1295400"/>
          <a:ext cx="3429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547796637"/>
              </p:ext>
            </p:extLst>
          </p:nvPr>
        </p:nvGraphicFramePr>
        <p:xfrm>
          <a:off x="2590800" y="1371600"/>
          <a:ext cx="3429000" cy="4495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158897191"/>
              </p:ext>
            </p:extLst>
          </p:nvPr>
        </p:nvGraphicFramePr>
        <p:xfrm>
          <a:off x="4953000" y="1295400"/>
          <a:ext cx="3429000" cy="4572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9197860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609600"/>
            <a:ext cx="8762999" cy="838200"/>
          </a:xfrm>
        </p:spPr>
        <p:txBody>
          <a:bodyPr/>
          <a:lstStyle/>
          <a:p>
            <a:r>
              <a:rPr lang="en-GB" sz="2800" b="1" dirty="0"/>
              <a:t>Empirical research on voluntaristic corporate governance codes to examine aspects of regulatory flexibility</a:t>
            </a:r>
          </a:p>
        </p:txBody>
      </p:sp>
      <p:sp>
        <p:nvSpPr>
          <p:cNvPr id="5123" name="Content Placeholder 2"/>
          <p:cNvSpPr>
            <a:spLocks noGrp="1"/>
          </p:cNvSpPr>
          <p:nvPr>
            <p:ph idx="1"/>
          </p:nvPr>
        </p:nvSpPr>
        <p:spPr>
          <a:xfrm>
            <a:off x="76200" y="1524000"/>
            <a:ext cx="8915400" cy="5257800"/>
          </a:xfrm>
        </p:spPr>
        <p:txBody>
          <a:bodyPr>
            <a:normAutofit lnSpcReduction="10000"/>
          </a:bodyPr>
          <a:lstStyle/>
          <a:p>
            <a:r>
              <a:rPr lang="en-GB" sz="2000" b="1" dirty="0"/>
              <a:t>Project</a:t>
            </a:r>
            <a:r>
              <a:rPr lang="en-GB" sz="2000" dirty="0">
                <a:solidFill>
                  <a:schemeClr val="tx1"/>
                </a:solidFill>
              </a:rPr>
              <a:t>:</a:t>
            </a:r>
          </a:p>
          <a:p>
            <a:pPr lvl="1"/>
            <a:r>
              <a:rPr lang="en-GB" sz="2000" dirty="0">
                <a:ea typeface="+mn-ea"/>
                <a:cs typeface="+mn-cs"/>
              </a:rPr>
              <a:t>Soft Regulation? Conforming with the Principle of </a:t>
            </a:r>
            <a:r>
              <a:rPr lang="en-GB" sz="2000" b="1" u="sng" dirty="0">
                <a:ea typeface="+mn-ea"/>
                <a:cs typeface="+mn-cs"/>
              </a:rPr>
              <a:t>'Comply or Explain</a:t>
            </a:r>
            <a:r>
              <a:rPr lang="en-GB" sz="2000" dirty="0">
                <a:ea typeface="+mn-ea"/>
                <a:cs typeface="+mn-cs"/>
              </a:rPr>
              <a:t>,' ESRC (RES-000-23-1501)</a:t>
            </a:r>
          </a:p>
          <a:p>
            <a:r>
              <a:rPr lang="en-GB" sz="2000" b="1" dirty="0"/>
              <a:t>Comparative research</a:t>
            </a:r>
          </a:p>
          <a:p>
            <a:pPr lvl="1">
              <a:defRPr/>
            </a:pPr>
            <a:r>
              <a:rPr lang="en-GB" sz="2000" dirty="0"/>
              <a:t>UK: common law, liberalism (self regulation tradition), equity finance, dispersed shareholdings with concentrated institutional control.</a:t>
            </a:r>
          </a:p>
          <a:p>
            <a:pPr lvl="1">
              <a:defRPr/>
            </a:pPr>
            <a:r>
              <a:rPr lang="en-GB" sz="2000" dirty="0"/>
              <a:t>Germany: civil law, corporatism, bank finance, family blockholdings</a:t>
            </a:r>
          </a:p>
          <a:p>
            <a:pPr marL="0" indent="0" algn="ctr">
              <a:buNone/>
              <a:defRPr/>
            </a:pPr>
            <a:r>
              <a:rPr lang="en-GB" sz="2000" u="sng" dirty="0"/>
              <a:t>but similar codes of corporate governance, i.e. similar regulatory regimes</a:t>
            </a:r>
          </a:p>
          <a:p>
            <a:pPr>
              <a:defRPr/>
            </a:pPr>
            <a:r>
              <a:rPr lang="en-GB" sz="2000" b="1" dirty="0"/>
              <a:t>Data</a:t>
            </a:r>
          </a:p>
          <a:p>
            <a:pPr lvl="1">
              <a:defRPr/>
            </a:pPr>
            <a:r>
              <a:rPr lang="en-GB" sz="2000" dirty="0"/>
              <a:t>Analyse 260 companies Corporate governance statements</a:t>
            </a:r>
          </a:p>
          <a:p>
            <a:pPr lvl="1">
              <a:defRPr/>
            </a:pPr>
            <a:r>
              <a:rPr lang="en-GB" sz="2000" dirty="0"/>
              <a:t>Interviews with directors, CG managers, legal counsel etc.</a:t>
            </a:r>
          </a:p>
          <a:p>
            <a:pPr marL="457200" lvl="1" indent="0">
              <a:buNone/>
              <a:defRPr/>
            </a:pPr>
            <a:endParaRPr lang="en-GB" sz="1300" dirty="0"/>
          </a:p>
          <a:p>
            <a:pPr marL="57150" indent="0">
              <a:buNone/>
              <a:defRPr/>
            </a:pPr>
            <a:r>
              <a:rPr lang="en-GB" sz="1300" dirty="0"/>
              <a:t>Sanderson, P., Seidl, D., &amp; Roberts, J. Taking soft regulation seriously? Managers’ perceptions of the legitimacy of corporate governance codes and ’comply-or-explain’ in the UK and Germany. (</a:t>
            </a:r>
            <a:r>
              <a:rPr lang="en-GB" sz="1300" i="1" dirty="0"/>
              <a:t>under revision for Regulation &amp; Governance</a:t>
            </a:r>
            <a:r>
              <a:rPr lang="en-GB" sz="1300" dirty="0"/>
              <a:t>.)</a:t>
            </a:r>
          </a:p>
          <a:p>
            <a:pPr marL="57150" indent="0">
              <a:buNone/>
              <a:defRPr/>
            </a:pPr>
            <a:r>
              <a:rPr lang="en-GB" sz="1300" dirty="0"/>
              <a:t>Seidl, D., Sanderson, P., &amp; Roberts, J. (2013). Applying the ‘comply-or-explain’ principle: discursive legitimacy tactics with regard to codes of corporate governance. </a:t>
            </a:r>
            <a:r>
              <a:rPr lang="en-GB" sz="1300" i="1" dirty="0"/>
              <a:t>Journal of Management &amp; Governance, 17</a:t>
            </a:r>
            <a:r>
              <a:rPr lang="en-GB" sz="1300" dirty="0"/>
              <a:t>(3). </a:t>
            </a:r>
          </a:p>
          <a:p>
            <a:pPr marL="57150" indent="0">
              <a:buNone/>
              <a:defRPr/>
            </a:pPr>
            <a:r>
              <a:rPr lang="en-GB" sz="1300" dirty="0"/>
              <a:t>Sanderson, P., Seidl, D., &amp; Roberts, J. (2013). The limits of flexible regulation: Managers’ perceptions of corporate governance codes and ‘comply-or-explain’ (Vol. Centre for Business Research Working Paper 439). Cambridge: University of Cambridge.</a:t>
            </a:r>
          </a:p>
        </p:txBody>
      </p:sp>
    </p:spTree>
    <p:extLst>
      <p:ext uri="{BB962C8B-B14F-4D97-AF65-F5344CB8AC3E}">
        <p14:creationId xmlns:p14="http://schemas.microsoft.com/office/powerpoint/2010/main" val="168180763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685800"/>
            <a:ext cx="7772400" cy="1066800"/>
          </a:xfrm>
        </p:spPr>
        <p:txBody>
          <a:bodyPr>
            <a:noAutofit/>
          </a:bodyPr>
          <a:lstStyle/>
          <a:p>
            <a:r>
              <a:rPr lang="en-GB" sz="2800" b="1" dirty="0"/>
              <a:t>Comply-or-explain: the ultimate in flexible regulation</a:t>
            </a:r>
            <a:endParaRPr lang="en-GB" sz="2800" dirty="0"/>
          </a:p>
        </p:txBody>
      </p:sp>
      <p:sp>
        <p:nvSpPr>
          <p:cNvPr id="3" name="Content Placeholder 2"/>
          <p:cNvSpPr>
            <a:spLocks noGrp="1"/>
          </p:cNvSpPr>
          <p:nvPr>
            <p:ph idx="1"/>
          </p:nvPr>
        </p:nvSpPr>
        <p:spPr>
          <a:xfrm>
            <a:off x="457200" y="2057400"/>
            <a:ext cx="8305800" cy="4572000"/>
          </a:xfrm>
        </p:spPr>
        <p:txBody>
          <a:bodyPr>
            <a:normAutofit fontScale="92500" lnSpcReduction="20000"/>
          </a:bodyPr>
          <a:lstStyle/>
          <a:p>
            <a:pPr>
              <a:defRPr/>
            </a:pPr>
            <a:r>
              <a:rPr lang="en-GB" sz="3000" b="1" dirty="0"/>
              <a:t>noncompliance = compliance </a:t>
            </a:r>
            <a:r>
              <a:rPr lang="en-GB" sz="3000" dirty="0"/>
              <a:t>(</a:t>
            </a:r>
            <a:r>
              <a:rPr lang="en-GB" sz="2600" dirty="0"/>
              <a:t>but only where regulatees provide acceptable accounts of their (non-compliant) actions to their stakeholders)</a:t>
            </a:r>
          </a:p>
          <a:p>
            <a:pPr>
              <a:defRPr/>
            </a:pPr>
            <a:endParaRPr lang="en-GB" sz="2600" dirty="0"/>
          </a:p>
          <a:p>
            <a:pPr lvl="1">
              <a:defRPr/>
            </a:pPr>
            <a:r>
              <a:rPr lang="en-GB" sz="2600" dirty="0"/>
              <a:t>Regulatees must either:</a:t>
            </a:r>
          </a:p>
          <a:p>
            <a:pPr lvl="2">
              <a:defRPr/>
            </a:pPr>
            <a:r>
              <a:rPr lang="en-GB" dirty="0"/>
              <a:t>demonstrate direct compliance with a rule (and underlying principle) or;</a:t>
            </a:r>
          </a:p>
          <a:p>
            <a:pPr lvl="2">
              <a:defRPr/>
            </a:pPr>
            <a:r>
              <a:rPr lang="en-GB" dirty="0"/>
              <a:t>explain rule </a:t>
            </a:r>
            <a:r>
              <a:rPr lang="en-GB" sz="2500" dirty="0"/>
              <a:t>noncompliance (non-conformance) by demonstrating compliance with the underlying </a:t>
            </a:r>
            <a:r>
              <a:rPr lang="en-GB" dirty="0"/>
              <a:t>principle or;</a:t>
            </a:r>
          </a:p>
          <a:p>
            <a:pPr lvl="2">
              <a:defRPr/>
            </a:pPr>
            <a:r>
              <a:rPr lang="en-GB" dirty="0"/>
              <a:t>explain why compliance with a rule (and possibly even the underlying principle) is not possible or is not desirable, i.e. not in the interests of stakeholders. </a:t>
            </a:r>
          </a:p>
          <a:p>
            <a:pPr>
              <a:defRPr/>
            </a:pPr>
            <a:endParaRPr lang="en-GB" dirty="0"/>
          </a:p>
        </p:txBody>
      </p:sp>
      <p:sp>
        <p:nvSpPr>
          <p:cNvPr id="6149" name="Slide Number Placeholder 4"/>
          <p:cNvSpPr>
            <a:spLocks noGrp="1"/>
          </p:cNvSpPr>
          <p:nvPr>
            <p:ph type="sldNum" sz="quarter" idx="12"/>
          </p:nvPr>
        </p:nvSpPr>
        <p:spPr>
          <a:noFill/>
        </p:spPr>
        <p:txBody>
          <a:bodyPr/>
          <a:lstStyle/>
          <a:p>
            <a:fld id="{2C87BE25-3DE7-4730-A39E-5D06E5332B91}" type="slidenum">
              <a:rPr lang="en-US" smtClean="0"/>
              <a:pPr/>
              <a:t>9</a:t>
            </a:fld>
            <a:endParaRPr lang="en-US" dirty="0"/>
          </a:p>
        </p:txBody>
      </p:sp>
    </p:spTree>
    <p:extLst>
      <p:ext uri="{BB962C8B-B14F-4D97-AF65-F5344CB8AC3E}">
        <p14:creationId xmlns:p14="http://schemas.microsoft.com/office/powerpoint/2010/main" val="12725524"/>
      </p:ext>
    </p:extLst>
  </p:cSld>
  <p:clrMapOvr>
    <a:masterClrMapping/>
  </p:clrMapOvr>
  <p:transition>
    <p:fade/>
  </p:transition>
</p:sld>
</file>

<file path=ppt/theme/theme1.xml><?xml version="1.0" encoding="utf-8"?>
<a:theme xmlns:a="http://schemas.openxmlformats.org/drawingml/2006/main" name="CBR Temp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CBR Template</Template>
  <TotalTime>3592</TotalTime>
  <Words>2630</Words>
  <Application>Microsoft Office PowerPoint</Application>
  <PresentationFormat>On-screen Show (4:3)</PresentationFormat>
  <Paragraphs>238</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Times New Roman</vt:lpstr>
      <vt:lpstr>Wingdings</vt:lpstr>
      <vt:lpstr>CBR Template</vt:lpstr>
      <vt:lpstr>Accounting to stakeholders under conditions of uncertainty </vt:lpstr>
      <vt:lpstr>Accountability</vt:lpstr>
      <vt:lpstr>Foci: </vt:lpstr>
      <vt:lpstr>Organisational Behaviour: relational approach to accountability</vt:lpstr>
      <vt:lpstr>Factors influencing perceptions of accountability relations</vt:lpstr>
      <vt:lpstr>Back to accounts. What is the basis against which accounts are judged?</vt:lpstr>
      <vt:lpstr>Flexible regulation, externalised Costs and  economic growth drawing on Responsive Regulation (Ayres &amp; Braithwaite 1992) Ayres, I., &amp; Braithwaite, J. (1992). Responsive Regulation: Transcending the Deregulation Debate. New York: Oxford University Press.</vt:lpstr>
      <vt:lpstr>Empirical research on voluntaristic corporate governance codes to examine aspects of regulatory flexibility</vt:lpstr>
      <vt:lpstr>Comply-or-explain: the ultimate in flexible regulation</vt:lpstr>
      <vt:lpstr>Accountability issues with comply-or-explain:</vt:lpstr>
      <vt:lpstr>… which means ….</vt:lpstr>
      <vt:lpstr>Q. Can we make sense of this ‘variable geometry?’ A. Perhaps companies’ perceptions of the instrument by which they are held to account is the starting point:</vt:lpstr>
      <vt:lpstr>Legitimacy: Analytical framework for CG research interviews</vt:lpstr>
      <vt:lpstr> Moral legitimacy: (For companies ML exists if the code = best practice - UK&gt;G)</vt:lpstr>
      <vt:lpstr>Pragmatic legitimacy (e.g. investment benefit): G&gt;UK</vt:lpstr>
      <vt:lpstr>Cognitive legitimacy: “taken-for-grantedness,” i.e. any other means of rule is unthinkable: (UK&gt;&gt;&gt;G) </vt:lpstr>
      <vt:lpstr>Overall legitimacy of use of codes and comply-or-explain: UK&gt;&gt;GER</vt:lpstr>
      <vt:lpstr>PowerPoint Presentation</vt:lpstr>
      <vt:lpstr>Full conformance</vt:lpstr>
      <vt:lpstr>PowerPoint Presentation</vt:lpstr>
      <vt:lpstr>Summary</vt:lpstr>
      <vt:lpstr>Conclusions on comply-or-explain</vt:lpstr>
      <vt:lpstr>Increasing uncertainty: flexible regulation in fast changing environments?</vt:lpstr>
      <vt:lpstr> Something to be said for uncertainty?</vt:lpstr>
      <vt:lpstr>Some issues around accountability from previous work</vt:lpstr>
      <vt:lpstr>Towards a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Reflexive governance or legitimation of noncompliance? Applying the ‘comply-or-explain’ principle in codes of corporate governance.</dc:title>
  <dc:creator>sandersonp</dc:creator>
  <cp:lastModifiedBy>Paul Sanderson</cp:lastModifiedBy>
  <cp:revision>251</cp:revision>
  <cp:lastPrinted>2013-02-05T21:58:27Z</cp:lastPrinted>
  <dcterms:created xsi:type="dcterms:W3CDTF">2006-08-16T00:00:00Z</dcterms:created>
  <dcterms:modified xsi:type="dcterms:W3CDTF">2016-07-05T16:31:58Z</dcterms:modified>
</cp:coreProperties>
</file>