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3"/>
  </p:notesMasterIdLst>
  <p:handoutMasterIdLst>
    <p:handoutMasterId r:id="rId24"/>
  </p:handoutMasterIdLst>
  <p:sldIdLst>
    <p:sldId id="256" r:id="rId2"/>
    <p:sldId id="314" r:id="rId3"/>
    <p:sldId id="315" r:id="rId4"/>
    <p:sldId id="316" r:id="rId5"/>
    <p:sldId id="317" r:id="rId6"/>
    <p:sldId id="318" r:id="rId7"/>
    <p:sldId id="319" r:id="rId8"/>
    <p:sldId id="338" r:id="rId9"/>
    <p:sldId id="320" r:id="rId10"/>
    <p:sldId id="321" r:id="rId11"/>
    <p:sldId id="322" r:id="rId12"/>
    <p:sldId id="327" r:id="rId13"/>
    <p:sldId id="328" r:id="rId14"/>
    <p:sldId id="329" r:id="rId15"/>
    <p:sldId id="330" r:id="rId16"/>
    <p:sldId id="332" r:id="rId17"/>
    <p:sldId id="333" r:id="rId18"/>
    <p:sldId id="334" r:id="rId19"/>
    <p:sldId id="335" r:id="rId20"/>
    <p:sldId id="336" r:id="rId21"/>
    <p:sldId id="337"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F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85283" autoAdjust="0"/>
  </p:normalViewPr>
  <p:slideViewPr>
    <p:cSldViewPr>
      <p:cViewPr>
        <p:scale>
          <a:sx n="100" d="100"/>
          <a:sy n="100" d="100"/>
        </p:scale>
        <p:origin x="-93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220" cy="494415"/>
          </a:xfrm>
          <a:prstGeom prst="rect">
            <a:avLst/>
          </a:prstGeom>
        </p:spPr>
        <p:txBody>
          <a:bodyPr vert="horz" lIns="89867" tIns="44934" rIns="89867" bIns="44934" rtlCol="0"/>
          <a:lstStyle>
            <a:lvl1pPr algn="l">
              <a:defRPr sz="1200"/>
            </a:lvl1pPr>
          </a:lstStyle>
          <a:p>
            <a:endParaRPr lang="en-GB" dirty="0"/>
          </a:p>
        </p:txBody>
      </p:sp>
      <p:sp>
        <p:nvSpPr>
          <p:cNvPr id="3" name="Date Placeholder 2"/>
          <p:cNvSpPr>
            <a:spLocks noGrp="1"/>
          </p:cNvSpPr>
          <p:nvPr>
            <p:ph type="dt" sz="quarter" idx="1"/>
          </p:nvPr>
        </p:nvSpPr>
        <p:spPr>
          <a:xfrm>
            <a:off x="3819339" y="0"/>
            <a:ext cx="2921220" cy="494415"/>
          </a:xfrm>
          <a:prstGeom prst="rect">
            <a:avLst/>
          </a:prstGeom>
        </p:spPr>
        <p:txBody>
          <a:bodyPr vert="horz" lIns="89867" tIns="44934" rIns="89867" bIns="44934" rtlCol="0"/>
          <a:lstStyle>
            <a:lvl1pPr algn="r">
              <a:defRPr sz="1200"/>
            </a:lvl1pPr>
          </a:lstStyle>
          <a:p>
            <a:fld id="{13D5B45C-7C74-482E-BC95-95CB9CC2145E}" type="datetimeFigureOut">
              <a:rPr lang="en-GB" smtClean="0"/>
              <a:t>Thu 12 March 2015</a:t>
            </a:fld>
            <a:endParaRPr lang="en-GB" dirty="0"/>
          </a:p>
        </p:txBody>
      </p:sp>
      <p:sp>
        <p:nvSpPr>
          <p:cNvPr id="4" name="Footer Placeholder 3"/>
          <p:cNvSpPr>
            <a:spLocks noGrp="1"/>
          </p:cNvSpPr>
          <p:nvPr>
            <p:ph type="ftr" sz="quarter" idx="2"/>
          </p:nvPr>
        </p:nvSpPr>
        <p:spPr>
          <a:xfrm>
            <a:off x="0" y="9376684"/>
            <a:ext cx="2921220" cy="494415"/>
          </a:xfrm>
          <a:prstGeom prst="rect">
            <a:avLst/>
          </a:prstGeom>
        </p:spPr>
        <p:txBody>
          <a:bodyPr vert="horz" lIns="89867" tIns="44934" rIns="89867" bIns="4493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9339" y="9376684"/>
            <a:ext cx="2921220" cy="494415"/>
          </a:xfrm>
          <a:prstGeom prst="rect">
            <a:avLst/>
          </a:prstGeom>
        </p:spPr>
        <p:txBody>
          <a:bodyPr vert="horz" lIns="89867" tIns="44934" rIns="89867" bIns="44934" rtlCol="0" anchor="b"/>
          <a:lstStyle>
            <a:lvl1pPr algn="r">
              <a:defRPr sz="1200"/>
            </a:lvl1pPr>
          </a:lstStyle>
          <a:p>
            <a:fld id="{04F358F0-640A-4CA1-8D11-92951450CDFD}" type="slidenum">
              <a:rPr lang="en-GB" smtClean="0"/>
              <a:t>‹#›</a:t>
            </a:fld>
            <a:endParaRPr lang="en-GB" dirty="0"/>
          </a:p>
        </p:txBody>
      </p:sp>
    </p:spTree>
    <p:extLst>
      <p:ext uri="{BB962C8B-B14F-4D97-AF65-F5344CB8AC3E}">
        <p14:creationId xmlns:p14="http://schemas.microsoft.com/office/powerpoint/2010/main" val="289532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3633"/>
          </a:xfrm>
          <a:prstGeom prst="rect">
            <a:avLst/>
          </a:prstGeom>
        </p:spPr>
        <p:txBody>
          <a:bodyPr vert="horz" lIns="94936" tIns="47468" rIns="94936" bIns="47468" rtlCol="0"/>
          <a:lstStyle>
            <a:lvl1pPr algn="l">
              <a:defRPr sz="1300"/>
            </a:lvl1pPr>
          </a:lstStyle>
          <a:p>
            <a:endParaRPr lang="en-GB" dirty="0"/>
          </a:p>
        </p:txBody>
      </p:sp>
      <p:sp>
        <p:nvSpPr>
          <p:cNvPr id="3" name="Date Placeholder 2"/>
          <p:cNvSpPr>
            <a:spLocks noGrp="1"/>
          </p:cNvSpPr>
          <p:nvPr>
            <p:ph type="dt" idx="1"/>
          </p:nvPr>
        </p:nvSpPr>
        <p:spPr>
          <a:xfrm>
            <a:off x="3818970" y="0"/>
            <a:ext cx="2921583" cy="493633"/>
          </a:xfrm>
          <a:prstGeom prst="rect">
            <a:avLst/>
          </a:prstGeom>
        </p:spPr>
        <p:txBody>
          <a:bodyPr vert="horz" lIns="94936" tIns="47468" rIns="94936" bIns="47468" rtlCol="0"/>
          <a:lstStyle>
            <a:lvl1pPr algn="r">
              <a:defRPr sz="1300"/>
            </a:lvl1pPr>
          </a:lstStyle>
          <a:p>
            <a:fld id="{B2E083E4-6ACE-45CA-A793-58C03F2CFA9A}" type="datetimeFigureOut">
              <a:rPr lang="en-US" smtClean="0"/>
              <a:pPr/>
              <a:t>3/12/2015</a:t>
            </a:fld>
            <a:endParaRPr lang="en-GB" dirty="0"/>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4936" tIns="47468" rIns="94936" bIns="47468" rtlCol="0" anchor="ctr"/>
          <a:lstStyle/>
          <a:p>
            <a:endParaRPr lang="en-GB" dirty="0"/>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4936" tIns="47468" rIns="94936" bIns="474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21583" cy="493633"/>
          </a:xfrm>
          <a:prstGeom prst="rect">
            <a:avLst/>
          </a:prstGeom>
        </p:spPr>
        <p:txBody>
          <a:bodyPr vert="horz" lIns="94936" tIns="47468" rIns="94936" bIns="4746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18970" y="9377316"/>
            <a:ext cx="2921583" cy="493633"/>
          </a:xfrm>
          <a:prstGeom prst="rect">
            <a:avLst/>
          </a:prstGeom>
        </p:spPr>
        <p:txBody>
          <a:bodyPr vert="horz" lIns="94936" tIns="47468" rIns="94936" bIns="47468" rtlCol="0" anchor="b"/>
          <a:lstStyle>
            <a:lvl1pPr algn="r">
              <a:defRPr sz="1300"/>
            </a:lvl1pPr>
          </a:lstStyle>
          <a:p>
            <a:fld id="{692481AA-E2F6-41EA-912D-E087CA68578E}" type="slidenum">
              <a:rPr lang="en-GB" smtClean="0"/>
              <a:pPr/>
              <a:t>‹#›</a:t>
            </a:fld>
            <a:endParaRPr lang="en-GB" dirty="0"/>
          </a:p>
        </p:txBody>
      </p:sp>
    </p:spTree>
    <p:extLst>
      <p:ext uri="{BB962C8B-B14F-4D97-AF65-F5344CB8AC3E}">
        <p14:creationId xmlns:p14="http://schemas.microsoft.com/office/powerpoint/2010/main" val="125483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A2A938D1-D543-4DC5-AC02-946898E9AF3B}" type="datetime4">
              <a:rPr lang="en-GB" smtClean="0"/>
              <a:t>12 March 2015</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2DF52C0-7875-4744-9658-DE60815D38A4}" type="datetime4">
              <a:rPr lang="en-GB" smtClean="0"/>
              <a:t>12 March 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FADE01A-0FEF-48EB-81B4-747055EA7178}" type="datetime4">
              <a:rPr lang="en-GB" smtClean="0"/>
              <a:t>12 March 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3BA3EDE8-E941-4DD0-ADC0-67CAB9EFFF46}" type="datetime4">
              <a:rPr lang="en-GB" smtClean="0"/>
              <a:t>12 March 2015</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0C27A84-CFD8-4ACA-BA32-2CE55CC424A2}" type="datetime4">
              <a:rPr lang="en-GB" smtClean="0"/>
              <a:t>12 March 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7229729E-AB4E-4E9C-A7DB-02ABFD5E3423}" type="datetime4">
              <a:rPr lang="en-GB" smtClean="0"/>
              <a:t>12 March 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F3C9C66D-469B-48AB-8FD0-B3D8D665AE73}" type="datetime4">
              <a:rPr lang="en-GB" smtClean="0"/>
              <a:t>12 March 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89774617-AE48-47A1-9BE1-4584360E3EDE}" type="datetime4">
              <a:rPr lang="en-GB" smtClean="0"/>
              <a:t>12 March 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E7093F-9F43-45FD-8FE9-B494B560952D}" type="datetime4">
              <a:rPr lang="en-GB" smtClean="0"/>
              <a:t>12 March 2015</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CBC4A45-4CDC-4F51-A02D-39FBBEF494E7}" type="datetime4">
              <a:rPr lang="en-GB" smtClean="0"/>
              <a:t>12 March 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CCED7C6-1D19-4DBA-8B93-5DA219597371}" type="datetime4">
              <a:rPr lang="en-GB" smtClean="0"/>
              <a:t>12 March 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09501" y="198608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3733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9B90BCC-4B53-416E-826A-768D4AFABDFE}" type="datetime4">
              <a:rPr lang="en-GB" smtClean="0"/>
              <a:t>12 March 2015</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85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dirty="0"/>
          </a:p>
        </p:txBody>
      </p:sp>
      <p:pic>
        <p:nvPicPr>
          <p:cNvPr id="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8794" y="4880"/>
            <a:ext cx="1876206" cy="757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descr="C:\Users\Paul\Downloads\New folder\Clipboard0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62800" y="60733"/>
            <a:ext cx="1972340" cy="43533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839200" cy="1143000"/>
          </a:xfrm>
        </p:spPr>
        <p:txBody>
          <a:bodyPr>
            <a:noAutofit/>
          </a:bodyPr>
          <a:lstStyle/>
          <a:p>
            <a:pPr>
              <a:lnSpc>
                <a:spcPct val="150000"/>
              </a:lnSpc>
              <a:spcAft>
                <a:spcPts val="0"/>
              </a:spcAft>
            </a:pPr>
            <a:r>
              <a:rPr lang="en-GB" sz="2400" b="1" dirty="0"/>
              <a:t>R</a:t>
            </a:r>
            <a:r>
              <a:rPr lang="en-GB" sz="2400" b="1" dirty="0" smtClean="0"/>
              <a:t>egulatory impact and disposition to comply: Regulatees</a:t>
            </a:r>
            <a:r>
              <a:rPr lang="en-GB" sz="2400" b="1" dirty="0"/>
              <a:t>’ perceptions of the legitimacy of </a:t>
            </a:r>
            <a:r>
              <a:rPr lang="en-GB" sz="2400" b="1" dirty="0" smtClean="0"/>
              <a:t>flexible regulatory codes</a:t>
            </a:r>
            <a:endParaRPr lang="en-GB" sz="2400" b="1" dirty="0">
              <a:effectLst/>
              <a:ea typeface="Calibri"/>
              <a:cs typeface="Times New Roman"/>
            </a:endParaRPr>
          </a:p>
        </p:txBody>
      </p:sp>
      <p:sp>
        <p:nvSpPr>
          <p:cNvPr id="3" name="Subtitle 2"/>
          <p:cNvSpPr>
            <a:spLocks noGrp="1"/>
          </p:cNvSpPr>
          <p:nvPr>
            <p:ph type="subTitle" idx="1"/>
          </p:nvPr>
        </p:nvSpPr>
        <p:spPr>
          <a:xfrm>
            <a:off x="762000" y="2590800"/>
            <a:ext cx="7696200" cy="1371600"/>
          </a:xfrm>
        </p:spPr>
        <p:txBody>
          <a:bodyPr>
            <a:noAutofit/>
          </a:bodyPr>
          <a:lstStyle/>
          <a:p>
            <a:r>
              <a:rPr lang="en-GB" sz="1800" b="1" dirty="0" smtClean="0"/>
              <a:t>Dr Paul </a:t>
            </a:r>
            <a:r>
              <a:rPr lang="en-GB" sz="1800" b="1" kern="1200" dirty="0" smtClean="0"/>
              <a:t>Sanderson</a:t>
            </a:r>
          </a:p>
          <a:p>
            <a:endParaRPr lang="en-GB" sz="1800" b="1" kern="1200" dirty="0" smtClean="0"/>
          </a:p>
          <a:p>
            <a:r>
              <a:rPr lang="en-GB" sz="1800" kern="1200" dirty="0"/>
              <a:t>Faculty of Health, Social Care &amp; Education, Anglia Ruskin University</a:t>
            </a:r>
          </a:p>
          <a:p>
            <a:r>
              <a:rPr lang="en-GB" sz="1800" kern="1200" dirty="0" smtClean="0"/>
              <a:t>Cambridge Centre for Housing and Planning Research &amp;</a:t>
            </a:r>
          </a:p>
          <a:p>
            <a:r>
              <a:rPr lang="en-GB" sz="1800" kern="1200" dirty="0" smtClean="0"/>
              <a:t>Centre for Business Research, University </a:t>
            </a:r>
            <a:r>
              <a:rPr lang="en-GB" sz="1800" kern="1200" dirty="0"/>
              <a:t>of </a:t>
            </a:r>
            <a:r>
              <a:rPr lang="en-GB" sz="1800" kern="1200" dirty="0" smtClean="0"/>
              <a:t>Cambridge; </a:t>
            </a:r>
          </a:p>
        </p:txBody>
      </p:sp>
      <p:sp>
        <p:nvSpPr>
          <p:cNvPr id="5" name="Rectangle 4"/>
          <p:cNvSpPr/>
          <p:nvPr/>
        </p:nvSpPr>
        <p:spPr>
          <a:xfrm>
            <a:off x="346868" y="5629870"/>
            <a:ext cx="8534400" cy="923330"/>
          </a:xfrm>
          <a:prstGeom prst="rect">
            <a:avLst/>
          </a:prstGeom>
        </p:spPr>
        <p:txBody>
          <a:bodyPr wrap="square">
            <a:spAutoFit/>
          </a:bodyPr>
          <a:lstStyle/>
          <a:p>
            <a:pPr algn="ctr"/>
            <a:r>
              <a:rPr lang="en-GB" b="1" dirty="0">
                <a:latin typeface="Calibri" panose="020F0502020204030204" pitchFamily="34" charset="0"/>
              </a:rPr>
              <a:t>Assessing the impact of </a:t>
            </a:r>
            <a:r>
              <a:rPr lang="en-GB" b="1" dirty="0" smtClean="0">
                <a:latin typeface="Calibri" panose="020F0502020204030204" pitchFamily="34" charset="0"/>
              </a:rPr>
              <a:t>regulation</a:t>
            </a:r>
          </a:p>
          <a:p>
            <a:pPr algn="ctr"/>
            <a:r>
              <a:rPr lang="en-GB" b="1" dirty="0" smtClean="0">
                <a:latin typeface="Calibri" panose="020F0502020204030204" pitchFamily="34" charset="0"/>
              </a:rPr>
              <a:t>13 March 2015</a:t>
            </a:r>
            <a:endParaRPr lang="en-GB" b="1" dirty="0">
              <a:latin typeface="Calibri" panose="020F0502020204030204" pitchFamily="34" charset="0"/>
            </a:endParaRPr>
          </a:p>
          <a:p>
            <a:pPr algn="ctr"/>
            <a:r>
              <a:rPr lang="en-GB" b="1" dirty="0" smtClean="0">
                <a:latin typeface="Calibri" panose="020F0502020204030204" pitchFamily="34" charset="0"/>
              </a:rPr>
              <a:t>Cumberland </a:t>
            </a:r>
            <a:r>
              <a:rPr lang="en-GB" b="1" dirty="0">
                <a:latin typeface="Calibri" panose="020F0502020204030204" pitchFamily="34" charset="0"/>
              </a:rPr>
              <a:t>Lodge, Windsor Great Park</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1737" y="4915716"/>
            <a:ext cx="1744663" cy="570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Suchman </a:t>
            </a:r>
            <a:r>
              <a:rPr lang="en-GB" dirty="0"/>
              <a:t>explains, such normative evaluation “reflects a prosocial logic that differs fundamentally from narrow self-interest” (1995: 579) in that benefits flow to others. </a:t>
            </a:r>
            <a:endParaRPr lang="en-GB" dirty="0" smtClean="0"/>
          </a:p>
          <a:p>
            <a:r>
              <a:rPr lang="en-GB" dirty="0" smtClean="0"/>
              <a:t>Palazzo </a:t>
            </a:r>
            <a:r>
              <a:rPr lang="en-GB" dirty="0"/>
              <a:t>and Scherer (2006: 73) argue that such “moral concerns to some extent prove resistant to self-interested manipulations and to purely pragmatic considerations</a:t>
            </a:r>
            <a:r>
              <a:rPr lang="en-GB" dirty="0" smtClean="0"/>
              <a:t>.”</a:t>
            </a:r>
          </a:p>
          <a:p>
            <a:r>
              <a:rPr lang="en-GB" dirty="0" smtClean="0"/>
              <a:t>Accordingly</a:t>
            </a:r>
            <a:r>
              <a:rPr lang="en-GB" dirty="0"/>
              <a:t>, </a:t>
            </a:r>
            <a:r>
              <a:rPr lang="en-GB" b="1" dirty="0"/>
              <a:t>code regimes could be considered legitimate to the extent that they are perceived as morally acceptable, i.e. “the ‘right thing to do” </a:t>
            </a:r>
            <a:r>
              <a:rPr lang="en-GB" dirty="0"/>
              <a:t>(Suchman 1995: 579). </a:t>
            </a:r>
            <a:endParaRPr lang="en-GB" dirty="0" smtClean="0"/>
          </a:p>
          <a:p>
            <a:r>
              <a:rPr lang="en-GB" dirty="0" smtClean="0"/>
              <a:t>e.g. best practice?</a:t>
            </a:r>
            <a:endParaRPr lang="en-GB" dirty="0"/>
          </a:p>
        </p:txBody>
      </p:sp>
      <p:sp>
        <p:nvSpPr>
          <p:cNvPr id="6" name="Title 5"/>
          <p:cNvSpPr>
            <a:spLocks noGrp="1"/>
          </p:cNvSpPr>
          <p:nvPr>
            <p:ph type="title"/>
          </p:nvPr>
        </p:nvSpPr>
        <p:spPr/>
        <p:txBody>
          <a:bodyPr/>
          <a:lstStyle/>
          <a:p>
            <a:r>
              <a:rPr lang="en-GB" b="1" dirty="0" smtClean="0"/>
              <a:t>Operationalising </a:t>
            </a:r>
            <a:br>
              <a:rPr lang="en-GB" b="1" dirty="0" smtClean="0"/>
            </a:br>
            <a:r>
              <a:rPr lang="en-GB" b="1" dirty="0" smtClean="0"/>
              <a:t>Moral </a:t>
            </a:r>
            <a:r>
              <a:rPr lang="en-GB" b="1" dirty="0"/>
              <a:t>legitimacy </a:t>
            </a:r>
          </a:p>
        </p:txBody>
      </p:sp>
    </p:spTree>
    <p:extLst>
      <p:ext uri="{BB962C8B-B14F-4D97-AF65-F5344CB8AC3E}">
        <p14:creationId xmlns:p14="http://schemas.microsoft.com/office/powerpoint/2010/main" val="337010307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Content Placeholder 2"/>
          <p:cNvSpPr>
            <a:spLocks noGrp="1"/>
          </p:cNvSpPr>
          <p:nvPr>
            <p:ph idx="1"/>
          </p:nvPr>
        </p:nvSpPr>
        <p:spPr>
          <a:xfrm>
            <a:off x="304800" y="1752600"/>
            <a:ext cx="8458199" cy="4800600"/>
          </a:xfrm>
        </p:spPr>
        <p:txBody>
          <a:bodyPr>
            <a:normAutofit fontScale="70000" lnSpcReduction="20000"/>
          </a:bodyPr>
          <a:lstStyle/>
          <a:p>
            <a:r>
              <a:rPr lang="en-GB" dirty="0" smtClean="0"/>
              <a:t>Cognitive </a:t>
            </a:r>
            <a:r>
              <a:rPr lang="en-GB" dirty="0"/>
              <a:t>legitimacy is based on the </a:t>
            </a:r>
            <a:r>
              <a:rPr lang="en-GB" b="1" dirty="0"/>
              <a:t>familiarity</a:t>
            </a:r>
            <a:r>
              <a:rPr lang="en-GB" dirty="0"/>
              <a:t> of the audience with the particular structures or actions in question. Something is granted cognitive legitimacy if it fits into the established and accepted schemata</a:t>
            </a:r>
            <a:r>
              <a:rPr lang="en-GB" dirty="0" smtClean="0"/>
              <a:t>.</a:t>
            </a:r>
          </a:p>
          <a:p>
            <a:r>
              <a:rPr lang="en-GB" dirty="0" smtClean="0"/>
              <a:t> </a:t>
            </a:r>
            <a:r>
              <a:rPr lang="en-GB" dirty="0"/>
              <a:t>Unlike instrumental and moral legitimacy, cognitive legitimacy does not involve conscious evaluation but operates “mainly at the </a:t>
            </a:r>
            <a:r>
              <a:rPr lang="en-GB" b="1" dirty="0"/>
              <a:t>subconscious</a:t>
            </a:r>
            <a:r>
              <a:rPr lang="en-GB" dirty="0"/>
              <a:t> level” (Palazzo &amp; Scherer 2006: 72). </a:t>
            </a:r>
            <a:endParaRPr lang="en-GB" dirty="0" smtClean="0"/>
          </a:p>
          <a:p>
            <a:pPr lvl="1"/>
            <a:r>
              <a:rPr lang="en-GB" dirty="0" smtClean="0"/>
              <a:t>rests </a:t>
            </a:r>
            <a:r>
              <a:rPr lang="en-GB" dirty="0"/>
              <a:t>on the fact that the particular structures and actions are comprehensible, i.e. they fit with pre-existing mental models, </a:t>
            </a:r>
            <a:r>
              <a:rPr lang="en-GB" dirty="0" smtClean="0"/>
              <a:t>and</a:t>
            </a:r>
          </a:p>
          <a:p>
            <a:pPr lvl="1"/>
            <a:r>
              <a:rPr lang="en-GB" dirty="0" smtClean="0"/>
              <a:t>that </a:t>
            </a:r>
            <a:r>
              <a:rPr lang="en-GB" dirty="0"/>
              <a:t>the particular structures and actions are to some extent taken-for-granted. </a:t>
            </a:r>
            <a:endParaRPr lang="en-GB" dirty="0" smtClean="0"/>
          </a:p>
          <a:p>
            <a:r>
              <a:rPr lang="en-GB" dirty="0" smtClean="0"/>
              <a:t>In </a:t>
            </a:r>
            <a:r>
              <a:rPr lang="en-GB" dirty="0"/>
              <a:t>extremis this takes the form that “for things to be otherwise is literally unthinkable” (Suchman 1995: 583). </a:t>
            </a:r>
            <a:endParaRPr lang="en-GB" dirty="0" smtClean="0"/>
          </a:p>
          <a:p>
            <a:r>
              <a:rPr lang="en-GB" b="1" dirty="0" smtClean="0"/>
              <a:t>Code </a:t>
            </a:r>
            <a:r>
              <a:rPr lang="en-GB" b="1" dirty="0"/>
              <a:t>regimes would be cognitively legitimate to the extent that the use of codes fits into regulatees’ existing cognitive schemata and thus are considered ‘natural’ or ‘normal.’</a:t>
            </a:r>
          </a:p>
        </p:txBody>
      </p:sp>
      <p:sp>
        <p:nvSpPr>
          <p:cNvPr id="6" name="Title 5"/>
          <p:cNvSpPr>
            <a:spLocks noGrp="1"/>
          </p:cNvSpPr>
          <p:nvPr>
            <p:ph type="title"/>
          </p:nvPr>
        </p:nvSpPr>
        <p:spPr>
          <a:xfrm>
            <a:off x="685800" y="533400"/>
            <a:ext cx="7772400" cy="609600"/>
          </a:xfrm>
        </p:spPr>
        <p:txBody>
          <a:bodyPr/>
          <a:lstStyle/>
          <a:p>
            <a:r>
              <a:rPr lang="en-GB" b="1" dirty="0" smtClean="0"/>
              <a:t>Operationalising </a:t>
            </a:r>
            <a:br>
              <a:rPr lang="en-GB" b="1" dirty="0" smtClean="0"/>
            </a:br>
            <a:r>
              <a:rPr lang="en-GB" b="1" dirty="0" smtClean="0"/>
              <a:t>Cognitive </a:t>
            </a:r>
            <a:r>
              <a:rPr lang="en-GB" b="1" dirty="0"/>
              <a:t>legitimacy </a:t>
            </a:r>
          </a:p>
        </p:txBody>
      </p:sp>
    </p:spTree>
    <p:extLst>
      <p:ext uri="{BB962C8B-B14F-4D97-AF65-F5344CB8AC3E}">
        <p14:creationId xmlns:p14="http://schemas.microsoft.com/office/powerpoint/2010/main" val="184880076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 name="Content Placeholder 2"/>
          <p:cNvSpPr>
            <a:spLocks noGrp="1"/>
          </p:cNvSpPr>
          <p:nvPr>
            <p:ph idx="1"/>
          </p:nvPr>
        </p:nvSpPr>
        <p:spPr>
          <a:xfrm>
            <a:off x="304800" y="1524000"/>
            <a:ext cx="8458199" cy="4953000"/>
          </a:xfrm>
        </p:spPr>
        <p:txBody>
          <a:bodyPr>
            <a:normAutofit fontScale="47500" lnSpcReduction="20000"/>
          </a:bodyPr>
          <a:lstStyle/>
          <a:p>
            <a:r>
              <a:rPr lang="en-GB" dirty="0" smtClean="0"/>
              <a:t>Private </a:t>
            </a:r>
            <a:r>
              <a:rPr lang="en-GB" dirty="0"/>
              <a:t>benefits from complying with the code. A significant number of our German interviewees highlighted such benefits</a:t>
            </a:r>
            <a:r>
              <a:rPr lang="en-GB" dirty="0" smtClean="0"/>
              <a:t>:</a:t>
            </a:r>
          </a:p>
          <a:p>
            <a:pPr lvl="1"/>
            <a:r>
              <a:rPr lang="en-GB" dirty="0" smtClean="0"/>
              <a:t>“</a:t>
            </a:r>
            <a:r>
              <a:rPr lang="en-GB" dirty="0"/>
              <a:t>The real purpose of the German corporate governance code is to advertise Germany as a capital market - the two-tier board system is hard to explain to the Americans and English. I think the code has fulfilled this task very, very well for our corporate governance system</a:t>
            </a:r>
            <a:r>
              <a:rPr lang="en-GB" dirty="0" smtClean="0"/>
              <a:t>.”</a:t>
            </a:r>
          </a:p>
          <a:p>
            <a:r>
              <a:rPr lang="en-GB" dirty="0" smtClean="0"/>
              <a:t> </a:t>
            </a:r>
            <a:r>
              <a:rPr lang="en-GB" dirty="0"/>
              <a:t>That both single and dual board systems can be accommodated within a one-size-fits-all code is seen as a means of reassuring foreign investors that the two serve very similar purposes and diminishes perceptions of difference between them. It enables German companies to retain their traditional board structure and is </a:t>
            </a:r>
            <a:r>
              <a:rPr lang="en-GB" dirty="0" smtClean="0"/>
              <a:t>thus:</a:t>
            </a:r>
          </a:p>
          <a:p>
            <a:pPr lvl="1"/>
            <a:r>
              <a:rPr lang="en-GB" dirty="0" smtClean="0"/>
              <a:t>“worthwhile </a:t>
            </a:r>
            <a:r>
              <a:rPr lang="en-GB" dirty="0"/>
              <a:t>in order not to have to take on board every idiocy from the Anglo-Saxons such as the one tier board structure.” By demonstrating such equivalence the code engenders what Suchman (1995) called ‘exchange legitimacy</a:t>
            </a:r>
            <a:r>
              <a:rPr lang="en-GB" dirty="0" smtClean="0"/>
              <a:t>.’</a:t>
            </a:r>
            <a:endParaRPr lang="en-GB" dirty="0"/>
          </a:p>
          <a:p>
            <a:r>
              <a:rPr lang="en-GB" dirty="0"/>
              <a:t>There was less of a sense of the code having primarily pragmatic legitimacy amongst UK interviewees, </a:t>
            </a:r>
            <a:r>
              <a:rPr lang="en-GB" dirty="0" smtClean="0"/>
              <a:t>but they did express their </a:t>
            </a:r>
            <a:r>
              <a:rPr lang="en-GB" dirty="0"/>
              <a:t>preference for regulation by code rather than statute so in that sense the flexibility inherent in the code could be argued to confer private benefits by way of lower compliance costs: “Boards get quite cross about having to comply with rules that are senseless in their view. </a:t>
            </a:r>
            <a:endParaRPr lang="en-GB" dirty="0" smtClean="0"/>
          </a:p>
          <a:p>
            <a:pPr lvl="1"/>
            <a:r>
              <a:rPr lang="en-GB" dirty="0" smtClean="0"/>
              <a:t>“You </a:t>
            </a:r>
            <a:r>
              <a:rPr lang="en-GB" dirty="0"/>
              <a:t>can see that investors and others are expecting you to adhere to but having the flexibility to explain why an aspect might not be appropriate for you, I think is a really good place to be.” </a:t>
            </a:r>
            <a:endParaRPr lang="en-GB" dirty="0" smtClean="0"/>
          </a:p>
          <a:p>
            <a:r>
              <a:rPr lang="en-GB" dirty="0" smtClean="0"/>
              <a:t>But </a:t>
            </a:r>
            <a:r>
              <a:rPr lang="en-GB" dirty="0"/>
              <a:t>perhaps the main private benefit identified by UK interviewees was the gain made by having to comply with a single code. One interviewee, recalling the situation immediately prior to the Cadbury Report (1992) </a:t>
            </a:r>
            <a:r>
              <a:rPr lang="en-GB" dirty="0" smtClean="0"/>
              <a:t>commented:</a:t>
            </a:r>
          </a:p>
          <a:p>
            <a:pPr lvl="1"/>
            <a:r>
              <a:rPr lang="en-GB" dirty="0" smtClean="0"/>
              <a:t>“</a:t>
            </a:r>
            <a:r>
              <a:rPr lang="en-GB" dirty="0"/>
              <a:t>there were a plethora of codes coming out and every major institutional shareholder felt that it ought to have its own statement of principles or code and therefore measure the report against that. </a:t>
            </a:r>
            <a:r>
              <a:rPr lang="en-GB" dirty="0" smtClean="0"/>
              <a:t>“.</a:t>
            </a:r>
            <a:endParaRPr lang="en-GB" dirty="0"/>
          </a:p>
          <a:p>
            <a:pPr marL="0" indent="0">
              <a:buNone/>
            </a:pPr>
            <a:endParaRPr lang="en-GB" dirty="0"/>
          </a:p>
        </p:txBody>
      </p:sp>
      <p:sp>
        <p:nvSpPr>
          <p:cNvPr id="6" name="Title 5"/>
          <p:cNvSpPr>
            <a:spLocks noGrp="1"/>
          </p:cNvSpPr>
          <p:nvPr>
            <p:ph type="title"/>
          </p:nvPr>
        </p:nvSpPr>
        <p:spPr>
          <a:xfrm>
            <a:off x="685800" y="381000"/>
            <a:ext cx="7772400" cy="1143000"/>
          </a:xfrm>
        </p:spPr>
        <p:txBody>
          <a:bodyPr/>
          <a:lstStyle/>
          <a:p>
            <a:r>
              <a:rPr lang="en-GB" b="1" dirty="0" smtClean="0"/>
              <a:t>Findings: Pragmatic </a:t>
            </a:r>
            <a:r>
              <a:rPr lang="en-GB" b="1" dirty="0"/>
              <a:t>legitimacy</a:t>
            </a:r>
          </a:p>
        </p:txBody>
      </p:sp>
    </p:spTree>
    <p:extLst>
      <p:ext uri="{BB962C8B-B14F-4D97-AF65-F5344CB8AC3E}">
        <p14:creationId xmlns:p14="http://schemas.microsoft.com/office/powerpoint/2010/main" val="114903222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3" name="Content Placeholder 2"/>
          <p:cNvSpPr>
            <a:spLocks noGrp="1"/>
          </p:cNvSpPr>
          <p:nvPr>
            <p:ph idx="1"/>
          </p:nvPr>
        </p:nvSpPr>
        <p:spPr>
          <a:xfrm>
            <a:off x="457200" y="1524000"/>
            <a:ext cx="8382000" cy="4724400"/>
          </a:xfrm>
        </p:spPr>
        <p:txBody>
          <a:bodyPr>
            <a:normAutofit fontScale="25000" lnSpcReduction="20000"/>
          </a:bodyPr>
          <a:lstStyle/>
          <a:p>
            <a:r>
              <a:rPr lang="en-GB" sz="6400" dirty="0" smtClean="0"/>
              <a:t>The main example identified, best practice, may appear pragmatic but it </a:t>
            </a:r>
            <a:r>
              <a:rPr lang="en-GB" sz="6400" dirty="0"/>
              <a:t>is likely also by definition to be considered ‘the right thing to do’ and there is a clear sense in which it is prosocial. Whether arising internally or externally the practices valued by a company and delineated as best practice are by such delineation made available to others to be used as benchmarks to assess their own practices (Wareham &amp; Gerrits 1999). </a:t>
            </a:r>
            <a:endParaRPr lang="en-GB" sz="6400" dirty="0" smtClean="0"/>
          </a:p>
          <a:p>
            <a:r>
              <a:rPr lang="en-GB" sz="6400" dirty="0" smtClean="0"/>
              <a:t>Many </a:t>
            </a:r>
            <a:r>
              <a:rPr lang="en-GB" sz="6400" dirty="0"/>
              <a:t>of our UK interviewees considered the code embodied best practice and had, therefore, moral legitimacy</a:t>
            </a:r>
            <a:r>
              <a:rPr lang="en-GB" sz="6400" dirty="0" smtClean="0"/>
              <a:t>:</a:t>
            </a:r>
          </a:p>
          <a:p>
            <a:pPr lvl="1"/>
            <a:r>
              <a:rPr lang="en-GB" sz="5600" dirty="0" smtClean="0"/>
              <a:t>“</a:t>
            </a:r>
            <a:r>
              <a:rPr lang="en-GB" sz="5600" dirty="0"/>
              <a:t>The beauty of the Code is it does follow best practice.” Its origins were understood to lie in “experienced City operators collaborating over what were the sort of elements that made companies operate well and effectively, trying to capture what until that time had actually been complicit in good management, and saying what are the signs of good management and how can we encapsulate that in a best practice guide as to how you should do something” </a:t>
            </a:r>
          </a:p>
          <a:p>
            <a:r>
              <a:rPr lang="en-GB" sz="6400" dirty="0"/>
              <a:t>To some extent our German interviewees agreed on best practice but the origins of the code were a concern – </a:t>
            </a:r>
            <a:r>
              <a:rPr lang="en-GB" sz="6400" u="sng" dirty="0"/>
              <a:t>whose best practice do they embody</a:t>
            </a:r>
            <a:r>
              <a:rPr lang="en-GB" sz="6400" dirty="0"/>
              <a:t>? The perception in the UK that the rules were derived endogenously contrasts markedly with the responses from Germany. While not many would concur with the view of one German interviewee that the code originated </a:t>
            </a:r>
            <a:r>
              <a:rPr lang="en-GB" sz="6400" dirty="0" smtClean="0"/>
              <a:t>with:</a:t>
            </a:r>
          </a:p>
          <a:p>
            <a:pPr lvl="1"/>
            <a:r>
              <a:rPr lang="en-GB" sz="5600" dirty="0" smtClean="0"/>
              <a:t> </a:t>
            </a:r>
            <a:r>
              <a:rPr lang="en-GB" sz="5600" dirty="0"/>
              <a:t>“some professors of whom you don't know whether they ever have seen a company from the inside” most would agree that “the topic of corporate governance started in the Anglo-Saxon sphere,” and many would also concur with the comment that “in Germany matters of corporate governance are much more regulated than in the Anglo-Saxon world - insofar as there was a need for more regulation it was in the Anglo-Saxon world rather than us.” </a:t>
            </a:r>
            <a:endParaRPr lang="en-GB" sz="5600" dirty="0" smtClean="0"/>
          </a:p>
          <a:p>
            <a:r>
              <a:rPr lang="en-GB" sz="6400" dirty="0" smtClean="0"/>
              <a:t>In </a:t>
            </a:r>
            <a:r>
              <a:rPr lang="en-GB" sz="6400" dirty="0"/>
              <a:t>other words while the code might represent UK best practice it lacked moral legitimacy in this regard in Germany. </a:t>
            </a:r>
          </a:p>
          <a:p>
            <a:pPr marL="0" indent="0">
              <a:buNone/>
            </a:pPr>
            <a:endParaRPr lang="en-GB" dirty="0"/>
          </a:p>
        </p:txBody>
      </p:sp>
      <p:sp>
        <p:nvSpPr>
          <p:cNvPr id="6" name="Title 5"/>
          <p:cNvSpPr>
            <a:spLocks noGrp="1"/>
          </p:cNvSpPr>
          <p:nvPr>
            <p:ph type="title"/>
          </p:nvPr>
        </p:nvSpPr>
        <p:spPr>
          <a:xfrm>
            <a:off x="685800" y="304800"/>
            <a:ext cx="7772400" cy="1143000"/>
          </a:xfrm>
        </p:spPr>
        <p:txBody>
          <a:bodyPr/>
          <a:lstStyle/>
          <a:p>
            <a:r>
              <a:rPr lang="en-GB" b="1" dirty="0" smtClean="0"/>
              <a:t>Findings: Moral </a:t>
            </a:r>
            <a:r>
              <a:rPr lang="en-GB" b="1" dirty="0"/>
              <a:t>legitimacy </a:t>
            </a:r>
          </a:p>
        </p:txBody>
      </p:sp>
    </p:spTree>
    <p:extLst>
      <p:ext uri="{BB962C8B-B14F-4D97-AF65-F5344CB8AC3E}">
        <p14:creationId xmlns:p14="http://schemas.microsoft.com/office/powerpoint/2010/main" val="281310624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399" cy="5105400"/>
          </a:xfrm>
        </p:spPr>
        <p:txBody>
          <a:bodyPr>
            <a:noAutofit/>
          </a:bodyPr>
          <a:lstStyle/>
          <a:p>
            <a:r>
              <a:rPr lang="en-GB" sz="1400" dirty="0" smtClean="0"/>
              <a:t>For </a:t>
            </a:r>
            <a:r>
              <a:rPr lang="en-GB" sz="1400" dirty="0"/>
              <a:t>some, but not all, German interviewees the code completely lacks this ’taken-for-grantedness’ (Suchman 1995: 575</a:t>
            </a:r>
            <a:r>
              <a:rPr lang="en-GB" sz="1400" dirty="0" smtClean="0"/>
              <a:t>):</a:t>
            </a:r>
          </a:p>
          <a:p>
            <a:pPr lvl="1"/>
            <a:r>
              <a:rPr lang="en-GB" sz="1200" dirty="0" smtClean="0"/>
              <a:t> </a:t>
            </a:r>
            <a:r>
              <a:rPr lang="en-GB" sz="1200" dirty="0"/>
              <a:t>“The attempt to find regulations that determine how all companies can be managed is doomed to fail.” </a:t>
            </a:r>
            <a:endParaRPr lang="en-GB" sz="1200" dirty="0" smtClean="0"/>
          </a:p>
          <a:p>
            <a:r>
              <a:rPr lang="en-GB" sz="1400" dirty="0" smtClean="0"/>
              <a:t>However</a:t>
            </a:r>
            <a:r>
              <a:rPr lang="en-GB" sz="1400" dirty="0"/>
              <a:t>, by contrast, almost all UK interviewees seemed confident they understood the concept of codes in general and the comply-or-explain principle in particular. While the objectives of the fixed rule US system were not perceived to be markedly different from those of the UK the flexibility offered by using a comply-or-explain code was considered superior by UK interviewees: </a:t>
            </a:r>
            <a:endParaRPr lang="en-GB" sz="1400" dirty="0" smtClean="0"/>
          </a:p>
          <a:p>
            <a:pPr lvl="1"/>
            <a:r>
              <a:rPr lang="en-GB" sz="1200" dirty="0" smtClean="0"/>
              <a:t>“</a:t>
            </a:r>
            <a:r>
              <a:rPr lang="en-GB" sz="1200" dirty="0"/>
              <a:t>It is not like criminal law where something is obviously wrong and something is obviously right. It is a consensus as to this is the way we think things should be done but we are prepared to accept that for some companies it may be different and provided your explanation is adequate then you know you can carry your shareholders with you</a:t>
            </a:r>
            <a:r>
              <a:rPr lang="en-GB" sz="1200" dirty="0" smtClean="0"/>
              <a:t>.”</a:t>
            </a:r>
          </a:p>
          <a:p>
            <a:r>
              <a:rPr lang="en-GB" sz="1400" dirty="0" smtClean="0"/>
              <a:t> </a:t>
            </a:r>
            <a:r>
              <a:rPr lang="en-GB" sz="1400" dirty="0"/>
              <a:t>Indeed, some UK interviewees even considered comply-or-explain codes offered the opportunity for superior compliance as well, </a:t>
            </a:r>
            <a:r>
              <a:rPr lang="en-GB" sz="1400" dirty="0" smtClean="0"/>
              <a:t>because: </a:t>
            </a:r>
          </a:p>
          <a:p>
            <a:pPr lvl="1"/>
            <a:r>
              <a:rPr lang="en-GB" sz="1200" dirty="0" smtClean="0"/>
              <a:t>“</a:t>
            </a:r>
            <a:r>
              <a:rPr lang="en-GB" sz="1200" dirty="0"/>
              <a:t>you comply with the spirit as well as the letter - so in some ways they can be more onerous because if you are applying that sort of spirit test, that sometimes does drive you to some harder choices than the letter of the law test.” </a:t>
            </a:r>
            <a:endParaRPr lang="en-GB" sz="1200" dirty="0" smtClean="0"/>
          </a:p>
          <a:p>
            <a:r>
              <a:rPr lang="en-GB" sz="1400" dirty="0" smtClean="0"/>
              <a:t>Again</a:t>
            </a:r>
            <a:r>
              <a:rPr lang="en-GB" sz="1400" dirty="0"/>
              <a:t>, this contrasted with some German interviewees who found the concept of comply-or-explain simply alien: </a:t>
            </a:r>
            <a:endParaRPr lang="en-GB" sz="1400" dirty="0" smtClean="0"/>
          </a:p>
          <a:p>
            <a:pPr lvl="1"/>
            <a:r>
              <a:rPr lang="en-GB" sz="1200" dirty="0" smtClean="0"/>
              <a:t>“</a:t>
            </a:r>
            <a:r>
              <a:rPr lang="en-GB" sz="1200" dirty="0"/>
              <a:t>The fact is that if the lawmakers want something done they should make a law – they do anyway - there is enough law around. And if they do not want this, they should stay clear of it. But these recommendations – 'should', 'could' – what do I get out of it? Nothing!” [ … ] Either there is law or there is no law</a:t>
            </a:r>
            <a:r>
              <a:rPr lang="en-GB" sz="1200" dirty="0" smtClean="0"/>
              <a:t>.”</a:t>
            </a:r>
            <a:endParaRPr lang="en-GB" sz="1400" dirty="0"/>
          </a:p>
          <a:p>
            <a:r>
              <a:rPr lang="en-GB" sz="1400" dirty="0"/>
              <a:t>However, notwithstanding their enthusiasm for this form of rule, UK interviewees did identify a major issue with the comply-or-explain principle</a:t>
            </a:r>
            <a:r>
              <a:rPr lang="en-GB" sz="1400" dirty="0" smtClean="0"/>
              <a:t>. </a:t>
            </a:r>
            <a:r>
              <a:rPr lang="en-GB" sz="1400" dirty="0"/>
              <a:t>Arguably, the more a comply-or-explain code is taken-for-granted and the more it is seen as a natural but flexible substitute for hard law, the more monitors expect regulatees to comply as though it were hard law: </a:t>
            </a:r>
            <a:endParaRPr lang="en-GB" sz="1400" dirty="0" smtClean="0"/>
          </a:p>
          <a:p>
            <a:pPr lvl="1"/>
            <a:r>
              <a:rPr lang="en-GB" sz="1200" dirty="0" smtClean="0"/>
              <a:t>“</a:t>
            </a:r>
            <a:r>
              <a:rPr lang="en-GB" sz="1200" dirty="0"/>
              <a:t>It is not a comply-or-explain in reality. It is not equal weighting comply or explain. It’s thou shalt comply and at the periphery you can explain away</a:t>
            </a:r>
            <a:r>
              <a:rPr lang="en-GB" sz="1200" dirty="0" smtClean="0"/>
              <a:t>.”</a:t>
            </a:r>
            <a:endParaRPr lang="en-GB" sz="800" dirty="0"/>
          </a:p>
        </p:txBody>
      </p:sp>
      <p:sp>
        <p:nvSpPr>
          <p:cNvPr id="6" name="Title 5"/>
          <p:cNvSpPr>
            <a:spLocks noGrp="1"/>
          </p:cNvSpPr>
          <p:nvPr>
            <p:ph type="title"/>
          </p:nvPr>
        </p:nvSpPr>
        <p:spPr>
          <a:xfrm>
            <a:off x="685800" y="304800"/>
            <a:ext cx="7772400" cy="1143000"/>
          </a:xfrm>
        </p:spPr>
        <p:txBody>
          <a:bodyPr/>
          <a:lstStyle/>
          <a:p>
            <a:r>
              <a:rPr lang="en-GB" b="1" dirty="0" smtClean="0"/>
              <a:t>Findings: Cognitive </a:t>
            </a:r>
            <a:r>
              <a:rPr lang="en-GB" b="1" dirty="0"/>
              <a:t>legitimacy</a:t>
            </a:r>
          </a:p>
        </p:txBody>
      </p:sp>
    </p:spTree>
    <p:extLst>
      <p:ext uri="{BB962C8B-B14F-4D97-AF65-F5344CB8AC3E}">
        <p14:creationId xmlns:p14="http://schemas.microsoft.com/office/powerpoint/2010/main" val="141688745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3" name="Content Placeholder 2"/>
          <p:cNvSpPr>
            <a:spLocks noGrp="1"/>
          </p:cNvSpPr>
          <p:nvPr>
            <p:ph idx="1"/>
          </p:nvPr>
        </p:nvSpPr>
        <p:spPr>
          <a:xfrm>
            <a:off x="709500" y="1600200"/>
            <a:ext cx="8053499" cy="4572000"/>
          </a:xfrm>
        </p:spPr>
        <p:txBody>
          <a:bodyPr>
            <a:normAutofit fontScale="55000" lnSpcReduction="20000"/>
          </a:bodyPr>
          <a:lstStyle/>
          <a:p>
            <a:r>
              <a:rPr lang="en-GB" b="1" dirty="0" smtClean="0"/>
              <a:t>Almost </a:t>
            </a:r>
            <a:r>
              <a:rPr lang="en-GB" b="1" dirty="0"/>
              <a:t>all UK interviewees </a:t>
            </a:r>
            <a:r>
              <a:rPr lang="en-GB" dirty="0"/>
              <a:t>and </a:t>
            </a:r>
            <a:r>
              <a:rPr lang="en-GB" b="1" dirty="0"/>
              <a:t>many of their German counterparts</a:t>
            </a:r>
            <a:r>
              <a:rPr lang="en-GB" dirty="0"/>
              <a:t> saw their respective code as embodying </a:t>
            </a:r>
            <a:r>
              <a:rPr lang="en-GB" b="1" dirty="0"/>
              <a:t>best practice </a:t>
            </a:r>
            <a:r>
              <a:rPr lang="en-GB" dirty="0"/>
              <a:t>and thus possessing </a:t>
            </a:r>
            <a:r>
              <a:rPr lang="en-GB" b="1" dirty="0"/>
              <a:t>moral legitimacy</a:t>
            </a:r>
            <a:r>
              <a:rPr lang="en-GB" dirty="0"/>
              <a:t>, although a substantial minority in German considered the whole idea of rule by code to be alien, a political instrument imposed from outside, from the ‘Anglo-Saxon’ world. </a:t>
            </a:r>
            <a:endParaRPr lang="en-GB" dirty="0" smtClean="0"/>
          </a:p>
          <a:p>
            <a:r>
              <a:rPr lang="en-GB" dirty="0"/>
              <a:t>T</a:t>
            </a:r>
            <a:r>
              <a:rPr lang="en-GB" dirty="0" smtClean="0"/>
              <a:t>he </a:t>
            </a:r>
            <a:r>
              <a:rPr lang="en-GB" dirty="0"/>
              <a:t>code was considered generally to possess greater </a:t>
            </a:r>
            <a:r>
              <a:rPr lang="en-GB" b="1" dirty="0"/>
              <a:t>pragmatic legitimacy </a:t>
            </a:r>
            <a:r>
              <a:rPr lang="en-GB" dirty="0"/>
              <a:t>by our </a:t>
            </a:r>
            <a:r>
              <a:rPr lang="en-GB" b="1" dirty="0"/>
              <a:t>German</a:t>
            </a:r>
            <a:r>
              <a:rPr lang="en-GB" dirty="0"/>
              <a:t> interviewees than their UK counterparts, although a few in the UK did mention that a single one-size-fits-all code serves to lower transaction costs. </a:t>
            </a:r>
            <a:endParaRPr lang="en-GB" dirty="0" smtClean="0"/>
          </a:p>
          <a:p>
            <a:r>
              <a:rPr lang="en-GB" dirty="0"/>
              <a:t>Given the UK tradition of voluntaristic self-regulation, it is not surprising that rule by code is more ‘taken-for-granted’ and so possesses greater </a:t>
            </a:r>
            <a:r>
              <a:rPr lang="en-GB" b="1" dirty="0"/>
              <a:t>cognitive legitimacy </a:t>
            </a:r>
            <a:r>
              <a:rPr lang="en-GB" dirty="0"/>
              <a:t>in the </a:t>
            </a:r>
            <a:r>
              <a:rPr lang="en-GB" b="1" dirty="0"/>
              <a:t>UK</a:t>
            </a:r>
            <a:r>
              <a:rPr lang="en-GB" dirty="0"/>
              <a:t> than in Germany.</a:t>
            </a:r>
          </a:p>
          <a:p>
            <a:endParaRPr lang="en-GB" dirty="0" smtClean="0"/>
          </a:p>
          <a:p>
            <a:r>
              <a:rPr lang="en-GB" dirty="0" smtClean="0"/>
              <a:t>Paradox 1. For </a:t>
            </a:r>
            <a:r>
              <a:rPr lang="en-GB" dirty="0"/>
              <a:t>the majority of code provisions, any perceived flexibility offered by comply-or-explain was illusory. Regulatees considered this ‘mimetic isomorphism ‘ (DiMaggio &amp; Powell 1983) to be driven by key monitors, although institutional shareholders interviewed to provide background and context for the research denied this was the case. </a:t>
            </a:r>
          </a:p>
          <a:p>
            <a:r>
              <a:rPr lang="en-GB" dirty="0" smtClean="0"/>
              <a:t>Paradox 2. relatedly, the more a code is perceived as a success, i.e. a substitute </a:t>
            </a:r>
            <a:r>
              <a:rPr lang="en-GB" dirty="0"/>
              <a:t>for hard law, </a:t>
            </a:r>
            <a:r>
              <a:rPr lang="en-GB" dirty="0" smtClean="0"/>
              <a:t>the more pressure there is not to deviate.</a:t>
            </a:r>
            <a:endParaRPr lang="en-GB" dirty="0"/>
          </a:p>
        </p:txBody>
      </p:sp>
      <p:sp>
        <p:nvSpPr>
          <p:cNvPr id="6" name="Title 5"/>
          <p:cNvSpPr>
            <a:spLocks noGrp="1"/>
          </p:cNvSpPr>
          <p:nvPr>
            <p:ph type="title"/>
          </p:nvPr>
        </p:nvSpPr>
        <p:spPr>
          <a:xfrm>
            <a:off x="685800" y="609600"/>
            <a:ext cx="7772400" cy="838200"/>
          </a:xfrm>
        </p:spPr>
        <p:txBody>
          <a:bodyPr/>
          <a:lstStyle/>
          <a:p>
            <a:r>
              <a:rPr lang="en-GB" dirty="0" smtClean="0"/>
              <a:t>Findings: summary &amp; paradoxes</a:t>
            </a:r>
            <a:endParaRPr lang="en-GB" dirty="0"/>
          </a:p>
        </p:txBody>
      </p:sp>
    </p:spTree>
    <p:extLst>
      <p:ext uri="{BB962C8B-B14F-4D97-AF65-F5344CB8AC3E}">
        <p14:creationId xmlns:p14="http://schemas.microsoft.com/office/powerpoint/2010/main" val="17461863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 name="Content Placeholder 2"/>
          <p:cNvSpPr>
            <a:spLocks noGrp="1"/>
          </p:cNvSpPr>
          <p:nvPr>
            <p:ph idx="1"/>
          </p:nvPr>
        </p:nvSpPr>
        <p:spPr>
          <a:xfrm>
            <a:off x="709501" y="1600200"/>
            <a:ext cx="7772400" cy="4648200"/>
          </a:xfrm>
        </p:spPr>
        <p:txBody>
          <a:bodyPr>
            <a:normAutofit fontScale="77500" lnSpcReduction="20000"/>
          </a:bodyPr>
          <a:lstStyle/>
          <a:p>
            <a:r>
              <a:rPr lang="en-GB" dirty="0" smtClean="0"/>
              <a:t>The </a:t>
            </a:r>
            <a:r>
              <a:rPr lang="en-GB" dirty="0"/>
              <a:t>UK code was established earlier than the German code so there has been more opportunity to reform any questionable </a:t>
            </a:r>
            <a:r>
              <a:rPr lang="en-GB" dirty="0" smtClean="0"/>
              <a:t>provisions (one of the advantages of flexible codes over statute law).</a:t>
            </a:r>
          </a:p>
          <a:p>
            <a:r>
              <a:rPr lang="en-GB" dirty="0" smtClean="0"/>
              <a:t>Isomorphic pressures tend to come from the </a:t>
            </a:r>
            <a:r>
              <a:rPr lang="en-GB" dirty="0"/>
              <a:t>media, the public and government who may hold different views on the purpose </a:t>
            </a:r>
            <a:r>
              <a:rPr lang="en-GB" dirty="0" smtClean="0"/>
              <a:t>of codes </a:t>
            </a:r>
            <a:r>
              <a:rPr lang="en-GB" dirty="0"/>
              <a:t>of corporate governance and their capacity to prevent sub-optimal corporate </a:t>
            </a:r>
            <a:r>
              <a:rPr lang="en-GB" dirty="0" smtClean="0"/>
              <a:t>decisions, negligence </a:t>
            </a:r>
            <a:r>
              <a:rPr lang="en-GB" dirty="0"/>
              <a:t>and </a:t>
            </a:r>
            <a:r>
              <a:rPr lang="en-GB" dirty="0" smtClean="0"/>
              <a:t>criminality. </a:t>
            </a:r>
          </a:p>
          <a:p>
            <a:r>
              <a:rPr lang="en-GB" dirty="0" smtClean="0"/>
              <a:t>This </a:t>
            </a:r>
            <a:r>
              <a:rPr lang="en-GB" dirty="0"/>
              <a:t>pressure can lead to ‘symbolic responses’ (Selznick 1949) where regulatees resort to ticking boxes rather than engaging positively with the code and consequently threatening the legitimacy of the code with external monitors.</a:t>
            </a:r>
          </a:p>
        </p:txBody>
      </p:sp>
      <p:sp>
        <p:nvSpPr>
          <p:cNvPr id="6" name="Title 5"/>
          <p:cNvSpPr>
            <a:spLocks noGrp="1"/>
          </p:cNvSpPr>
          <p:nvPr>
            <p:ph type="title"/>
          </p:nvPr>
        </p:nvSpPr>
        <p:spPr>
          <a:xfrm>
            <a:off x="685800" y="609600"/>
            <a:ext cx="7772400" cy="838200"/>
          </a:xfrm>
        </p:spPr>
        <p:txBody>
          <a:bodyPr/>
          <a:lstStyle/>
          <a:p>
            <a:r>
              <a:rPr lang="en-GB" dirty="0" smtClean="0"/>
              <a:t>Explaining variations</a:t>
            </a:r>
            <a:endParaRPr lang="en-GB" dirty="0"/>
          </a:p>
        </p:txBody>
      </p:sp>
    </p:spTree>
    <p:extLst>
      <p:ext uri="{BB962C8B-B14F-4D97-AF65-F5344CB8AC3E}">
        <p14:creationId xmlns:p14="http://schemas.microsoft.com/office/powerpoint/2010/main" val="330822568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3" name="Content Placeholder 2"/>
          <p:cNvSpPr>
            <a:spLocks noGrp="1"/>
          </p:cNvSpPr>
          <p:nvPr>
            <p:ph idx="1"/>
          </p:nvPr>
        </p:nvSpPr>
        <p:spPr>
          <a:xfrm>
            <a:off x="709501" y="1986080"/>
            <a:ext cx="7772400" cy="4262320"/>
          </a:xfrm>
        </p:spPr>
        <p:txBody>
          <a:bodyPr>
            <a:normAutofit fontScale="77500" lnSpcReduction="20000"/>
          </a:bodyPr>
          <a:lstStyle/>
          <a:p>
            <a:r>
              <a:rPr lang="en-GB" dirty="0" smtClean="0"/>
              <a:t>The </a:t>
            </a:r>
            <a:r>
              <a:rPr lang="en-GB" dirty="0"/>
              <a:t>‘magic’ of codes is in their capacity to serve as </a:t>
            </a:r>
            <a:r>
              <a:rPr lang="en-GB" b="1" dirty="0"/>
              <a:t>partial substitutes </a:t>
            </a:r>
            <a:r>
              <a:rPr lang="en-GB" dirty="0"/>
              <a:t>for hard law. Once they are perceived to be perfect substitutes from which deviation within acceptable limits is inconceivable, they lose their purpose. </a:t>
            </a:r>
            <a:endParaRPr lang="en-GB" dirty="0" smtClean="0"/>
          </a:p>
          <a:p>
            <a:r>
              <a:rPr lang="en-GB" dirty="0" smtClean="0"/>
              <a:t>The </a:t>
            </a:r>
            <a:r>
              <a:rPr lang="en-GB" dirty="0"/>
              <a:t>purpose of codes and enabling mechanisms such as comply-or-explain is to help correctly position regulatees in relation to wider society </a:t>
            </a:r>
            <a:r>
              <a:rPr lang="en-GB" dirty="0" smtClean="0"/>
              <a:t>such </a:t>
            </a:r>
            <a:r>
              <a:rPr lang="en-GB" dirty="0"/>
              <a:t>that performance is optimized (in the sense of outcomes for both the regulated company and the wider society). Thus those who demand full conformance with the rules misunderstand the efficiency gains to be made by using flexible forms of regulation.</a:t>
            </a:r>
          </a:p>
          <a:p>
            <a:pPr marL="0" indent="0">
              <a:buNone/>
            </a:pPr>
            <a:endParaRPr lang="en-GB" dirty="0"/>
          </a:p>
          <a:p>
            <a:pPr marL="0" indent="0">
              <a:buNone/>
            </a:pPr>
            <a:endParaRPr lang="en-GB" dirty="0"/>
          </a:p>
        </p:txBody>
      </p:sp>
      <p:sp>
        <p:nvSpPr>
          <p:cNvPr id="6" name="Title 5"/>
          <p:cNvSpPr>
            <a:spLocks noGrp="1"/>
          </p:cNvSpPr>
          <p:nvPr>
            <p:ph type="title"/>
          </p:nvPr>
        </p:nvSpPr>
        <p:spPr/>
        <p:txBody>
          <a:bodyPr/>
          <a:lstStyle/>
          <a:p>
            <a:endParaRPr lang="en-GB" dirty="0"/>
          </a:p>
        </p:txBody>
      </p:sp>
    </p:spTree>
    <p:extLst>
      <p:ext uri="{BB962C8B-B14F-4D97-AF65-F5344CB8AC3E}">
        <p14:creationId xmlns:p14="http://schemas.microsoft.com/office/powerpoint/2010/main" val="211965839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t>Regulatee </a:t>
            </a:r>
            <a:r>
              <a:rPr lang="en-GB" dirty="0"/>
              <a:t>buy-in is critical. Involving regulatees in design, implementation and evaluation will maximize the legitimacy of codes. </a:t>
            </a:r>
            <a:endParaRPr lang="en-GB" dirty="0" smtClean="0"/>
          </a:p>
          <a:p>
            <a:pPr lvl="1"/>
            <a:r>
              <a:rPr lang="en-GB" dirty="0" smtClean="0"/>
              <a:t>Moral </a:t>
            </a:r>
            <a:r>
              <a:rPr lang="en-GB" dirty="0"/>
              <a:t>and pragmatic legitimacy – for example, embedding accepted best practice and making an effort to identify and disseminate the tangible business benefits of compliance for regulatees - are both relatively straightforward and achievable with careful regulatory design. </a:t>
            </a:r>
            <a:endParaRPr lang="en-GB" dirty="0" smtClean="0"/>
          </a:p>
          <a:p>
            <a:pPr lvl="1"/>
            <a:r>
              <a:rPr lang="en-GB" dirty="0" smtClean="0"/>
              <a:t>Cognitive </a:t>
            </a:r>
            <a:r>
              <a:rPr lang="en-GB" dirty="0"/>
              <a:t>legitimacy is more problematic. It is emergent. It is derived from the social context in which the individual is embedded and determines how we know and understand the world around us. Understanding the process by which a code works, and how and when it is acceptable to explain rather than comply – to the point where any other means of rule seems unthinkable - takes time (see Suchman 1995, Zucker 1991</a:t>
            </a:r>
            <a:r>
              <a:rPr lang="en-GB" dirty="0" smtClean="0"/>
              <a:t>).</a:t>
            </a:r>
          </a:p>
          <a:p>
            <a:pPr lvl="1"/>
            <a:r>
              <a:rPr lang="en-GB" dirty="0" smtClean="0"/>
              <a:t>Indeed</a:t>
            </a:r>
            <a:r>
              <a:rPr lang="en-GB" b="1" dirty="0"/>
              <a:t>, in a culture where certainty is prized the idea that compliance is discursively constructed and can be a contested concept may never become the norm</a:t>
            </a:r>
            <a:r>
              <a:rPr lang="en-GB" b="1" dirty="0" smtClean="0"/>
              <a:t>.</a:t>
            </a:r>
            <a:endParaRPr lang="en-GB" dirty="0"/>
          </a:p>
        </p:txBody>
      </p:sp>
      <p:sp>
        <p:nvSpPr>
          <p:cNvPr id="6" name="Title 5"/>
          <p:cNvSpPr>
            <a:spLocks noGrp="1"/>
          </p:cNvSpPr>
          <p:nvPr>
            <p:ph type="title"/>
          </p:nvPr>
        </p:nvSpPr>
        <p:spPr/>
        <p:txBody>
          <a:bodyPr/>
          <a:lstStyle/>
          <a:p>
            <a:r>
              <a:rPr lang="en-GB" dirty="0" smtClean="0"/>
              <a:t>Lessons for regulators</a:t>
            </a:r>
            <a:endParaRPr lang="en-GB" dirty="0"/>
          </a:p>
        </p:txBody>
      </p:sp>
    </p:spTree>
    <p:extLst>
      <p:ext uri="{BB962C8B-B14F-4D97-AF65-F5344CB8AC3E}">
        <p14:creationId xmlns:p14="http://schemas.microsoft.com/office/powerpoint/2010/main" val="123384402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Under </a:t>
            </a:r>
            <a:r>
              <a:rPr lang="en-GB" dirty="0"/>
              <a:t>conditions of uncertainty procedural fairness is key – in other words </a:t>
            </a:r>
            <a:r>
              <a:rPr lang="en-GB" dirty="0" smtClean="0"/>
              <a:t>regulators need </a:t>
            </a:r>
            <a:r>
              <a:rPr lang="en-GB" dirty="0"/>
              <a:t>to focus on ensuring regulatees have confidence their actions will be assessed using fair and agreed procedures and criteria (see for example Blader 2007, Herian et al. 2012, van den Bos &amp; Lind 2002</a:t>
            </a:r>
            <a:r>
              <a:rPr lang="en-GB" dirty="0" smtClean="0"/>
              <a:t>).</a:t>
            </a:r>
          </a:p>
          <a:p>
            <a:r>
              <a:rPr lang="en-GB" dirty="0" smtClean="0"/>
              <a:t>The </a:t>
            </a:r>
            <a:r>
              <a:rPr lang="en-GB" dirty="0"/>
              <a:t>legitimacy of a code, particularly one incorporating </a:t>
            </a:r>
            <a:r>
              <a:rPr lang="en-GB" dirty="0" smtClean="0"/>
              <a:t>comply-or-explain </a:t>
            </a:r>
            <a:r>
              <a:rPr lang="en-GB" dirty="0"/>
              <a:t>will be enhanced if it includes in its provisions the procedures and criteria by which compliance will be assessed</a:t>
            </a:r>
            <a:r>
              <a:rPr lang="en-GB" dirty="0" smtClean="0"/>
              <a:t>.</a:t>
            </a:r>
          </a:p>
        </p:txBody>
      </p:sp>
      <p:sp>
        <p:nvSpPr>
          <p:cNvPr id="6" name="Title 5"/>
          <p:cNvSpPr>
            <a:spLocks noGrp="1"/>
          </p:cNvSpPr>
          <p:nvPr>
            <p:ph type="title"/>
          </p:nvPr>
        </p:nvSpPr>
        <p:spPr/>
        <p:txBody>
          <a:bodyPr/>
          <a:lstStyle/>
          <a:p>
            <a:r>
              <a:rPr lang="en-GB" sz="3600" b="1" dirty="0" smtClean="0"/>
              <a:t>Countering resistance to flexible codes</a:t>
            </a:r>
            <a:endParaRPr lang="en-GB" sz="3600" b="1" dirty="0"/>
          </a:p>
        </p:txBody>
      </p:sp>
    </p:spTree>
    <p:extLst>
      <p:ext uri="{BB962C8B-B14F-4D97-AF65-F5344CB8AC3E}">
        <p14:creationId xmlns:p14="http://schemas.microsoft.com/office/powerpoint/2010/main" val="219901219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3" name="Content Placeholder 2"/>
          <p:cNvSpPr>
            <a:spLocks noGrp="1"/>
          </p:cNvSpPr>
          <p:nvPr>
            <p:ph idx="1"/>
          </p:nvPr>
        </p:nvSpPr>
        <p:spPr>
          <a:xfrm>
            <a:off x="381000" y="1295400"/>
            <a:ext cx="8458199" cy="5257800"/>
          </a:xfrm>
        </p:spPr>
        <p:txBody>
          <a:bodyPr>
            <a:normAutofit fontScale="92500" lnSpcReduction="20000"/>
          </a:bodyPr>
          <a:lstStyle/>
          <a:p>
            <a:r>
              <a:rPr lang="en-GB" sz="2000" b="1" dirty="0" smtClean="0"/>
              <a:t>Project</a:t>
            </a:r>
            <a:r>
              <a:rPr lang="en-GB" sz="2000" dirty="0"/>
              <a:t>:</a:t>
            </a:r>
          </a:p>
          <a:p>
            <a:pPr lvl="1"/>
            <a:r>
              <a:rPr lang="en-GB" sz="2000" dirty="0"/>
              <a:t>Soft Regulation? Conforming with the Principle of 'Comply or Explain,' ESRC (RES-000-23-1501)</a:t>
            </a:r>
          </a:p>
          <a:p>
            <a:r>
              <a:rPr lang="en-GB" sz="2000" b="1" dirty="0"/>
              <a:t>Comparative </a:t>
            </a:r>
            <a:r>
              <a:rPr lang="en-GB" sz="2000" b="1" dirty="0" smtClean="0"/>
              <a:t>qualitative research</a:t>
            </a:r>
            <a:endParaRPr lang="en-GB" sz="2000" b="1" dirty="0"/>
          </a:p>
          <a:p>
            <a:pPr lvl="1">
              <a:defRPr/>
            </a:pPr>
            <a:r>
              <a:rPr lang="en-GB" sz="2000" dirty="0"/>
              <a:t>UK: common law, liberalism (self regulation tradition), equity finance, dispersed shareholdings with concentrated institutional control.</a:t>
            </a:r>
          </a:p>
          <a:p>
            <a:pPr lvl="1">
              <a:defRPr/>
            </a:pPr>
            <a:r>
              <a:rPr lang="en-GB" sz="2000" dirty="0"/>
              <a:t>Germany: civil law, corporatism, bank finance, family blockholdings</a:t>
            </a:r>
          </a:p>
          <a:p>
            <a:pPr marL="0" indent="0">
              <a:buNone/>
              <a:defRPr/>
            </a:pPr>
            <a:r>
              <a:rPr lang="en-GB" sz="2000" u="sng" dirty="0"/>
              <a:t>but similar codes of corporate </a:t>
            </a:r>
            <a:r>
              <a:rPr lang="en-GB" sz="2000" u="sng" dirty="0" smtClean="0"/>
              <a:t>governance including comply-or-explain, </a:t>
            </a:r>
            <a:r>
              <a:rPr lang="en-GB" sz="2000" u="sng" dirty="0"/>
              <a:t>i.e. similar regulatory regimes</a:t>
            </a:r>
          </a:p>
          <a:p>
            <a:pPr>
              <a:defRPr/>
            </a:pPr>
            <a:r>
              <a:rPr lang="en-GB" sz="2000" b="1" dirty="0"/>
              <a:t>Data</a:t>
            </a:r>
          </a:p>
          <a:p>
            <a:pPr lvl="1">
              <a:defRPr/>
            </a:pPr>
            <a:r>
              <a:rPr lang="en-GB" sz="2000" dirty="0"/>
              <a:t>Analyse 260 companies Corporate governance statements</a:t>
            </a:r>
          </a:p>
          <a:p>
            <a:pPr lvl="1">
              <a:defRPr/>
            </a:pPr>
            <a:r>
              <a:rPr lang="en-GB" sz="2000" dirty="0"/>
              <a:t>Interviews with directors, CG managers, legal counsel etc</a:t>
            </a:r>
            <a:r>
              <a:rPr lang="en-GB" sz="2000" dirty="0" smtClean="0"/>
              <a:t>.</a:t>
            </a:r>
          </a:p>
          <a:p>
            <a:pPr>
              <a:defRPr/>
            </a:pPr>
            <a:r>
              <a:rPr lang="en-GB" sz="2100" b="1" dirty="0" smtClean="0"/>
              <a:t>Outputs</a:t>
            </a:r>
          </a:p>
          <a:p>
            <a:pPr lvl="1">
              <a:defRPr/>
            </a:pPr>
            <a:r>
              <a:rPr lang="en-GB" sz="1700" dirty="0"/>
              <a:t>Seidl, D., Sanderson, P. &amp; Roberts, J., 2013. Applying the ‘comply-or-explain’ principle: discursive legitimacy tactics with regard to codes of corporate governance. </a:t>
            </a:r>
            <a:r>
              <a:rPr lang="en-GB" sz="1700" i="1" dirty="0"/>
              <a:t>Journal of Management &amp; Governance</a:t>
            </a:r>
            <a:r>
              <a:rPr lang="en-GB" sz="1700" dirty="0"/>
              <a:t>, 17</a:t>
            </a:r>
            <a:r>
              <a:rPr lang="en-GB" sz="1700" dirty="0" smtClean="0"/>
              <a:t>.</a:t>
            </a:r>
          </a:p>
          <a:p>
            <a:pPr lvl="1">
              <a:defRPr/>
            </a:pPr>
            <a:r>
              <a:rPr lang="en-GB" sz="1700" dirty="0"/>
              <a:t>Sanderson, P., Seidl, D. &amp; Roberts, J., 2015e. Disposition to comply with flexible regulation: regulatees’ perceptions of the legitimacy of codes and the comply-or-explain principle. </a:t>
            </a:r>
            <a:r>
              <a:rPr lang="en-GB" sz="1700" i="1" dirty="0"/>
              <a:t>Regulation &amp; Governance</a:t>
            </a:r>
            <a:r>
              <a:rPr lang="en-GB" sz="1700" dirty="0"/>
              <a:t>, accepted, under revision</a:t>
            </a:r>
          </a:p>
        </p:txBody>
      </p:sp>
      <p:sp>
        <p:nvSpPr>
          <p:cNvPr id="6" name="Title 5"/>
          <p:cNvSpPr>
            <a:spLocks noGrp="1"/>
          </p:cNvSpPr>
          <p:nvPr>
            <p:ph type="title"/>
          </p:nvPr>
        </p:nvSpPr>
        <p:spPr>
          <a:xfrm>
            <a:off x="228600" y="609600"/>
            <a:ext cx="8686800" cy="762000"/>
          </a:xfrm>
        </p:spPr>
        <p:txBody>
          <a:bodyPr>
            <a:noAutofit/>
          </a:bodyPr>
          <a:lstStyle/>
          <a:p>
            <a:r>
              <a:rPr lang="en-GB" sz="2400" b="1" dirty="0"/>
              <a:t>Impact of regulation </a:t>
            </a:r>
            <a:r>
              <a:rPr lang="en-GB" sz="2400" b="1" dirty="0">
                <a:sym typeface="Wingdings" panose="05000000000000000000" pitchFamily="2" charset="2"/>
              </a:rPr>
              <a:t> </a:t>
            </a:r>
            <a:r>
              <a:rPr lang="en-GB" sz="2400" b="1" dirty="0" smtClean="0">
                <a:sym typeface="Wingdings" panose="05000000000000000000" pitchFamily="2" charset="2"/>
              </a:rPr>
              <a:t>compliance </a:t>
            </a:r>
            <a:r>
              <a:rPr lang="en-GB" sz="2400" b="1" dirty="0">
                <a:sym typeface="Wingdings" panose="05000000000000000000" pitchFamily="2" charset="2"/>
              </a:rPr>
              <a:t> disposition to comply</a:t>
            </a:r>
            <a:r>
              <a:rPr lang="en-GB" sz="2400" b="1" dirty="0"/>
              <a:t/>
            </a:r>
            <a:br>
              <a:rPr lang="en-GB" sz="2400" b="1" dirty="0"/>
            </a:br>
            <a:endParaRPr lang="en-GB" sz="2400" b="1" dirty="0"/>
          </a:p>
        </p:txBody>
      </p:sp>
    </p:spTree>
    <p:extLst>
      <p:ext uri="{BB962C8B-B14F-4D97-AF65-F5344CB8AC3E}">
        <p14:creationId xmlns:p14="http://schemas.microsoft.com/office/powerpoint/2010/main" val="292046732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Faced </a:t>
            </a:r>
            <a:r>
              <a:rPr lang="en-GB" dirty="0"/>
              <a:t>with multiple monitors, regulatees may be best advised to opt for hard law with its fixed rules in order to reduce uncertainty or, when faced with soft law in the form of flexible codes of regulation, opt for full </a:t>
            </a:r>
            <a:r>
              <a:rPr lang="en-GB" dirty="0" smtClean="0"/>
              <a:t>conformance.</a:t>
            </a:r>
          </a:p>
          <a:p>
            <a:r>
              <a:rPr lang="en-GB" dirty="0" smtClean="0"/>
              <a:t>Interestingly</a:t>
            </a:r>
            <a:r>
              <a:rPr lang="en-GB" dirty="0"/>
              <a:t>, there is also evidence that when conditions are uncertain regulatees converge towards full conformance in part to defend the legitimacy of the prevailing (and known) regulatory system (see Vainio 2011), irrespective of </a:t>
            </a:r>
            <a:r>
              <a:rPr lang="en-GB" dirty="0" smtClean="0"/>
              <a:t>any inherent flexibility. </a:t>
            </a:r>
            <a:r>
              <a:rPr lang="en-GB" dirty="0"/>
              <a:t>In this way, and less pessimistically, potentially outcome-optimizing mechanisms such as comply-or-explain can be preserved, to be drawn upon again when conditions are more </a:t>
            </a:r>
            <a:r>
              <a:rPr lang="en-GB" dirty="0" smtClean="0"/>
              <a:t>certain – when monitors ‘allow’.</a:t>
            </a:r>
            <a:endParaRPr lang="en-GB" dirty="0"/>
          </a:p>
        </p:txBody>
      </p:sp>
      <p:sp>
        <p:nvSpPr>
          <p:cNvPr id="6" name="Title 5"/>
          <p:cNvSpPr>
            <a:spLocks noGrp="1"/>
          </p:cNvSpPr>
          <p:nvPr>
            <p:ph type="title"/>
          </p:nvPr>
        </p:nvSpPr>
        <p:spPr/>
        <p:txBody>
          <a:bodyPr/>
          <a:lstStyle/>
          <a:p>
            <a:r>
              <a:rPr lang="en-GB" dirty="0" smtClean="0"/>
              <a:t>Multiple monitors issue</a:t>
            </a:r>
            <a:endParaRPr lang="en-GB" dirty="0"/>
          </a:p>
        </p:txBody>
      </p:sp>
    </p:spTree>
    <p:extLst>
      <p:ext uri="{BB962C8B-B14F-4D97-AF65-F5344CB8AC3E}">
        <p14:creationId xmlns:p14="http://schemas.microsoft.com/office/powerpoint/2010/main" val="130050010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Positive impacts (disposition </a:t>
            </a:r>
            <a:r>
              <a:rPr lang="en-GB" dirty="0"/>
              <a:t>to </a:t>
            </a:r>
            <a:r>
              <a:rPr lang="en-GB" dirty="0" smtClean="0"/>
              <a:t>comply) arise in </a:t>
            </a:r>
            <a:r>
              <a:rPr lang="en-GB" dirty="0"/>
              <a:t>part </a:t>
            </a:r>
            <a:r>
              <a:rPr lang="en-GB" dirty="0" smtClean="0"/>
              <a:t>from the </a:t>
            </a:r>
            <a:r>
              <a:rPr lang="en-GB" dirty="0"/>
              <a:t>perceptions of regulatees on the legitimacy of the code. In practical terms that means </a:t>
            </a:r>
            <a:r>
              <a:rPr lang="en-GB" dirty="0" smtClean="0"/>
              <a:t>flexible regulatory </a:t>
            </a:r>
            <a:r>
              <a:rPr lang="en-GB" dirty="0"/>
              <a:t>codes are most effective </a:t>
            </a:r>
            <a:r>
              <a:rPr lang="en-GB" dirty="0" smtClean="0"/>
              <a:t>when:</a:t>
            </a:r>
          </a:p>
          <a:p>
            <a:pPr lvl="1"/>
            <a:r>
              <a:rPr lang="en-GB" dirty="0" smtClean="0"/>
              <a:t>(i</a:t>
            </a:r>
            <a:r>
              <a:rPr lang="en-GB" dirty="0"/>
              <a:t>) regulatees are involved in code design, </a:t>
            </a:r>
            <a:endParaRPr lang="en-GB" dirty="0" smtClean="0"/>
          </a:p>
          <a:p>
            <a:pPr lvl="1"/>
            <a:r>
              <a:rPr lang="en-GB" dirty="0" smtClean="0"/>
              <a:t>(</a:t>
            </a:r>
            <a:r>
              <a:rPr lang="en-GB" dirty="0"/>
              <a:t>ii) the code embodies existing best practice, </a:t>
            </a:r>
            <a:r>
              <a:rPr lang="en-GB" dirty="0" smtClean="0"/>
              <a:t>and</a:t>
            </a:r>
          </a:p>
          <a:p>
            <a:pPr lvl="1"/>
            <a:r>
              <a:rPr lang="en-GB" dirty="0" smtClean="0"/>
              <a:t>(</a:t>
            </a:r>
            <a:r>
              <a:rPr lang="en-GB" dirty="0"/>
              <a:t>iii) the benefits to regulatees are clearly </a:t>
            </a:r>
            <a:r>
              <a:rPr lang="en-GB" dirty="0" smtClean="0"/>
              <a:t>demonstrated, </a:t>
            </a:r>
            <a:r>
              <a:rPr lang="en-GB" b="1" dirty="0" smtClean="0"/>
              <a:t>but</a:t>
            </a:r>
            <a:r>
              <a:rPr lang="en-GB" dirty="0" smtClean="0"/>
              <a:t>:</a:t>
            </a:r>
          </a:p>
          <a:p>
            <a:pPr lvl="1"/>
            <a:r>
              <a:rPr lang="en-GB" dirty="0" smtClean="0"/>
              <a:t>(iv) regulation </a:t>
            </a:r>
            <a:r>
              <a:rPr lang="en-GB" dirty="0"/>
              <a:t>by </a:t>
            </a:r>
            <a:r>
              <a:rPr lang="en-GB" dirty="0" smtClean="0"/>
              <a:t>flexible code </a:t>
            </a:r>
            <a:r>
              <a:rPr lang="en-GB" dirty="0"/>
              <a:t>must already be the norm or at least not inconsistent with existing traditions and practices.</a:t>
            </a:r>
            <a:endParaRPr lang="en-GB" dirty="0"/>
          </a:p>
        </p:txBody>
      </p:sp>
      <p:sp>
        <p:nvSpPr>
          <p:cNvPr id="6" name="Title 5"/>
          <p:cNvSpPr>
            <a:spLocks noGrp="1"/>
          </p:cNvSpPr>
          <p:nvPr>
            <p:ph type="title"/>
          </p:nvPr>
        </p:nvSpPr>
        <p:spPr/>
        <p:txBody>
          <a:bodyPr/>
          <a:lstStyle/>
          <a:p>
            <a:r>
              <a:rPr lang="en-GB" dirty="0" smtClean="0"/>
              <a:t>Conclusion</a:t>
            </a:r>
            <a:endParaRPr lang="en-GB" dirty="0"/>
          </a:p>
        </p:txBody>
      </p:sp>
    </p:spTree>
    <p:extLst>
      <p:ext uri="{BB962C8B-B14F-4D97-AF65-F5344CB8AC3E}">
        <p14:creationId xmlns:p14="http://schemas.microsoft.com/office/powerpoint/2010/main" val="20524678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3" name="Content Placeholder 2"/>
          <p:cNvSpPr>
            <a:spLocks noGrp="1"/>
          </p:cNvSpPr>
          <p:nvPr>
            <p:ph idx="1"/>
          </p:nvPr>
        </p:nvSpPr>
        <p:spPr/>
        <p:txBody>
          <a:bodyPr>
            <a:normAutofit fontScale="62500" lnSpcReduction="20000"/>
          </a:bodyPr>
          <a:lstStyle/>
          <a:p>
            <a:pPr marL="571500" indent="-571500">
              <a:buAutoNum type="romanLcParenBoth"/>
            </a:pPr>
            <a:r>
              <a:rPr lang="en-GB" dirty="0" smtClean="0"/>
              <a:t>the </a:t>
            </a:r>
            <a:r>
              <a:rPr lang="en-GB" dirty="0"/>
              <a:t>volume of risks that the public expects to be regulated has risen and continues to increase beyond, some have argued, the capacity of governments to respond, leading potentially to a ‘</a:t>
            </a:r>
            <a:r>
              <a:rPr lang="en-GB" b="1" dirty="0"/>
              <a:t>legitimation crisis’</a:t>
            </a:r>
            <a:r>
              <a:rPr lang="en-GB" dirty="0"/>
              <a:t> (Beck 1992, Habermas &amp; McCarthy 1976); </a:t>
            </a:r>
            <a:endParaRPr lang="en-GB" dirty="0" smtClean="0"/>
          </a:p>
          <a:p>
            <a:pPr marL="571500" indent="-571500">
              <a:buAutoNum type="romanLcParenBoth"/>
            </a:pPr>
            <a:r>
              <a:rPr lang="en-GB" dirty="0" smtClean="0"/>
              <a:t>relatedly</a:t>
            </a:r>
            <a:r>
              <a:rPr lang="en-GB" dirty="0"/>
              <a:t>, pressure on national budgets has increased </a:t>
            </a:r>
            <a:r>
              <a:rPr lang="en-GB" dirty="0" smtClean="0"/>
              <a:t>which </a:t>
            </a:r>
            <a:r>
              <a:rPr lang="en-GB" dirty="0"/>
              <a:t>has contributed to the rise of </a:t>
            </a:r>
            <a:r>
              <a:rPr lang="en-GB" b="1" dirty="0"/>
              <a:t>risk based regulatory regimes </a:t>
            </a:r>
            <a:r>
              <a:rPr lang="en-GB" dirty="0"/>
              <a:t>that require regulators to focus their efforts on those organizations and actions where the magnitude of potential harms is greatest (Black 2005, Hood et al. 2001</a:t>
            </a:r>
            <a:r>
              <a:rPr lang="en-GB" dirty="0" smtClean="0"/>
              <a:t>);</a:t>
            </a:r>
          </a:p>
          <a:p>
            <a:pPr marL="571500" indent="-571500">
              <a:buAutoNum type="romanLcParenBoth"/>
            </a:pPr>
            <a:r>
              <a:rPr lang="en-GB" dirty="0" smtClean="0"/>
              <a:t>the </a:t>
            </a:r>
            <a:r>
              <a:rPr lang="en-GB" dirty="0"/>
              <a:t>notion that intervention in markets should be kept to a minimum if economic growth is to be maximized has led to policy preferences in </a:t>
            </a:r>
            <a:r>
              <a:rPr lang="en-GB" dirty="0" smtClean="0"/>
              <a:t>favour </a:t>
            </a:r>
            <a:r>
              <a:rPr lang="en-GB" dirty="0"/>
              <a:t>of </a:t>
            </a:r>
            <a:r>
              <a:rPr lang="en-GB" b="1" dirty="0" smtClean="0"/>
              <a:t>flexible</a:t>
            </a:r>
            <a:r>
              <a:rPr lang="en-GB" dirty="0" smtClean="0"/>
              <a:t> principle-based </a:t>
            </a:r>
            <a:r>
              <a:rPr lang="en-GB" dirty="0"/>
              <a:t>rather than rule-based forms of regulation in order to optimize compliance, i.e. without significantly inhibiting innovation (Black 2008, Financial Services Authority 2007). </a:t>
            </a:r>
          </a:p>
        </p:txBody>
      </p:sp>
      <p:sp>
        <p:nvSpPr>
          <p:cNvPr id="6" name="Title 5"/>
          <p:cNvSpPr>
            <a:spLocks noGrp="1"/>
          </p:cNvSpPr>
          <p:nvPr>
            <p:ph type="title"/>
          </p:nvPr>
        </p:nvSpPr>
        <p:spPr>
          <a:xfrm>
            <a:off x="381000" y="609600"/>
            <a:ext cx="8382000" cy="1143000"/>
          </a:xfrm>
        </p:spPr>
        <p:txBody>
          <a:bodyPr>
            <a:noAutofit/>
          </a:bodyPr>
          <a:lstStyle/>
          <a:p>
            <a:r>
              <a:rPr lang="en-GB" sz="2800" b="1" dirty="0" smtClean="0"/>
              <a:t>Rationale for </a:t>
            </a:r>
            <a:r>
              <a:rPr lang="en-GB" sz="2800" b="1" dirty="0" smtClean="0">
                <a:sym typeface="Wingdings" panose="05000000000000000000" pitchFamily="2" charset="2"/>
              </a:rPr>
              <a:t>soft </a:t>
            </a:r>
            <a:r>
              <a:rPr lang="en-GB" sz="2800" b="1" dirty="0" smtClean="0">
                <a:sym typeface="Wingdings" panose="05000000000000000000" pitchFamily="2" charset="2"/>
              </a:rPr>
              <a:t>(</a:t>
            </a:r>
            <a:r>
              <a:rPr lang="en-GB" sz="2800" b="1" u="sng" dirty="0" smtClean="0">
                <a:sym typeface="Wingdings" panose="05000000000000000000" pitchFamily="2" charset="2"/>
              </a:rPr>
              <a:t>flexible</a:t>
            </a:r>
            <a:r>
              <a:rPr lang="en-GB" sz="2800" b="1" dirty="0" smtClean="0">
                <a:sym typeface="Wingdings" panose="05000000000000000000" pitchFamily="2" charset="2"/>
              </a:rPr>
              <a:t>) regulation</a:t>
            </a:r>
            <a:endParaRPr lang="en-GB" sz="2800" b="1" dirty="0"/>
          </a:p>
        </p:txBody>
      </p:sp>
    </p:spTree>
    <p:extLst>
      <p:ext uri="{BB962C8B-B14F-4D97-AF65-F5344CB8AC3E}">
        <p14:creationId xmlns:p14="http://schemas.microsoft.com/office/powerpoint/2010/main" val="22277726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Content Placeholder 2"/>
          <p:cNvSpPr>
            <a:spLocks noGrp="1"/>
          </p:cNvSpPr>
          <p:nvPr>
            <p:ph idx="1"/>
          </p:nvPr>
        </p:nvSpPr>
        <p:spPr>
          <a:xfrm>
            <a:off x="709501" y="1752600"/>
            <a:ext cx="7772400" cy="4800600"/>
          </a:xfrm>
        </p:spPr>
        <p:txBody>
          <a:bodyPr>
            <a:normAutofit fontScale="77500" lnSpcReduction="20000"/>
          </a:bodyPr>
          <a:lstStyle/>
          <a:p>
            <a:pPr>
              <a:buFont typeface="Arial" charset="0"/>
              <a:buChar char="•"/>
            </a:pPr>
            <a:r>
              <a:rPr lang="en-GB" dirty="0" smtClean="0"/>
              <a:t>This </a:t>
            </a:r>
            <a:r>
              <a:rPr lang="en-GB" dirty="0"/>
              <a:t>raises a number of questions for regulation and governance scholars including what determines how regulatees view compliance with flexible regulation and thus their disposition to comply (on which see Frank &amp; Lombness 1988, Grabosky &amp; Braithwaite 1986)? </a:t>
            </a:r>
            <a:endParaRPr lang="en-GB" dirty="0" smtClean="0"/>
          </a:p>
          <a:p>
            <a:pPr>
              <a:buFont typeface="Arial" charset="0"/>
              <a:buChar char="•"/>
            </a:pPr>
            <a:r>
              <a:rPr lang="en-GB" dirty="0" smtClean="0"/>
              <a:t>We </a:t>
            </a:r>
            <a:r>
              <a:rPr lang="en-GB" dirty="0"/>
              <a:t>address this question by examining how senior executives, company secretaries and legal counsel of large companies in the UK and Germany perceive their respective corporate governance </a:t>
            </a:r>
            <a:r>
              <a:rPr lang="en-GB" dirty="0" smtClean="0"/>
              <a:t>codes.</a:t>
            </a:r>
          </a:p>
          <a:p>
            <a:pPr>
              <a:buFont typeface="Arial" charset="0"/>
              <a:buChar char="•"/>
            </a:pPr>
            <a:r>
              <a:rPr lang="en-GB" dirty="0"/>
              <a:t>B</a:t>
            </a:r>
            <a:r>
              <a:rPr lang="en-GB" dirty="0" smtClean="0"/>
              <a:t>oth countries incorporate </a:t>
            </a:r>
            <a:r>
              <a:rPr lang="en-GB" dirty="0"/>
              <a:t>the principle of </a:t>
            </a:r>
            <a:r>
              <a:rPr lang="en-GB" dirty="0" smtClean="0"/>
              <a:t>comply-or-explain to maximise flexibility – one size fits all. Regulatees </a:t>
            </a:r>
            <a:r>
              <a:rPr lang="en-GB" dirty="0"/>
              <a:t>have the option to </a:t>
            </a:r>
            <a:r>
              <a:rPr lang="en-GB" dirty="0" smtClean="0"/>
              <a:t>(i) comply </a:t>
            </a:r>
            <a:r>
              <a:rPr lang="en-GB" dirty="0"/>
              <a:t>with a rule or </a:t>
            </a:r>
            <a:r>
              <a:rPr lang="en-GB" dirty="0" smtClean="0"/>
              <a:t>(ii) explain </a:t>
            </a:r>
            <a:r>
              <a:rPr lang="en-GB" dirty="0"/>
              <a:t>why they choose not to comply.</a:t>
            </a:r>
          </a:p>
        </p:txBody>
      </p:sp>
      <p:sp>
        <p:nvSpPr>
          <p:cNvPr id="6" name="Title 5"/>
          <p:cNvSpPr>
            <a:spLocks noGrp="1"/>
          </p:cNvSpPr>
          <p:nvPr>
            <p:ph type="title"/>
          </p:nvPr>
        </p:nvSpPr>
        <p:spPr>
          <a:xfrm>
            <a:off x="304800" y="152400"/>
            <a:ext cx="8534400" cy="1143000"/>
          </a:xfrm>
        </p:spPr>
        <p:txBody>
          <a:bodyPr/>
          <a:lstStyle/>
          <a:p>
            <a:r>
              <a:rPr lang="en-GB" sz="2400" b="1" dirty="0" smtClean="0"/>
              <a:t>Flexible regulation: our case: </a:t>
            </a:r>
            <a:br>
              <a:rPr lang="en-GB" sz="2400" b="1" dirty="0" smtClean="0"/>
            </a:br>
            <a:r>
              <a:rPr lang="en-GB" sz="2400" b="1" dirty="0" smtClean="0"/>
              <a:t>Corporate governance codes and ‘comply-or-explain’</a:t>
            </a:r>
            <a:endParaRPr lang="en-GB" sz="2400" b="1" dirty="0"/>
          </a:p>
        </p:txBody>
      </p:sp>
    </p:spTree>
    <p:extLst>
      <p:ext uri="{BB962C8B-B14F-4D97-AF65-F5344CB8AC3E}">
        <p14:creationId xmlns:p14="http://schemas.microsoft.com/office/powerpoint/2010/main" val="76229113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3" name="Content Placeholder 2"/>
          <p:cNvSpPr>
            <a:spLocks noGrp="1"/>
          </p:cNvSpPr>
          <p:nvPr>
            <p:ph idx="1"/>
          </p:nvPr>
        </p:nvSpPr>
        <p:spPr>
          <a:xfrm>
            <a:off x="228600" y="1986080"/>
            <a:ext cx="8686800" cy="4338520"/>
          </a:xfrm>
        </p:spPr>
        <p:txBody>
          <a:bodyPr>
            <a:noAutofit/>
          </a:bodyPr>
          <a:lstStyle/>
          <a:p>
            <a:r>
              <a:rPr lang="en-GB" sz="1800" dirty="0"/>
              <a:t>Flexible regulation </a:t>
            </a:r>
            <a:r>
              <a:rPr lang="en-GB" sz="1800" dirty="0" smtClean="0"/>
              <a:t>(</a:t>
            </a:r>
            <a:r>
              <a:rPr lang="en-GB" sz="1800" dirty="0"/>
              <a:t>for example Bennear &amp; Coglianese 2013) especially in the context of </a:t>
            </a:r>
            <a:r>
              <a:rPr lang="en-GB" sz="1800" b="1" dirty="0"/>
              <a:t>soft law or </a:t>
            </a:r>
            <a:r>
              <a:rPr lang="en-GB" sz="1800" b="1" dirty="0" smtClean="0"/>
              <a:t>self-regulation</a:t>
            </a:r>
            <a:r>
              <a:rPr lang="en-GB" sz="1800" dirty="0" smtClean="0"/>
              <a:t>.</a:t>
            </a:r>
          </a:p>
          <a:p>
            <a:r>
              <a:rPr lang="en-GB" sz="1800" dirty="0" smtClean="0"/>
              <a:t>Most </a:t>
            </a:r>
            <a:r>
              <a:rPr lang="en-GB" sz="1800" dirty="0"/>
              <a:t>authors have focused on the </a:t>
            </a:r>
            <a:r>
              <a:rPr lang="en-GB" sz="1800" b="1" dirty="0"/>
              <a:t>risk of non-compliance from the regulator’s perspective </a:t>
            </a:r>
            <a:r>
              <a:rPr lang="en-GB" sz="1800" dirty="0"/>
              <a:t>(see for example Black 2005, Black &amp; Baldwin 2012a, Black &amp; Baldwin </a:t>
            </a:r>
            <a:r>
              <a:rPr lang="en-GB" sz="1800" dirty="0" smtClean="0"/>
              <a:t>2012b). </a:t>
            </a:r>
          </a:p>
          <a:p>
            <a:r>
              <a:rPr lang="en-GB" sz="1800" b="1" dirty="0" smtClean="0"/>
              <a:t>Compliance</a:t>
            </a:r>
            <a:r>
              <a:rPr lang="en-GB" sz="1800" dirty="0" smtClean="0"/>
              <a:t> </a:t>
            </a:r>
            <a:r>
              <a:rPr lang="en-GB" sz="1800" dirty="0"/>
              <a:t>per </a:t>
            </a:r>
            <a:r>
              <a:rPr lang="en-GB" sz="1800" dirty="0" smtClean="0"/>
              <a:t>se, again from regulator’s perspective, has </a:t>
            </a:r>
            <a:r>
              <a:rPr lang="en-GB" sz="1800" dirty="0"/>
              <a:t>also received much attention over the years in a host of different </a:t>
            </a:r>
            <a:r>
              <a:rPr lang="en-GB" sz="1800" dirty="0" smtClean="0"/>
              <a:t>contexts including corporate governance </a:t>
            </a:r>
            <a:r>
              <a:rPr lang="en-GB" sz="1800" dirty="0"/>
              <a:t>(see for example Fairman &amp; Yapp 2005, Hooghiemstra &amp; van Ees 2011, Murphy et al. 2009, Seidl et al. 2013, von Werder et al. 2005) </a:t>
            </a:r>
            <a:endParaRPr lang="en-GB" sz="1800" dirty="0" smtClean="0"/>
          </a:p>
          <a:p>
            <a:r>
              <a:rPr lang="en-GB" sz="1800" dirty="0" smtClean="0"/>
              <a:t>On </a:t>
            </a:r>
            <a:r>
              <a:rPr lang="en-GB" sz="1800" dirty="0"/>
              <a:t>business </a:t>
            </a:r>
            <a:r>
              <a:rPr lang="en-GB" sz="1800" dirty="0" smtClean="0"/>
              <a:t>regulation </a:t>
            </a:r>
            <a:r>
              <a:rPr lang="en-GB" sz="1800" dirty="0"/>
              <a:t>many adopt a </a:t>
            </a:r>
            <a:r>
              <a:rPr lang="en-GB" sz="1800" b="1" dirty="0"/>
              <a:t>game theoretic </a:t>
            </a:r>
            <a:r>
              <a:rPr lang="en-GB" sz="1800" dirty="0"/>
              <a:t>perspective (for example Bier &amp; Lin 2013, Bose 1995, Lin 2010, Six 2013). </a:t>
            </a:r>
            <a:endParaRPr lang="en-GB" sz="1800" dirty="0" smtClean="0"/>
          </a:p>
          <a:p>
            <a:r>
              <a:rPr lang="en-GB" sz="1800" dirty="0" smtClean="0"/>
              <a:t>On </a:t>
            </a:r>
            <a:r>
              <a:rPr lang="en-GB" sz="1800" dirty="0"/>
              <a:t>the specific </a:t>
            </a:r>
            <a:r>
              <a:rPr lang="en-GB" sz="1800" dirty="0" smtClean="0"/>
              <a:t>use </a:t>
            </a:r>
            <a:r>
              <a:rPr lang="en-GB" sz="1800" dirty="0"/>
              <a:t>of codes in the business arena there are numerous studies of </a:t>
            </a:r>
            <a:r>
              <a:rPr lang="en-GB" sz="1800" dirty="0" smtClean="0"/>
              <a:t>levels of compliance </a:t>
            </a:r>
            <a:r>
              <a:rPr lang="en-GB" sz="1800" dirty="0"/>
              <a:t>with codes </a:t>
            </a:r>
            <a:r>
              <a:rPr lang="en-GB" sz="1800" dirty="0" smtClean="0"/>
              <a:t>of </a:t>
            </a:r>
            <a:r>
              <a:rPr lang="en-GB" sz="1800" dirty="0"/>
              <a:t>practice (for example Dawson &amp; Dunn 2006, Ellis &amp; Higgins 2006) or business ethics (for example Helin &amp; Sandström 2010, Zolingen &amp; Honders 2010</a:t>
            </a:r>
            <a:r>
              <a:rPr lang="en-GB" sz="1800" dirty="0" smtClean="0"/>
              <a:t>).</a:t>
            </a:r>
          </a:p>
        </p:txBody>
      </p:sp>
      <p:sp>
        <p:nvSpPr>
          <p:cNvPr id="6" name="Title 5"/>
          <p:cNvSpPr>
            <a:spLocks noGrp="1"/>
          </p:cNvSpPr>
          <p:nvPr>
            <p:ph type="title"/>
          </p:nvPr>
        </p:nvSpPr>
        <p:spPr>
          <a:xfrm>
            <a:off x="304800" y="228600"/>
            <a:ext cx="8534400" cy="1524000"/>
          </a:xfrm>
        </p:spPr>
        <p:txBody>
          <a:bodyPr/>
          <a:lstStyle/>
          <a:p>
            <a:r>
              <a:rPr lang="en-GB" sz="3200" b="1" dirty="0" smtClean="0"/>
              <a:t>Informing literature</a:t>
            </a:r>
            <a:r>
              <a:rPr lang="en-GB" sz="3200" b="1" dirty="0" smtClean="0"/>
              <a:t>: </a:t>
            </a:r>
            <a:br>
              <a:rPr lang="en-GB" sz="3200" b="1" dirty="0" smtClean="0"/>
            </a:br>
            <a:r>
              <a:rPr lang="en-GB" sz="3200" b="1" dirty="0" smtClean="0"/>
              <a:t>mostly from regulator or theory perspectives, (not </a:t>
            </a:r>
            <a:r>
              <a:rPr lang="en-GB" sz="3200" b="1" dirty="0" smtClean="0"/>
              <a:t>regulatee behaviour)</a:t>
            </a:r>
            <a:endParaRPr lang="en-GB" sz="3200" b="1" dirty="0"/>
          </a:p>
        </p:txBody>
      </p:sp>
    </p:spTree>
    <p:extLst>
      <p:ext uri="{BB962C8B-B14F-4D97-AF65-F5344CB8AC3E}">
        <p14:creationId xmlns:p14="http://schemas.microsoft.com/office/powerpoint/2010/main" val="22909254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3" name="Content Placeholder 2"/>
          <p:cNvSpPr>
            <a:spLocks noGrp="1"/>
          </p:cNvSpPr>
          <p:nvPr>
            <p:ph idx="1"/>
          </p:nvPr>
        </p:nvSpPr>
        <p:spPr>
          <a:xfrm>
            <a:off x="709501" y="1986080"/>
            <a:ext cx="7772400" cy="4414720"/>
          </a:xfrm>
        </p:spPr>
        <p:txBody>
          <a:bodyPr>
            <a:normAutofit fontScale="62500" lnSpcReduction="20000"/>
          </a:bodyPr>
          <a:lstStyle/>
          <a:p>
            <a:r>
              <a:rPr lang="en-GB" dirty="0" smtClean="0"/>
              <a:t>Legitimacy </a:t>
            </a:r>
            <a:r>
              <a:rPr lang="en-GB" dirty="0"/>
              <a:t>theory has widely been used in studies of corporate decision-making and in particular, governance codes. Most studies on the latter have been concerned with the legitimacy of regulatees’ actions. </a:t>
            </a:r>
            <a:endParaRPr lang="en-GB" dirty="0" smtClean="0"/>
          </a:p>
          <a:p>
            <a:r>
              <a:rPr lang="en-GB" dirty="0" smtClean="0"/>
              <a:t>Corporate </a:t>
            </a:r>
            <a:r>
              <a:rPr lang="en-GB" dirty="0"/>
              <a:t>governance codes are typically treated as representing institutionalized expectations with which corporations seek to conform in order to preserve their own legitimacy (Enrione et al. 2006, Hooghiemstra &amp; van Ees 2011, Seidl et al. 2013).  </a:t>
            </a:r>
            <a:endParaRPr lang="en-GB" dirty="0" smtClean="0"/>
          </a:p>
          <a:p>
            <a:r>
              <a:rPr lang="en-GB" dirty="0" smtClean="0"/>
              <a:t>Compliance </a:t>
            </a:r>
            <a:r>
              <a:rPr lang="en-GB" dirty="0"/>
              <a:t>is explained with reference to the organization’s concerns for legitimacy. </a:t>
            </a:r>
            <a:endParaRPr lang="en-GB" dirty="0" smtClean="0"/>
          </a:p>
          <a:p>
            <a:r>
              <a:rPr lang="en-GB" dirty="0" smtClean="0"/>
              <a:t>Few </a:t>
            </a:r>
            <a:r>
              <a:rPr lang="en-GB" dirty="0"/>
              <a:t>studies have in any way addressed the legitimacy of corporate governance codes themselves. </a:t>
            </a:r>
            <a:endParaRPr lang="en-GB" dirty="0" smtClean="0"/>
          </a:p>
          <a:p>
            <a:r>
              <a:rPr lang="en-GB" dirty="0" smtClean="0"/>
              <a:t>Yet</a:t>
            </a:r>
            <a:r>
              <a:rPr lang="en-GB" dirty="0"/>
              <a:t>, as Kelly (2011) points out, </a:t>
            </a:r>
            <a:r>
              <a:rPr lang="en-GB" i="1" dirty="0"/>
              <a:t>“Legitimacy matters from a normative and practical perspective. All institutions that establish norms, whether those norms develop into soft law, hard law, or no law at all, face legitimacy challenges</a:t>
            </a:r>
            <a:r>
              <a:rPr lang="en-GB" i="1" dirty="0" smtClean="0"/>
              <a:t>.”</a:t>
            </a:r>
            <a:endParaRPr lang="en-GB" i="1" dirty="0"/>
          </a:p>
        </p:txBody>
      </p:sp>
      <p:sp>
        <p:nvSpPr>
          <p:cNvPr id="6" name="Title 5"/>
          <p:cNvSpPr>
            <a:spLocks noGrp="1"/>
          </p:cNvSpPr>
          <p:nvPr>
            <p:ph type="title"/>
          </p:nvPr>
        </p:nvSpPr>
        <p:spPr/>
        <p:txBody>
          <a:bodyPr/>
          <a:lstStyle/>
          <a:p>
            <a:r>
              <a:rPr lang="en-GB" sz="4000" dirty="0" smtClean="0"/>
              <a:t>Theoretical frame: </a:t>
            </a:r>
            <a:r>
              <a:rPr lang="en-GB" sz="4000" b="1" dirty="0" smtClean="0"/>
              <a:t>Legitimacy</a:t>
            </a:r>
            <a:r>
              <a:rPr lang="en-GB" sz="4000" dirty="0" smtClean="0"/>
              <a:t>:</a:t>
            </a:r>
            <a:r>
              <a:rPr lang="en-GB" sz="4000" dirty="0"/>
              <a:t/>
            </a:r>
            <a:br>
              <a:rPr lang="en-GB" sz="4000" dirty="0"/>
            </a:br>
            <a:r>
              <a:rPr lang="en-GB" sz="4000" dirty="0" smtClean="0"/>
              <a:t>regulatory codes as institutions</a:t>
            </a:r>
            <a:endParaRPr lang="en-GB" dirty="0"/>
          </a:p>
        </p:txBody>
      </p:sp>
    </p:spTree>
    <p:extLst>
      <p:ext uri="{BB962C8B-B14F-4D97-AF65-F5344CB8AC3E}">
        <p14:creationId xmlns:p14="http://schemas.microsoft.com/office/powerpoint/2010/main" val="179702384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3" name="Content Placeholder 2"/>
          <p:cNvSpPr>
            <a:spLocks noGrp="1"/>
          </p:cNvSpPr>
          <p:nvPr>
            <p:ph idx="1"/>
          </p:nvPr>
        </p:nvSpPr>
        <p:spPr>
          <a:xfrm>
            <a:off x="304800" y="1905000"/>
            <a:ext cx="8610599" cy="4419600"/>
          </a:xfrm>
        </p:spPr>
        <p:txBody>
          <a:bodyPr>
            <a:normAutofit fontScale="77500" lnSpcReduction="20000"/>
          </a:bodyPr>
          <a:lstStyle/>
          <a:p>
            <a:r>
              <a:rPr lang="en-GB" dirty="0" smtClean="0"/>
              <a:t>“Assumption </a:t>
            </a:r>
            <a:r>
              <a:rPr lang="en-GB" dirty="0"/>
              <a:t>that the actions of an entity are desirable, proper, or appropriate within some socially constructed system of norms, values, beliefs, and definitions” (Suchman 1995: 574). </a:t>
            </a:r>
            <a:endParaRPr lang="en-GB" dirty="0" smtClean="0"/>
          </a:p>
          <a:p>
            <a:r>
              <a:rPr lang="en-GB" dirty="0" smtClean="0"/>
              <a:t>Code </a:t>
            </a:r>
            <a:r>
              <a:rPr lang="en-GB" dirty="0"/>
              <a:t>regimes are considered legitimate to the extent they are “congruent” (Mathews 1993) with the values, norm, and expectations of the social system of which they are a part. It is thus not the content or the structures of the code regime alone which determine their </a:t>
            </a:r>
            <a:r>
              <a:rPr lang="en-GB" dirty="0" smtClean="0"/>
              <a:t>legitimacy.</a:t>
            </a:r>
          </a:p>
          <a:p>
            <a:r>
              <a:rPr lang="en-GB" dirty="0" smtClean="0"/>
              <a:t>Note: Mathews </a:t>
            </a:r>
            <a:r>
              <a:rPr lang="en-GB" dirty="0"/>
              <a:t>(1993) speaks of ‘congruent’ rather than identical values. Legitimacy is dependent on the values and norms exhibited being compatible but not </a:t>
            </a:r>
            <a:r>
              <a:rPr lang="en-GB" dirty="0" smtClean="0"/>
              <a:t>necessarily identical. i.e. the regulatory system has to be understood.</a:t>
            </a:r>
            <a:endParaRPr lang="en-GB" dirty="0"/>
          </a:p>
        </p:txBody>
      </p:sp>
      <p:sp>
        <p:nvSpPr>
          <p:cNvPr id="6" name="Title 5"/>
          <p:cNvSpPr>
            <a:spLocks noGrp="1"/>
          </p:cNvSpPr>
          <p:nvPr>
            <p:ph type="title"/>
          </p:nvPr>
        </p:nvSpPr>
        <p:spPr/>
        <p:txBody>
          <a:bodyPr/>
          <a:lstStyle/>
          <a:p>
            <a:r>
              <a:rPr lang="en-GB" dirty="0" smtClean="0"/>
              <a:t>Legitimacy (organisational)</a:t>
            </a:r>
            <a:endParaRPr lang="en-GB" dirty="0"/>
          </a:p>
        </p:txBody>
      </p:sp>
    </p:spTree>
    <p:extLst>
      <p:ext uri="{BB962C8B-B14F-4D97-AF65-F5344CB8AC3E}">
        <p14:creationId xmlns:p14="http://schemas.microsoft.com/office/powerpoint/2010/main" val="118648758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3" name="Content Placeholder 2"/>
          <p:cNvSpPr>
            <a:spLocks noGrp="1"/>
          </p:cNvSpPr>
          <p:nvPr>
            <p:ph idx="1"/>
          </p:nvPr>
        </p:nvSpPr>
        <p:spPr>
          <a:xfrm>
            <a:off x="381000" y="2438400"/>
            <a:ext cx="8381999" cy="3886200"/>
          </a:xfrm>
        </p:spPr>
        <p:txBody>
          <a:bodyPr>
            <a:normAutofit/>
          </a:bodyPr>
          <a:lstStyle/>
          <a:p>
            <a:r>
              <a:rPr lang="en-GB" dirty="0"/>
              <a:t>Pragmatic, moral and cognitive Aldrich and Fiol (</a:t>
            </a:r>
            <a:r>
              <a:rPr lang="en-GB" dirty="0" smtClean="0"/>
              <a:t>1994) further </a:t>
            </a:r>
            <a:r>
              <a:rPr lang="en-GB" dirty="0"/>
              <a:t>developed by Suchman (1995)</a:t>
            </a:r>
            <a:endParaRPr lang="en-GB" sz="6600" dirty="0"/>
          </a:p>
          <a:p>
            <a:endParaRPr lang="en-GB" dirty="0"/>
          </a:p>
        </p:txBody>
      </p:sp>
      <p:sp>
        <p:nvSpPr>
          <p:cNvPr id="6" name="Title 5"/>
          <p:cNvSpPr>
            <a:spLocks noGrp="1"/>
          </p:cNvSpPr>
          <p:nvPr>
            <p:ph type="title"/>
          </p:nvPr>
        </p:nvSpPr>
        <p:spPr>
          <a:xfrm>
            <a:off x="685800" y="1143000"/>
            <a:ext cx="7772400" cy="1371600"/>
          </a:xfrm>
        </p:spPr>
        <p:txBody>
          <a:bodyPr>
            <a:normAutofit fontScale="90000"/>
          </a:bodyPr>
          <a:lstStyle/>
          <a:p>
            <a:r>
              <a:rPr lang="en-GB" b="1" dirty="0" smtClean="0"/>
              <a:t>Categorising legitimacy:  </a:t>
            </a:r>
            <a:r>
              <a:rPr lang="en-GB" sz="2400" dirty="0" smtClean="0"/>
              <a:t/>
            </a:r>
            <a:br>
              <a:rPr lang="en-GB" sz="2400" dirty="0" smtClean="0"/>
            </a:br>
            <a:endParaRPr lang="en-GB" sz="5400" dirty="0"/>
          </a:p>
        </p:txBody>
      </p:sp>
    </p:spTree>
    <p:extLst>
      <p:ext uri="{BB962C8B-B14F-4D97-AF65-F5344CB8AC3E}">
        <p14:creationId xmlns:p14="http://schemas.microsoft.com/office/powerpoint/2010/main" val="14833783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3" name="Content Placeholder 2"/>
          <p:cNvSpPr>
            <a:spLocks noGrp="1"/>
          </p:cNvSpPr>
          <p:nvPr>
            <p:ph idx="1"/>
          </p:nvPr>
        </p:nvSpPr>
        <p:spPr>
          <a:xfrm>
            <a:off x="381000" y="1986080"/>
            <a:ext cx="8381999" cy="4338520"/>
          </a:xfrm>
        </p:spPr>
        <p:txBody>
          <a:bodyPr>
            <a:normAutofit fontScale="70000" lnSpcReduction="20000"/>
          </a:bodyPr>
          <a:lstStyle/>
          <a:p>
            <a:r>
              <a:rPr lang="en-GB" b="1" dirty="0" smtClean="0"/>
              <a:t>Pragmatic </a:t>
            </a:r>
            <a:r>
              <a:rPr lang="en-GB" b="1" dirty="0"/>
              <a:t>legitimacy </a:t>
            </a:r>
            <a:r>
              <a:rPr lang="en-GB" dirty="0"/>
              <a:t>is based on the self-interested calculations of the respective audiences (Suchman 1995: 578). That is, legitimacy arises from a specific benefit conferred on the legitimacy-seeking entity. </a:t>
            </a:r>
            <a:endParaRPr lang="en-GB" dirty="0" smtClean="0"/>
          </a:p>
          <a:p>
            <a:r>
              <a:rPr lang="en-GB" b="1" dirty="0" smtClean="0"/>
              <a:t>Code </a:t>
            </a:r>
            <a:r>
              <a:rPr lang="en-GB" b="1" dirty="0"/>
              <a:t>regimes would be considered pragmatically legitimate by regulatees to the extent they believe they can benefit from it. </a:t>
            </a:r>
            <a:endParaRPr lang="en-GB" b="1" dirty="0" smtClean="0"/>
          </a:p>
          <a:p>
            <a:r>
              <a:rPr lang="en-GB" dirty="0" smtClean="0"/>
              <a:t>From </a:t>
            </a:r>
            <a:r>
              <a:rPr lang="en-GB" dirty="0"/>
              <a:t>this perspective a key challenge in </a:t>
            </a:r>
            <a:r>
              <a:rPr lang="en-GB" dirty="0" smtClean="0"/>
              <a:t>maximising regime legitimacy </a:t>
            </a:r>
            <a:r>
              <a:rPr lang="en-GB" dirty="0"/>
              <a:t>is to address the interests of the regulatees and to persuade them of the usefulness of the code (cf. Palazzo and Scherer 2006; Scherer et al 2013; Ashforth and Gibbs, 1990). </a:t>
            </a:r>
            <a:endParaRPr lang="en-GB" dirty="0" smtClean="0"/>
          </a:p>
          <a:p>
            <a:r>
              <a:rPr lang="en-GB" dirty="0" smtClean="0"/>
              <a:t>For </a:t>
            </a:r>
            <a:r>
              <a:rPr lang="en-GB" dirty="0"/>
              <a:t>example, compliance with corporate governance codes can be said to increase a firm’s valuation and accordingly decrease their cost of capital, by assuring potential investors that the firm is properly governed (Beiner et al. 2006, Drobetz et al. 2004, Goncharov et al. 2006). </a:t>
            </a:r>
          </a:p>
        </p:txBody>
      </p:sp>
      <p:sp>
        <p:nvSpPr>
          <p:cNvPr id="6" name="Title 5"/>
          <p:cNvSpPr>
            <a:spLocks noGrp="1"/>
          </p:cNvSpPr>
          <p:nvPr>
            <p:ph type="title"/>
          </p:nvPr>
        </p:nvSpPr>
        <p:spPr>
          <a:xfrm>
            <a:off x="685800" y="304800"/>
            <a:ext cx="7772400" cy="1371600"/>
          </a:xfrm>
        </p:spPr>
        <p:txBody>
          <a:bodyPr>
            <a:normAutofit fontScale="90000"/>
          </a:bodyPr>
          <a:lstStyle/>
          <a:p>
            <a:r>
              <a:rPr lang="en-GB" sz="5400" b="1" dirty="0" smtClean="0"/>
              <a:t>Operationalising</a:t>
            </a:r>
            <a:br>
              <a:rPr lang="en-GB" sz="5400" b="1" dirty="0" smtClean="0"/>
            </a:br>
            <a:r>
              <a:rPr lang="en-GB" sz="5400" b="1" dirty="0" smtClean="0"/>
              <a:t>Pragmatic </a:t>
            </a:r>
            <a:r>
              <a:rPr lang="en-GB" sz="5400" b="1" dirty="0"/>
              <a:t>legitimacy </a:t>
            </a:r>
          </a:p>
        </p:txBody>
      </p:sp>
    </p:spTree>
    <p:extLst>
      <p:ext uri="{BB962C8B-B14F-4D97-AF65-F5344CB8AC3E}">
        <p14:creationId xmlns:p14="http://schemas.microsoft.com/office/powerpoint/2010/main" val="103444620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BR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CBR Template</Template>
  <TotalTime>3175</TotalTime>
  <Words>3501</Words>
  <Application>Microsoft Office PowerPoint</Application>
  <PresentationFormat>On-screen Show (4:3)</PresentationFormat>
  <Paragraphs>142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CBR Template</vt:lpstr>
      <vt:lpstr>Regulatory impact and disposition to comply: Regulatees’ perceptions of the legitimacy of flexible regulatory codes</vt:lpstr>
      <vt:lpstr>Impact of regulation  compliance  disposition to comply </vt:lpstr>
      <vt:lpstr>Rationale for soft (flexible) regulation</vt:lpstr>
      <vt:lpstr>Flexible regulation: our case:  Corporate governance codes and ‘comply-or-explain’</vt:lpstr>
      <vt:lpstr>Informing literature:  mostly from regulator or theory perspectives, (not regulatee behaviour)</vt:lpstr>
      <vt:lpstr>Theoretical frame: Legitimacy: regulatory codes as institutions</vt:lpstr>
      <vt:lpstr>Legitimacy (organisational)</vt:lpstr>
      <vt:lpstr>Categorising legitimacy:   </vt:lpstr>
      <vt:lpstr>Operationalising Pragmatic legitimacy </vt:lpstr>
      <vt:lpstr>Operationalising  Moral legitimacy </vt:lpstr>
      <vt:lpstr>Operationalising  Cognitive legitimacy </vt:lpstr>
      <vt:lpstr>Findings: Pragmatic legitimacy</vt:lpstr>
      <vt:lpstr>Findings: Moral legitimacy </vt:lpstr>
      <vt:lpstr>Findings: Cognitive legitimacy</vt:lpstr>
      <vt:lpstr>Findings: summary &amp; paradoxes</vt:lpstr>
      <vt:lpstr>Explaining variations</vt:lpstr>
      <vt:lpstr>PowerPoint Presentation</vt:lpstr>
      <vt:lpstr>Lessons for regulators</vt:lpstr>
      <vt:lpstr>Countering resistance to flexible codes</vt:lpstr>
      <vt:lpstr>Multiple monitors issue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Reflexive governance or legitimation of noncompliance? Applying the ‘comply-or-explain’ principle in codes of corporate governance.</dc:title>
  <dc:creator>sandersonp</dc:creator>
  <cp:lastModifiedBy>Paul Sanderson</cp:lastModifiedBy>
  <cp:revision>219</cp:revision>
  <cp:lastPrinted>2013-02-05T21:58:27Z</cp:lastPrinted>
  <dcterms:created xsi:type="dcterms:W3CDTF">2006-08-16T00:00:00Z</dcterms:created>
  <dcterms:modified xsi:type="dcterms:W3CDTF">2015-03-12T16:25:07Z</dcterms:modified>
</cp:coreProperties>
</file>