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7" r:id="rId2"/>
    <p:sldId id="267" r:id="rId3"/>
    <p:sldId id="268" r:id="rId4"/>
    <p:sldId id="258" r:id="rId5"/>
    <p:sldId id="259" r:id="rId6"/>
    <p:sldId id="260" r:id="rId7"/>
    <p:sldId id="266" r:id="rId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34843"/>
    <p:restoredTop sz="94629"/>
  </p:normalViewPr>
  <p:slideViewPr>
    <p:cSldViewPr snapToGrid="0" snapToObjects="1">
      <p:cViewPr varScale="1">
        <p:scale>
          <a:sx n="41" d="100"/>
          <a:sy n="41" d="100"/>
        </p:scale>
        <p:origin x="208" y="152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1B3DF5-BCE9-174A-A454-BDF17FF02E94}"/>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en-US"/>
          </a:p>
        </p:txBody>
      </p:sp>
      <p:sp>
        <p:nvSpPr>
          <p:cNvPr id="3" name="Subtitle 2">
            <a:extLst>
              <a:ext uri="{FF2B5EF4-FFF2-40B4-BE49-F238E27FC236}">
                <a16:creationId xmlns:a16="http://schemas.microsoft.com/office/drawing/2014/main" id="{C36CD1D6-054E-4440-9BC3-DB0303693ED7}"/>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a:p>
        </p:txBody>
      </p:sp>
      <p:sp>
        <p:nvSpPr>
          <p:cNvPr id="4" name="Date Placeholder 3">
            <a:extLst>
              <a:ext uri="{FF2B5EF4-FFF2-40B4-BE49-F238E27FC236}">
                <a16:creationId xmlns:a16="http://schemas.microsoft.com/office/drawing/2014/main" id="{FA00B6AB-3461-5749-9E2A-ADDF8AA448D3}"/>
              </a:ext>
            </a:extLst>
          </p:cNvPr>
          <p:cNvSpPr>
            <a:spLocks noGrp="1"/>
          </p:cNvSpPr>
          <p:nvPr>
            <p:ph type="dt" sz="half" idx="10"/>
          </p:nvPr>
        </p:nvSpPr>
        <p:spPr/>
        <p:txBody>
          <a:bodyPr/>
          <a:lstStyle/>
          <a:p>
            <a:fld id="{E1114B88-7722-8949-AA6B-B2C2963720C7}" type="datetimeFigureOut">
              <a:rPr lang="en-US" smtClean="0"/>
              <a:t>4/24/22</a:t>
            </a:fld>
            <a:endParaRPr lang="en-US"/>
          </a:p>
        </p:txBody>
      </p:sp>
      <p:sp>
        <p:nvSpPr>
          <p:cNvPr id="5" name="Footer Placeholder 4">
            <a:extLst>
              <a:ext uri="{FF2B5EF4-FFF2-40B4-BE49-F238E27FC236}">
                <a16:creationId xmlns:a16="http://schemas.microsoft.com/office/drawing/2014/main" id="{F8B39B86-9157-534E-A592-C0D82668B62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C0C93EA-044E-F940-BCC1-405750153136}"/>
              </a:ext>
            </a:extLst>
          </p:cNvPr>
          <p:cNvSpPr>
            <a:spLocks noGrp="1"/>
          </p:cNvSpPr>
          <p:nvPr>
            <p:ph type="sldNum" sz="quarter" idx="12"/>
          </p:nvPr>
        </p:nvSpPr>
        <p:spPr/>
        <p:txBody>
          <a:bodyPr/>
          <a:lstStyle/>
          <a:p>
            <a:fld id="{D38542FC-03B7-694A-AC0E-E662A61B430D}" type="slidenum">
              <a:rPr lang="en-US" smtClean="0"/>
              <a:t>‹#›</a:t>
            </a:fld>
            <a:endParaRPr lang="en-US"/>
          </a:p>
        </p:txBody>
      </p:sp>
    </p:spTree>
    <p:extLst>
      <p:ext uri="{BB962C8B-B14F-4D97-AF65-F5344CB8AC3E}">
        <p14:creationId xmlns:p14="http://schemas.microsoft.com/office/powerpoint/2010/main" val="395612067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49FE4E2-4E37-2945-A118-D37E309361FC}"/>
              </a:ext>
            </a:extLst>
          </p:cNvPr>
          <p:cNvSpPr>
            <a:spLocks noGrp="1"/>
          </p:cNvSpPr>
          <p:nvPr>
            <p:ph type="title"/>
          </p:nvPr>
        </p:nvSpPr>
        <p:spPr/>
        <p:txBody>
          <a:bodyPr/>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13ED0685-A469-5D45-8A1A-DE90766D010D}"/>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8B89359C-A598-FB43-8D53-B9E3F388F720}"/>
              </a:ext>
            </a:extLst>
          </p:cNvPr>
          <p:cNvSpPr>
            <a:spLocks noGrp="1"/>
          </p:cNvSpPr>
          <p:nvPr>
            <p:ph type="dt" sz="half" idx="10"/>
          </p:nvPr>
        </p:nvSpPr>
        <p:spPr/>
        <p:txBody>
          <a:bodyPr/>
          <a:lstStyle/>
          <a:p>
            <a:fld id="{E1114B88-7722-8949-AA6B-B2C2963720C7}" type="datetimeFigureOut">
              <a:rPr lang="en-US" smtClean="0"/>
              <a:t>4/24/22</a:t>
            </a:fld>
            <a:endParaRPr lang="en-US"/>
          </a:p>
        </p:txBody>
      </p:sp>
      <p:sp>
        <p:nvSpPr>
          <p:cNvPr id="5" name="Footer Placeholder 4">
            <a:extLst>
              <a:ext uri="{FF2B5EF4-FFF2-40B4-BE49-F238E27FC236}">
                <a16:creationId xmlns:a16="http://schemas.microsoft.com/office/drawing/2014/main" id="{5351FF84-9812-DD45-B70E-80CD1FF22D1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27A395C-C96C-1246-B187-A66A4DEFD778}"/>
              </a:ext>
            </a:extLst>
          </p:cNvPr>
          <p:cNvSpPr>
            <a:spLocks noGrp="1"/>
          </p:cNvSpPr>
          <p:nvPr>
            <p:ph type="sldNum" sz="quarter" idx="12"/>
          </p:nvPr>
        </p:nvSpPr>
        <p:spPr/>
        <p:txBody>
          <a:bodyPr/>
          <a:lstStyle/>
          <a:p>
            <a:fld id="{D38542FC-03B7-694A-AC0E-E662A61B430D}" type="slidenum">
              <a:rPr lang="en-US" smtClean="0"/>
              <a:t>‹#›</a:t>
            </a:fld>
            <a:endParaRPr lang="en-US"/>
          </a:p>
        </p:txBody>
      </p:sp>
    </p:spTree>
    <p:extLst>
      <p:ext uri="{BB962C8B-B14F-4D97-AF65-F5344CB8AC3E}">
        <p14:creationId xmlns:p14="http://schemas.microsoft.com/office/powerpoint/2010/main" val="230287084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6DC28C63-C9B4-A849-9AF9-480C37339939}"/>
              </a:ext>
            </a:extLst>
          </p:cNvPr>
          <p:cNvSpPr>
            <a:spLocks noGrp="1"/>
          </p:cNvSpPr>
          <p:nvPr>
            <p:ph type="title" orient="vert"/>
          </p:nvPr>
        </p:nvSpPr>
        <p:spPr>
          <a:xfrm>
            <a:off x="8724900" y="365125"/>
            <a:ext cx="2628900" cy="5811838"/>
          </a:xfrm>
        </p:spPr>
        <p:txBody>
          <a:bodyPr vert="eaVert"/>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42EE27E0-3539-B447-98A6-026D501487BB}"/>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5E754156-BDDB-324C-AEA9-0875D3CE760F}"/>
              </a:ext>
            </a:extLst>
          </p:cNvPr>
          <p:cNvSpPr>
            <a:spLocks noGrp="1"/>
          </p:cNvSpPr>
          <p:nvPr>
            <p:ph type="dt" sz="half" idx="10"/>
          </p:nvPr>
        </p:nvSpPr>
        <p:spPr/>
        <p:txBody>
          <a:bodyPr/>
          <a:lstStyle/>
          <a:p>
            <a:fld id="{E1114B88-7722-8949-AA6B-B2C2963720C7}" type="datetimeFigureOut">
              <a:rPr lang="en-US" smtClean="0"/>
              <a:t>4/24/22</a:t>
            </a:fld>
            <a:endParaRPr lang="en-US"/>
          </a:p>
        </p:txBody>
      </p:sp>
      <p:sp>
        <p:nvSpPr>
          <p:cNvPr id="5" name="Footer Placeholder 4">
            <a:extLst>
              <a:ext uri="{FF2B5EF4-FFF2-40B4-BE49-F238E27FC236}">
                <a16:creationId xmlns:a16="http://schemas.microsoft.com/office/drawing/2014/main" id="{8AF9F00D-B973-7245-A30E-D7528E8C212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C5F244E-71C8-D64B-8FDE-5AD2B1D3794C}"/>
              </a:ext>
            </a:extLst>
          </p:cNvPr>
          <p:cNvSpPr>
            <a:spLocks noGrp="1"/>
          </p:cNvSpPr>
          <p:nvPr>
            <p:ph type="sldNum" sz="quarter" idx="12"/>
          </p:nvPr>
        </p:nvSpPr>
        <p:spPr/>
        <p:txBody>
          <a:bodyPr/>
          <a:lstStyle/>
          <a:p>
            <a:fld id="{D38542FC-03B7-694A-AC0E-E662A61B430D}" type="slidenum">
              <a:rPr lang="en-US" smtClean="0"/>
              <a:t>‹#›</a:t>
            </a:fld>
            <a:endParaRPr lang="en-US"/>
          </a:p>
        </p:txBody>
      </p:sp>
    </p:spTree>
    <p:extLst>
      <p:ext uri="{BB962C8B-B14F-4D97-AF65-F5344CB8AC3E}">
        <p14:creationId xmlns:p14="http://schemas.microsoft.com/office/powerpoint/2010/main" val="277230252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E4EC2A-7665-B742-A7AE-048661D3C5B1}"/>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40E7CF77-441A-4347-9E83-EAB4FC5B0DED}"/>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49007FC6-4324-8141-AB88-358F58E59A1C}"/>
              </a:ext>
            </a:extLst>
          </p:cNvPr>
          <p:cNvSpPr>
            <a:spLocks noGrp="1"/>
          </p:cNvSpPr>
          <p:nvPr>
            <p:ph type="dt" sz="half" idx="10"/>
          </p:nvPr>
        </p:nvSpPr>
        <p:spPr/>
        <p:txBody>
          <a:bodyPr/>
          <a:lstStyle/>
          <a:p>
            <a:fld id="{E1114B88-7722-8949-AA6B-B2C2963720C7}" type="datetimeFigureOut">
              <a:rPr lang="en-US" smtClean="0"/>
              <a:t>4/24/22</a:t>
            </a:fld>
            <a:endParaRPr lang="en-US"/>
          </a:p>
        </p:txBody>
      </p:sp>
      <p:sp>
        <p:nvSpPr>
          <p:cNvPr id="5" name="Footer Placeholder 4">
            <a:extLst>
              <a:ext uri="{FF2B5EF4-FFF2-40B4-BE49-F238E27FC236}">
                <a16:creationId xmlns:a16="http://schemas.microsoft.com/office/drawing/2014/main" id="{42D631CF-E057-4443-A146-6304999860E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D56D1E2-D7C0-2149-AB9D-A57B25F869F2}"/>
              </a:ext>
            </a:extLst>
          </p:cNvPr>
          <p:cNvSpPr>
            <a:spLocks noGrp="1"/>
          </p:cNvSpPr>
          <p:nvPr>
            <p:ph type="sldNum" sz="quarter" idx="12"/>
          </p:nvPr>
        </p:nvSpPr>
        <p:spPr/>
        <p:txBody>
          <a:bodyPr/>
          <a:lstStyle/>
          <a:p>
            <a:fld id="{D38542FC-03B7-694A-AC0E-E662A61B430D}" type="slidenum">
              <a:rPr lang="en-US" smtClean="0"/>
              <a:t>‹#›</a:t>
            </a:fld>
            <a:endParaRPr lang="en-US"/>
          </a:p>
        </p:txBody>
      </p:sp>
    </p:spTree>
    <p:extLst>
      <p:ext uri="{BB962C8B-B14F-4D97-AF65-F5344CB8AC3E}">
        <p14:creationId xmlns:p14="http://schemas.microsoft.com/office/powerpoint/2010/main" val="263145940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E9EABF-BB23-5348-9057-9C91F8C551A8}"/>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en-US"/>
          </a:p>
        </p:txBody>
      </p:sp>
      <p:sp>
        <p:nvSpPr>
          <p:cNvPr id="3" name="Text Placeholder 2">
            <a:extLst>
              <a:ext uri="{FF2B5EF4-FFF2-40B4-BE49-F238E27FC236}">
                <a16:creationId xmlns:a16="http://schemas.microsoft.com/office/drawing/2014/main" id="{54E121DF-D173-0340-B4E7-13B2BD0E9000}"/>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22424883-AC47-3240-852A-3E4BAF909DA3}"/>
              </a:ext>
            </a:extLst>
          </p:cNvPr>
          <p:cNvSpPr>
            <a:spLocks noGrp="1"/>
          </p:cNvSpPr>
          <p:nvPr>
            <p:ph type="dt" sz="half" idx="10"/>
          </p:nvPr>
        </p:nvSpPr>
        <p:spPr/>
        <p:txBody>
          <a:bodyPr/>
          <a:lstStyle/>
          <a:p>
            <a:fld id="{E1114B88-7722-8949-AA6B-B2C2963720C7}" type="datetimeFigureOut">
              <a:rPr lang="en-US" smtClean="0"/>
              <a:t>4/24/22</a:t>
            </a:fld>
            <a:endParaRPr lang="en-US"/>
          </a:p>
        </p:txBody>
      </p:sp>
      <p:sp>
        <p:nvSpPr>
          <p:cNvPr id="5" name="Footer Placeholder 4">
            <a:extLst>
              <a:ext uri="{FF2B5EF4-FFF2-40B4-BE49-F238E27FC236}">
                <a16:creationId xmlns:a16="http://schemas.microsoft.com/office/drawing/2014/main" id="{447AA81A-3B21-7F41-91B5-57BBB2A2A3A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D3B620B-1763-5B40-810D-562EA3AE0DF5}"/>
              </a:ext>
            </a:extLst>
          </p:cNvPr>
          <p:cNvSpPr>
            <a:spLocks noGrp="1"/>
          </p:cNvSpPr>
          <p:nvPr>
            <p:ph type="sldNum" sz="quarter" idx="12"/>
          </p:nvPr>
        </p:nvSpPr>
        <p:spPr/>
        <p:txBody>
          <a:bodyPr/>
          <a:lstStyle/>
          <a:p>
            <a:fld id="{D38542FC-03B7-694A-AC0E-E662A61B430D}" type="slidenum">
              <a:rPr lang="en-US" smtClean="0"/>
              <a:t>‹#›</a:t>
            </a:fld>
            <a:endParaRPr lang="en-US"/>
          </a:p>
        </p:txBody>
      </p:sp>
    </p:spTree>
    <p:extLst>
      <p:ext uri="{BB962C8B-B14F-4D97-AF65-F5344CB8AC3E}">
        <p14:creationId xmlns:p14="http://schemas.microsoft.com/office/powerpoint/2010/main" val="408292891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BB2BC7-6B12-4F48-83A1-68EDDC73B316}"/>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796A55C6-7F92-7642-8219-74E46F2D96BA}"/>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a:extLst>
              <a:ext uri="{FF2B5EF4-FFF2-40B4-BE49-F238E27FC236}">
                <a16:creationId xmlns:a16="http://schemas.microsoft.com/office/drawing/2014/main" id="{94F56CE8-8575-FC40-BF5D-937AF9F118E8}"/>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a:extLst>
              <a:ext uri="{FF2B5EF4-FFF2-40B4-BE49-F238E27FC236}">
                <a16:creationId xmlns:a16="http://schemas.microsoft.com/office/drawing/2014/main" id="{1059DB22-FB8A-154B-88DF-DCBBDBA240F3}"/>
              </a:ext>
            </a:extLst>
          </p:cNvPr>
          <p:cNvSpPr>
            <a:spLocks noGrp="1"/>
          </p:cNvSpPr>
          <p:nvPr>
            <p:ph type="dt" sz="half" idx="10"/>
          </p:nvPr>
        </p:nvSpPr>
        <p:spPr/>
        <p:txBody>
          <a:bodyPr/>
          <a:lstStyle/>
          <a:p>
            <a:fld id="{E1114B88-7722-8949-AA6B-B2C2963720C7}" type="datetimeFigureOut">
              <a:rPr lang="en-US" smtClean="0"/>
              <a:t>4/24/22</a:t>
            </a:fld>
            <a:endParaRPr lang="en-US"/>
          </a:p>
        </p:txBody>
      </p:sp>
      <p:sp>
        <p:nvSpPr>
          <p:cNvPr id="6" name="Footer Placeholder 5">
            <a:extLst>
              <a:ext uri="{FF2B5EF4-FFF2-40B4-BE49-F238E27FC236}">
                <a16:creationId xmlns:a16="http://schemas.microsoft.com/office/drawing/2014/main" id="{EC63EDA6-F91C-524B-B608-8EA47F83B72A}"/>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6651A4C0-1104-C54B-99AF-14805AA63E08}"/>
              </a:ext>
            </a:extLst>
          </p:cNvPr>
          <p:cNvSpPr>
            <a:spLocks noGrp="1"/>
          </p:cNvSpPr>
          <p:nvPr>
            <p:ph type="sldNum" sz="quarter" idx="12"/>
          </p:nvPr>
        </p:nvSpPr>
        <p:spPr/>
        <p:txBody>
          <a:bodyPr/>
          <a:lstStyle/>
          <a:p>
            <a:fld id="{D38542FC-03B7-694A-AC0E-E662A61B430D}" type="slidenum">
              <a:rPr lang="en-US" smtClean="0"/>
              <a:t>‹#›</a:t>
            </a:fld>
            <a:endParaRPr lang="en-US"/>
          </a:p>
        </p:txBody>
      </p:sp>
    </p:spTree>
    <p:extLst>
      <p:ext uri="{BB962C8B-B14F-4D97-AF65-F5344CB8AC3E}">
        <p14:creationId xmlns:p14="http://schemas.microsoft.com/office/powerpoint/2010/main" val="155250245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80F7DD-A0A4-CB44-9606-2BAFDAC4C257}"/>
              </a:ext>
            </a:extLst>
          </p:cNvPr>
          <p:cNvSpPr>
            <a:spLocks noGrp="1"/>
          </p:cNvSpPr>
          <p:nvPr>
            <p:ph type="title"/>
          </p:nvPr>
        </p:nvSpPr>
        <p:spPr>
          <a:xfrm>
            <a:off x="839788" y="365125"/>
            <a:ext cx="10515600" cy="1325563"/>
          </a:xfrm>
        </p:spPr>
        <p:txBody>
          <a:bodyPr/>
          <a:lstStyle/>
          <a:p>
            <a:r>
              <a:rPr lang="en-GB"/>
              <a:t>Click to edit Master title style</a:t>
            </a:r>
            <a:endParaRPr lang="en-US"/>
          </a:p>
        </p:txBody>
      </p:sp>
      <p:sp>
        <p:nvSpPr>
          <p:cNvPr id="3" name="Text Placeholder 2">
            <a:extLst>
              <a:ext uri="{FF2B5EF4-FFF2-40B4-BE49-F238E27FC236}">
                <a16:creationId xmlns:a16="http://schemas.microsoft.com/office/drawing/2014/main" id="{34E077C0-02FE-AB4E-BC70-E5B2F3250B33}"/>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33EF795A-753E-F144-82A5-DDC0684951FB}"/>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a:extLst>
              <a:ext uri="{FF2B5EF4-FFF2-40B4-BE49-F238E27FC236}">
                <a16:creationId xmlns:a16="http://schemas.microsoft.com/office/drawing/2014/main" id="{24FB4B85-E8C2-5D43-AA50-40AF10861C4E}"/>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5EC376EE-1C55-DE44-AB63-84F8316A43C3}"/>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a:extLst>
              <a:ext uri="{FF2B5EF4-FFF2-40B4-BE49-F238E27FC236}">
                <a16:creationId xmlns:a16="http://schemas.microsoft.com/office/drawing/2014/main" id="{3C6B0A3B-168C-9B47-911D-9E2F1AB96476}"/>
              </a:ext>
            </a:extLst>
          </p:cNvPr>
          <p:cNvSpPr>
            <a:spLocks noGrp="1"/>
          </p:cNvSpPr>
          <p:nvPr>
            <p:ph type="dt" sz="half" idx="10"/>
          </p:nvPr>
        </p:nvSpPr>
        <p:spPr/>
        <p:txBody>
          <a:bodyPr/>
          <a:lstStyle/>
          <a:p>
            <a:fld id="{E1114B88-7722-8949-AA6B-B2C2963720C7}" type="datetimeFigureOut">
              <a:rPr lang="en-US" smtClean="0"/>
              <a:t>4/24/22</a:t>
            </a:fld>
            <a:endParaRPr lang="en-US"/>
          </a:p>
        </p:txBody>
      </p:sp>
      <p:sp>
        <p:nvSpPr>
          <p:cNvPr id="8" name="Footer Placeholder 7">
            <a:extLst>
              <a:ext uri="{FF2B5EF4-FFF2-40B4-BE49-F238E27FC236}">
                <a16:creationId xmlns:a16="http://schemas.microsoft.com/office/drawing/2014/main" id="{82BC9244-DF66-A241-BB17-4776A38F56EC}"/>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DE51976A-DCAB-C548-9077-ACD2B91C4C9B}"/>
              </a:ext>
            </a:extLst>
          </p:cNvPr>
          <p:cNvSpPr>
            <a:spLocks noGrp="1"/>
          </p:cNvSpPr>
          <p:nvPr>
            <p:ph type="sldNum" sz="quarter" idx="12"/>
          </p:nvPr>
        </p:nvSpPr>
        <p:spPr/>
        <p:txBody>
          <a:bodyPr/>
          <a:lstStyle/>
          <a:p>
            <a:fld id="{D38542FC-03B7-694A-AC0E-E662A61B430D}" type="slidenum">
              <a:rPr lang="en-US" smtClean="0"/>
              <a:t>‹#›</a:t>
            </a:fld>
            <a:endParaRPr lang="en-US"/>
          </a:p>
        </p:txBody>
      </p:sp>
    </p:spTree>
    <p:extLst>
      <p:ext uri="{BB962C8B-B14F-4D97-AF65-F5344CB8AC3E}">
        <p14:creationId xmlns:p14="http://schemas.microsoft.com/office/powerpoint/2010/main" val="376496613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AC4809-C8A1-AC42-A5FC-6581D1C87C8F}"/>
              </a:ext>
            </a:extLst>
          </p:cNvPr>
          <p:cNvSpPr>
            <a:spLocks noGrp="1"/>
          </p:cNvSpPr>
          <p:nvPr>
            <p:ph type="title"/>
          </p:nvPr>
        </p:nvSpPr>
        <p:spPr/>
        <p:txBody>
          <a:bodyPr/>
          <a:lstStyle/>
          <a:p>
            <a:r>
              <a:rPr lang="en-GB"/>
              <a:t>Click to edit Master title style</a:t>
            </a:r>
            <a:endParaRPr lang="en-US"/>
          </a:p>
        </p:txBody>
      </p:sp>
      <p:sp>
        <p:nvSpPr>
          <p:cNvPr id="3" name="Date Placeholder 2">
            <a:extLst>
              <a:ext uri="{FF2B5EF4-FFF2-40B4-BE49-F238E27FC236}">
                <a16:creationId xmlns:a16="http://schemas.microsoft.com/office/drawing/2014/main" id="{49B81972-DF39-8341-B5B0-12F2B2A9826A}"/>
              </a:ext>
            </a:extLst>
          </p:cNvPr>
          <p:cNvSpPr>
            <a:spLocks noGrp="1"/>
          </p:cNvSpPr>
          <p:nvPr>
            <p:ph type="dt" sz="half" idx="10"/>
          </p:nvPr>
        </p:nvSpPr>
        <p:spPr/>
        <p:txBody>
          <a:bodyPr/>
          <a:lstStyle/>
          <a:p>
            <a:fld id="{E1114B88-7722-8949-AA6B-B2C2963720C7}" type="datetimeFigureOut">
              <a:rPr lang="en-US" smtClean="0"/>
              <a:t>4/24/22</a:t>
            </a:fld>
            <a:endParaRPr lang="en-US"/>
          </a:p>
        </p:txBody>
      </p:sp>
      <p:sp>
        <p:nvSpPr>
          <p:cNvPr id="4" name="Footer Placeholder 3">
            <a:extLst>
              <a:ext uri="{FF2B5EF4-FFF2-40B4-BE49-F238E27FC236}">
                <a16:creationId xmlns:a16="http://schemas.microsoft.com/office/drawing/2014/main" id="{0A213FD2-1FF9-5C43-A14B-97E02586808C}"/>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DF3D71C7-0FF7-734A-B753-E75926658211}"/>
              </a:ext>
            </a:extLst>
          </p:cNvPr>
          <p:cNvSpPr>
            <a:spLocks noGrp="1"/>
          </p:cNvSpPr>
          <p:nvPr>
            <p:ph type="sldNum" sz="quarter" idx="12"/>
          </p:nvPr>
        </p:nvSpPr>
        <p:spPr/>
        <p:txBody>
          <a:bodyPr/>
          <a:lstStyle/>
          <a:p>
            <a:fld id="{D38542FC-03B7-694A-AC0E-E662A61B430D}" type="slidenum">
              <a:rPr lang="en-US" smtClean="0"/>
              <a:t>‹#›</a:t>
            </a:fld>
            <a:endParaRPr lang="en-US"/>
          </a:p>
        </p:txBody>
      </p:sp>
    </p:spTree>
    <p:extLst>
      <p:ext uri="{BB962C8B-B14F-4D97-AF65-F5344CB8AC3E}">
        <p14:creationId xmlns:p14="http://schemas.microsoft.com/office/powerpoint/2010/main" val="340078749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47EC6A4E-7B0A-454A-9059-FDC2F58F9DA1}"/>
              </a:ext>
            </a:extLst>
          </p:cNvPr>
          <p:cNvSpPr>
            <a:spLocks noGrp="1"/>
          </p:cNvSpPr>
          <p:nvPr>
            <p:ph type="dt" sz="half" idx="10"/>
          </p:nvPr>
        </p:nvSpPr>
        <p:spPr/>
        <p:txBody>
          <a:bodyPr/>
          <a:lstStyle/>
          <a:p>
            <a:fld id="{E1114B88-7722-8949-AA6B-B2C2963720C7}" type="datetimeFigureOut">
              <a:rPr lang="en-US" smtClean="0"/>
              <a:t>4/24/22</a:t>
            </a:fld>
            <a:endParaRPr lang="en-US"/>
          </a:p>
        </p:txBody>
      </p:sp>
      <p:sp>
        <p:nvSpPr>
          <p:cNvPr id="3" name="Footer Placeholder 2">
            <a:extLst>
              <a:ext uri="{FF2B5EF4-FFF2-40B4-BE49-F238E27FC236}">
                <a16:creationId xmlns:a16="http://schemas.microsoft.com/office/drawing/2014/main" id="{E4F8743D-BA79-664A-89AD-28D3A6415B5B}"/>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1F19310A-1A40-474F-8BB8-2ED7F4392908}"/>
              </a:ext>
            </a:extLst>
          </p:cNvPr>
          <p:cNvSpPr>
            <a:spLocks noGrp="1"/>
          </p:cNvSpPr>
          <p:nvPr>
            <p:ph type="sldNum" sz="quarter" idx="12"/>
          </p:nvPr>
        </p:nvSpPr>
        <p:spPr/>
        <p:txBody>
          <a:bodyPr/>
          <a:lstStyle/>
          <a:p>
            <a:fld id="{D38542FC-03B7-694A-AC0E-E662A61B430D}" type="slidenum">
              <a:rPr lang="en-US" smtClean="0"/>
              <a:t>‹#›</a:t>
            </a:fld>
            <a:endParaRPr lang="en-US"/>
          </a:p>
        </p:txBody>
      </p:sp>
    </p:spTree>
    <p:extLst>
      <p:ext uri="{BB962C8B-B14F-4D97-AF65-F5344CB8AC3E}">
        <p14:creationId xmlns:p14="http://schemas.microsoft.com/office/powerpoint/2010/main" val="201579314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D037DA-7DFF-6446-9F00-AEBEB2F86AB3}"/>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Content Placeholder 2">
            <a:extLst>
              <a:ext uri="{FF2B5EF4-FFF2-40B4-BE49-F238E27FC236}">
                <a16:creationId xmlns:a16="http://schemas.microsoft.com/office/drawing/2014/main" id="{C65CE8DB-531F-9C43-9099-FDF82E0D2097}"/>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a:extLst>
              <a:ext uri="{FF2B5EF4-FFF2-40B4-BE49-F238E27FC236}">
                <a16:creationId xmlns:a16="http://schemas.microsoft.com/office/drawing/2014/main" id="{42A1CD25-7ED5-424B-AA78-C91577B10CD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420BE7EA-ABB0-5F40-A5FB-80425852CF74}"/>
              </a:ext>
            </a:extLst>
          </p:cNvPr>
          <p:cNvSpPr>
            <a:spLocks noGrp="1"/>
          </p:cNvSpPr>
          <p:nvPr>
            <p:ph type="dt" sz="half" idx="10"/>
          </p:nvPr>
        </p:nvSpPr>
        <p:spPr/>
        <p:txBody>
          <a:bodyPr/>
          <a:lstStyle/>
          <a:p>
            <a:fld id="{E1114B88-7722-8949-AA6B-B2C2963720C7}" type="datetimeFigureOut">
              <a:rPr lang="en-US" smtClean="0"/>
              <a:t>4/24/22</a:t>
            </a:fld>
            <a:endParaRPr lang="en-US"/>
          </a:p>
        </p:txBody>
      </p:sp>
      <p:sp>
        <p:nvSpPr>
          <p:cNvPr id="6" name="Footer Placeholder 5">
            <a:extLst>
              <a:ext uri="{FF2B5EF4-FFF2-40B4-BE49-F238E27FC236}">
                <a16:creationId xmlns:a16="http://schemas.microsoft.com/office/drawing/2014/main" id="{CD52FC55-BB85-AF40-B63C-2CF8826679EA}"/>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EC9D32C8-A061-1D42-97B4-F25622A6F60B}"/>
              </a:ext>
            </a:extLst>
          </p:cNvPr>
          <p:cNvSpPr>
            <a:spLocks noGrp="1"/>
          </p:cNvSpPr>
          <p:nvPr>
            <p:ph type="sldNum" sz="quarter" idx="12"/>
          </p:nvPr>
        </p:nvSpPr>
        <p:spPr/>
        <p:txBody>
          <a:bodyPr/>
          <a:lstStyle/>
          <a:p>
            <a:fld id="{D38542FC-03B7-694A-AC0E-E662A61B430D}" type="slidenum">
              <a:rPr lang="en-US" smtClean="0"/>
              <a:t>‹#›</a:t>
            </a:fld>
            <a:endParaRPr lang="en-US"/>
          </a:p>
        </p:txBody>
      </p:sp>
    </p:spTree>
    <p:extLst>
      <p:ext uri="{BB962C8B-B14F-4D97-AF65-F5344CB8AC3E}">
        <p14:creationId xmlns:p14="http://schemas.microsoft.com/office/powerpoint/2010/main" val="318542419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2A9523-79AD-6A4F-839B-5F84A0AD7B18}"/>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Picture Placeholder 2">
            <a:extLst>
              <a:ext uri="{FF2B5EF4-FFF2-40B4-BE49-F238E27FC236}">
                <a16:creationId xmlns:a16="http://schemas.microsoft.com/office/drawing/2014/main" id="{07C5508A-9486-9949-BEA1-651D71308D37}"/>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6CF96B43-9ADB-7943-B90B-70DC2574F41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5CC3A96B-7121-E844-BE7A-2C5FF370803A}"/>
              </a:ext>
            </a:extLst>
          </p:cNvPr>
          <p:cNvSpPr>
            <a:spLocks noGrp="1"/>
          </p:cNvSpPr>
          <p:nvPr>
            <p:ph type="dt" sz="half" idx="10"/>
          </p:nvPr>
        </p:nvSpPr>
        <p:spPr/>
        <p:txBody>
          <a:bodyPr/>
          <a:lstStyle/>
          <a:p>
            <a:fld id="{E1114B88-7722-8949-AA6B-B2C2963720C7}" type="datetimeFigureOut">
              <a:rPr lang="en-US" smtClean="0"/>
              <a:t>4/24/22</a:t>
            </a:fld>
            <a:endParaRPr lang="en-US"/>
          </a:p>
        </p:txBody>
      </p:sp>
      <p:sp>
        <p:nvSpPr>
          <p:cNvPr id="6" name="Footer Placeholder 5">
            <a:extLst>
              <a:ext uri="{FF2B5EF4-FFF2-40B4-BE49-F238E27FC236}">
                <a16:creationId xmlns:a16="http://schemas.microsoft.com/office/drawing/2014/main" id="{38231C5B-EF81-8742-BCCE-8637E853FDB4}"/>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0968C21C-959B-1D42-96F2-E1B6911D05C6}"/>
              </a:ext>
            </a:extLst>
          </p:cNvPr>
          <p:cNvSpPr>
            <a:spLocks noGrp="1"/>
          </p:cNvSpPr>
          <p:nvPr>
            <p:ph type="sldNum" sz="quarter" idx="12"/>
          </p:nvPr>
        </p:nvSpPr>
        <p:spPr/>
        <p:txBody>
          <a:bodyPr/>
          <a:lstStyle/>
          <a:p>
            <a:fld id="{D38542FC-03B7-694A-AC0E-E662A61B430D}" type="slidenum">
              <a:rPr lang="en-US" smtClean="0"/>
              <a:t>‹#›</a:t>
            </a:fld>
            <a:endParaRPr lang="en-US"/>
          </a:p>
        </p:txBody>
      </p:sp>
    </p:spTree>
    <p:extLst>
      <p:ext uri="{BB962C8B-B14F-4D97-AF65-F5344CB8AC3E}">
        <p14:creationId xmlns:p14="http://schemas.microsoft.com/office/powerpoint/2010/main" val="131434270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5B99045C-8B7B-B144-BCB4-3A80EA5157FA}"/>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id="{281B8F79-B480-3647-8403-4A49C690D5DA}"/>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68734C6A-CDA6-D94D-B8DA-1AF6A884D41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1114B88-7722-8949-AA6B-B2C2963720C7}" type="datetimeFigureOut">
              <a:rPr lang="en-US" smtClean="0"/>
              <a:t>4/24/22</a:t>
            </a:fld>
            <a:endParaRPr lang="en-US"/>
          </a:p>
        </p:txBody>
      </p:sp>
      <p:sp>
        <p:nvSpPr>
          <p:cNvPr id="5" name="Footer Placeholder 4">
            <a:extLst>
              <a:ext uri="{FF2B5EF4-FFF2-40B4-BE49-F238E27FC236}">
                <a16:creationId xmlns:a16="http://schemas.microsoft.com/office/drawing/2014/main" id="{78D9244E-8CB8-B346-A32F-AD165BFA6153}"/>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0525F3CA-4804-E94A-B7C7-C412DABBD9D1}"/>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38542FC-03B7-694A-AC0E-E662A61B430D}" type="slidenum">
              <a:rPr lang="en-US" smtClean="0"/>
              <a:t>‹#›</a:t>
            </a:fld>
            <a:endParaRPr lang="en-US"/>
          </a:p>
        </p:txBody>
      </p:sp>
    </p:spTree>
    <p:extLst>
      <p:ext uri="{BB962C8B-B14F-4D97-AF65-F5344CB8AC3E}">
        <p14:creationId xmlns:p14="http://schemas.microsoft.com/office/powerpoint/2010/main" val="277981580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9B3980C0-F4CC-093E-A5A2-05B31AD3454C}"/>
              </a:ext>
            </a:extLst>
          </p:cNvPr>
          <p:cNvSpPr txBox="1"/>
          <p:nvPr/>
        </p:nvSpPr>
        <p:spPr>
          <a:xfrm>
            <a:off x="3546088" y="0"/>
            <a:ext cx="5820936" cy="954107"/>
          </a:xfrm>
          <a:prstGeom prst="rect">
            <a:avLst/>
          </a:prstGeom>
          <a:noFill/>
        </p:spPr>
        <p:txBody>
          <a:bodyPr wrap="square" rtlCol="0">
            <a:spAutoFit/>
          </a:bodyPr>
          <a:lstStyle/>
          <a:p>
            <a:r>
              <a:rPr lang="en-US" sz="3200" b="1" dirty="0"/>
              <a:t>‘deformity is daring’</a:t>
            </a:r>
          </a:p>
          <a:p>
            <a:r>
              <a:rPr lang="en-US" sz="2400" dirty="0"/>
              <a:t>(</a:t>
            </a:r>
            <a:r>
              <a:rPr lang="en-US" sz="2400" i="1" dirty="0"/>
              <a:t>The Deformed Transformed)</a:t>
            </a:r>
            <a:endParaRPr lang="en-US" sz="2400" dirty="0"/>
          </a:p>
        </p:txBody>
      </p:sp>
      <p:pic>
        <p:nvPicPr>
          <p:cNvPr id="4" name="Content Placeholder 4" descr="A page from a book&#10;&#10;Description automatically generated with low confidence">
            <a:extLst>
              <a:ext uri="{FF2B5EF4-FFF2-40B4-BE49-F238E27FC236}">
                <a16:creationId xmlns:a16="http://schemas.microsoft.com/office/drawing/2014/main" id="{9BC30B40-04DA-BCDA-CF90-EA5FDEE0D909}"/>
              </a:ext>
            </a:extLst>
          </p:cNvPr>
          <p:cNvPicPr>
            <a:picLocks noChangeAspect="1"/>
          </p:cNvPicPr>
          <p:nvPr/>
        </p:nvPicPr>
        <p:blipFill>
          <a:blip r:embed="rId2"/>
          <a:stretch>
            <a:fillRect/>
          </a:stretch>
        </p:blipFill>
        <p:spPr>
          <a:xfrm>
            <a:off x="8162738" y="1"/>
            <a:ext cx="3670933" cy="6248399"/>
          </a:xfrm>
          <a:prstGeom prst="rect">
            <a:avLst/>
          </a:prstGeom>
        </p:spPr>
      </p:pic>
      <p:sp>
        <p:nvSpPr>
          <p:cNvPr id="5" name="TextBox 4">
            <a:extLst>
              <a:ext uri="{FF2B5EF4-FFF2-40B4-BE49-F238E27FC236}">
                <a16:creationId xmlns:a16="http://schemas.microsoft.com/office/drawing/2014/main" id="{B9ED186C-99D3-1994-426C-01496E4138BB}"/>
              </a:ext>
            </a:extLst>
          </p:cNvPr>
          <p:cNvSpPr txBox="1"/>
          <p:nvPr/>
        </p:nvSpPr>
        <p:spPr>
          <a:xfrm>
            <a:off x="7818926" y="6012150"/>
            <a:ext cx="3951500" cy="646331"/>
          </a:xfrm>
          <a:prstGeom prst="rect">
            <a:avLst/>
          </a:prstGeom>
          <a:noFill/>
        </p:spPr>
        <p:txBody>
          <a:bodyPr wrap="square" rtlCol="0">
            <a:spAutoFit/>
          </a:bodyPr>
          <a:lstStyle/>
          <a:p>
            <a:r>
              <a:rPr lang="en-GB" i="1" dirty="0"/>
              <a:t>The Men in the Moon: or, the 'Devil to pay.'</a:t>
            </a:r>
            <a:r>
              <a:rPr lang="en-GB" dirty="0"/>
              <a:t> (London: [1820?])</a:t>
            </a:r>
            <a:endParaRPr lang="en-US" dirty="0"/>
          </a:p>
        </p:txBody>
      </p:sp>
      <p:sp>
        <p:nvSpPr>
          <p:cNvPr id="6" name="TextBox 5">
            <a:extLst>
              <a:ext uri="{FF2B5EF4-FFF2-40B4-BE49-F238E27FC236}">
                <a16:creationId xmlns:a16="http://schemas.microsoft.com/office/drawing/2014/main" id="{084666F0-C928-85B1-6404-1723D024272A}"/>
              </a:ext>
            </a:extLst>
          </p:cNvPr>
          <p:cNvSpPr txBox="1"/>
          <p:nvPr/>
        </p:nvSpPr>
        <p:spPr>
          <a:xfrm>
            <a:off x="0" y="1390249"/>
            <a:ext cx="8162737" cy="1569660"/>
          </a:xfrm>
          <a:prstGeom prst="rect">
            <a:avLst/>
          </a:prstGeom>
          <a:noFill/>
        </p:spPr>
        <p:txBody>
          <a:bodyPr wrap="square" rtlCol="0">
            <a:spAutoFit/>
          </a:bodyPr>
          <a:lstStyle/>
          <a:p>
            <a:r>
              <a:rPr lang="en-US" sz="3200" b="1" dirty="0"/>
              <a:t>Rejection, Abuse and Suicide in the Byron’s </a:t>
            </a:r>
            <a:r>
              <a:rPr lang="en-US" sz="3200" b="1" i="1" dirty="0"/>
              <a:t>The Deformed Transformed </a:t>
            </a:r>
            <a:r>
              <a:rPr lang="en-US" sz="3200" b="1" dirty="0"/>
              <a:t>(1824) and Hogg’s </a:t>
            </a:r>
            <a:r>
              <a:rPr lang="en-US" sz="3200" b="1" i="1" dirty="0"/>
              <a:t>Confessions of a Justified Sinner </a:t>
            </a:r>
            <a:r>
              <a:rPr lang="en-US" sz="3200" b="1" dirty="0"/>
              <a:t>(1824)</a:t>
            </a:r>
          </a:p>
        </p:txBody>
      </p:sp>
    </p:spTree>
    <p:extLst>
      <p:ext uri="{BB962C8B-B14F-4D97-AF65-F5344CB8AC3E}">
        <p14:creationId xmlns:p14="http://schemas.microsoft.com/office/powerpoint/2010/main" val="88887154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F89C49C9-4F24-F342-130C-17A36252EED8}"/>
              </a:ext>
            </a:extLst>
          </p:cNvPr>
          <p:cNvSpPr txBox="1"/>
          <p:nvPr/>
        </p:nvSpPr>
        <p:spPr>
          <a:xfrm>
            <a:off x="767255" y="220717"/>
            <a:ext cx="10657490" cy="5909310"/>
          </a:xfrm>
          <a:prstGeom prst="rect">
            <a:avLst/>
          </a:prstGeom>
          <a:noFill/>
        </p:spPr>
        <p:txBody>
          <a:bodyPr wrap="square" rtlCol="0">
            <a:spAutoFit/>
          </a:bodyPr>
          <a:lstStyle/>
          <a:p>
            <a:pPr>
              <a:lnSpc>
                <a:spcPct val="150000"/>
              </a:lnSpc>
            </a:pPr>
            <a:r>
              <a:rPr lang="en-GB" sz="2400" dirty="0"/>
              <a:t>I assure you Madam, I should not have taken the liberty to interfere in your domestic Arrangements, had I not thought it absolutely necessary to apprize you of the proceedings of your Servant, Mrs. Gray; her conduct towards your son while at Nottingham was shocking, and I was persuaded you needed but a hint of it to dismiss her […] when I found from dispassionate persons at Nottingham it was the general Topic of conversation, it would ill have become me to remain silent. My honourable little companion, </a:t>
            </a:r>
            <a:r>
              <a:rPr lang="en-GB" sz="2400" dirty="0" err="1"/>
              <a:t>tho</a:t>
            </a:r>
            <a:r>
              <a:rPr lang="en-GB" sz="2400" dirty="0"/>
              <a:t> disposed to retain his feelings, could not refrain from the harsh usage he had received at her hands, from complaining to me, and such is his dread of the woman that I really believe he would forgo the satisfaction of seeing you if he thought he was to meet her again.’ </a:t>
            </a:r>
          </a:p>
          <a:p>
            <a:r>
              <a:rPr lang="en-GB" dirty="0"/>
              <a:t>4. Cited in Megan Boyes, </a:t>
            </a:r>
            <a:r>
              <a:rPr lang="en-GB" i="1" dirty="0"/>
              <a:t>My amiable Mamma </a:t>
            </a:r>
            <a:r>
              <a:rPr lang="en-GB" dirty="0"/>
              <a:t>(Derby: Tatler, 1991), p. 68.</a:t>
            </a:r>
          </a:p>
        </p:txBody>
      </p:sp>
    </p:spTree>
    <p:extLst>
      <p:ext uri="{BB962C8B-B14F-4D97-AF65-F5344CB8AC3E}">
        <p14:creationId xmlns:p14="http://schemas.microsoft.com/office/powerpoint/2010/main" val="346462378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B2ABBAE1-0A8D-A2D6-06E6-6640D2EA0D8B}"/>
              </a:ext>
            </a:extLst>
          </p:cNvPr>
          <p:cNvSpPr txBox="1"/>
          <p:nvPr/>
        </p:nvSpPr>
        <p:spPr>
          <a:xfrm>
            <a:off x="1613812" y="520511"/>
            <a:ext cx="8964376" cy="5816977"/>
          </a:xfrm>
          <a:prstGeom prst="rect">
            <a:avLst/>
          </a:prstGeom>
          <a:noFill/>
        </p:spPr>
        <p:txBody>
          <a:bodyPr wrap="square" rtlCol="0">
            <a:spAutoFit/>
          </a:bodyPr>
          <a:lstStyle/>
          <a:p>
            <a:r>
              <a:rPr lang="en-US" sz="2400" dirty="0"/>
              <a:t>Bertha: Out, hunchback!</a:t>
            </a:r>
          </a:p>
          <a:p>
            <a:endParaRPr lang="en-US" sz="2400" dirty="0"/>
          </a:p>
          <a:p>
            <a:r>
              <a:rPr lang="en-US" sz="2400" dirty="0"/>
              <a:t>Arnold: I was born so, Mother! </a:t>
            </a:r>
          </a:p>
          <a:p>
            <a:endParaRPr lang="en-US" sz="2400" dirty="0"/>
          </a:p>
          <a:p>
            <a:r>
              <a:rPr lang="en-US" sz="2400" dirty="0"/>
              <a:t>Bertha: Out, </a:t>
            </a:r>
          </a:p>
          <a:p>
            <a:endParaRPr lang="en-US" sz="2400" dirty="0"/>
          </a:p>
          <a:p>
            <a:r>
              <a:rPr lang="en-US" sz="2400" dirty="0"/>
              <a:t>Thou Incubus! Thou Nightmare! Of seven sons </a:t>
            </a:r>
          </a:p>
          <a:p>
            <a:r>
              <a:rPr lang="en-US" sz="2400" dirty="0"/>
              <a:t>The sole abortion. </a:t>
            </a:r>
          </a:p>
          <a:p>
            <a:endParaRPr lang="en-US" sz="2400" dirty="0"/>
          </a:p>
          <a:p>
            <a:r>
              <a:rPr lang="en-US" sz="2400" dirty="0"/>
              <a:t>Arnold: Would that I had been so, </a:t>
            </a:r>
          </a:p>
          <a:p>
            <a:r>
              <a:rPr lang="en-US" sz="2400" dirty="0"/>
              <a:t>And never seen the light!</a:t>
            </a:r>
          </a:p>
          <a:p>
            <a:endParaRPr lang="en-US" sz="2400" dirty="0"/>
          </a:p>
          <a:p>
            <a:r>
              <a:rPr lang="en-US" sz="2400" dirty="0"/>
              <a:t>Bertha: I would so, too! </a:t>
            </a:r>
          </a:p>
          <a:p>
            <a:r>
              <a:rPr lang="en-US" sz="2400" dirty="0"/>
              <a:t>(</a:t>
            </a:r>
            <a:r>
              <a:rPr lang="en-US" sz="2400" i="1" dirty="0"/>
              <a:t>The Deformed Transformed </a:t>
            </a:r>
            <a:r>
              <a:rPr lang="en-US" sz="2400" dirty="0"/>
              <a:t>I, </a:t>
            </a:r>
            <a:r>
              <a:rPr lang="en-US" sz="2400" dirty="0" err="1"/>
              <a:t>i</a:t>
            </a:r>
            <a:r>
              <a:rPr lang="en-US" sz="2400" dirty="0"/>
              <a:t>, 1-8)</a:t>
            </a:r>
          </a:p>
          <a:p>
            <a:endParaRPr lang="en-US" dirty="0"/>
          </a:p>
          <a:p>
            <a:endParaRPr lang="en-US" dirty="0"/>
          </a:p>
        </p:txBody>
      </p:sp>
    </p:spTree>
    <p:extLst>
      <p:ext uri="{BB962C8B-B14F-4D97-AF65-F5344CB8AC3E}">
        <p14:creationId xmlns:p14="http://schemas.microsoft.com/office/powerpoint/2010/main" val="373964257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47559F5D-D00E-144A-A0FB-ACB680253DF0}"/>
              </a:ext>
            </a:extLst>
          </p:cNvPr>
          <p:cNvSpPr txBox="1"/>
          <p:nvPr/>
        </p:nvSpPr>
        <p:spPr>
          <a:xfrm>
            <a:off x="444934" y="1000941"/>
            <a:ext cx="6602638" cy="6186309"/>
          </a:xfrm>
          <a:prstGeom prst="rect">
            <a:avLst/>
          </a:prstGeom>
          <a:noFill/>
        </p:spPr>
        <p:txBody>
          <a:bodyPr wrap="square" rtlCol="0">
            <a:spAutoFit/>
          </a:bodyPr>
          <a:lstStyle/>
          <a:p>
            <a:r>
              <a:rPr lang="en-US" sz="2400"/>
              <a:t>Bertha: That back of thine may bear its burthen; ’tis</a:t>
            </a:r>
          </a:p>
          <a:p>
            <a:r>
              <a:rPr lang="en-US" sz="2400"/>
              <a:t>More high, if not so broad as that of others.</a:t>
            </a:r>
          </a:p>
          <a:p>
            <a:endParaRPr lang="en-US" sz="2400"/>
          </a:p>
          <a:p>
            <a:r>
              <a:rPr lang="en-US" sz="2400"/>
              <a:t>Arnold: It bears its burthen; but, my heart! Will it </a:t>
            </a:r>
          </a:p>
          <a:p>
            <a:r>
              <a:rPr lang="en-US" sz="2400"/>
              <a:t>Sustain that which you lay upon it, Mother?</a:t>
            </a:r>
          </a:p>
          <a:p>
            <a:r>
              <a:rPr lang="en-US" sz="2400"/>
              <a:t>I love, or, at the least, I loved you: nothing </a:t>
            </a:r>
          </a:p>
          <a:p>
            <a:r>
              <a:rPr lang="en-US" sz="2400"/>
              <a:t>Save you, in nature, can love aught like me.</a:t>
            </a:r>
          </a:p>
          <a:p>
            <a:r>
              <a:rPr lang="en-US" sz="2400"/>
              <a:t>You nursed me – do not kill me!</a:t>
            </a:r>
          </a:p>
          <a:p>
            <a:r>
              <a:rPr lang="en-US" sz="2400"/>
              <a:t> (I, i, 10-17)</a:t>
            </a:r>
          </a:p>
          <a:p>
            <a:endParaRPr lang="en-US" sz="2400"/>
          </a:p>
          <a:p>
            <a:r>
              <a:rPr lang="en-US" sz="2400"/>
              <a:t>[…]</a:t>
            </a:r>
          </a:p>
          <a:p>
            <a:r>
              <a:rPr lang="en-US" sz="2400"/>
              <a:t>Bertha: “Call me not/ Mother” (24-25).</a:t>
            </a:r>
          </a:p>
          <a:p>
            <a:endParaRPr lang="en-US" sz="2400"/>
          </a:p>
          <a:p>
            <a:r>
              <a:rPr lang="en-US" sz="2400"/>
              <a:t>Arnold: “A burthen to the earth, myself, and shame</a:t>
            </a:r>
          </a:p>
          <a:p>
            <a:r>
              <a:rPr lang="en-US" sz="2400"/>
              <a:t>Unto what brought me into life”</a:t>
            </a:r>
          </a:p>
          <a:p>
            <a:endParaRPr lang="en-US"/>
          </a:p>
          <a:p>
            <a:endParaRPr lang="en-US" dirty="0"/>
          </a:p>
        </p:txBody>
      </p:sp>
      <p:sp>
        <p:nvSpPr>
          <p:cNvPr id="4" name="TextBox 3">
            <a:extLst>
              <a:ext uri="{FF2B5EF4-FFF2-40B4-BE49-F238E27FC236}">
                <a16:creationId xmlns:a16="http://schemas.microsoft.com/office/drawing/2014/main" id="{338EC4A2-39C9-3C38-B9BF-8A8ED9FFCBFB}"/>
              </a:ext>
            </a:extLst>
          </p:cNvPr>
          <p:cNvSpPr txBox="1"/>
          <p:nvPr/>
        </p:nvSpPr>
        <p:spPr>
          <a:xfrm>
            <a:off x="1854224" y="-29443"/>
            <a:ext cx="9520020" cy="861774"/>
          </a:xfrm>
          <a:prstGeom prst="rect">
            <a:avLst/>
          </a:prstGeom>
          <a:noFill/>
        </p:spPr>
        <p:txBody>
          <a:bodyPr wrap="square" rtlCol="0">
            <a:spAutoFit/>
          </a:bodyPr>
          <a:lstStyle/>
          <a:p>
            <a:r>
              <a:rPr lang="en-GB" sz="3200" b="1"/>
              <a:t>“allow me this one day unmolested”. </a:t>
            </a:r>
          </a:p>
          <a:p>
            <a:r>
              <a:rPr lang="en-GB"/>
              <a:t>(Byron,  Letter to Lady Byron,15 September 1803, p.10.)</a:t>
            </a:r>
            <a:endParaRPr lang="en-GB" dirty="0"/>
          </a:p>
        </p:txBody>
      </p:sp>
      <p:sp>
        <p:nvSpPr>
          <p:cNvPr id="5" name="TextBox 4">
            <a:extLst>
              <a:ext uri="{FF2B5EF4-FFF2-40B4-BE49-F238E27FC236}">
                <a16:creationId xmlns:a16="http://schemas.microsoft.com/office/drawing/2014/main" id="{BA220BCD-7E40-6F13-080F-31A5D60393EE}"/>
              </a:ext>
            </a:extLst>
          </p:cNvPr>
          <p:cNvSpPr txBox="1"/>
          <p:nvPr/>
        </p:nvSpPr>
        <p:spPr>
          <a:xfrm>
            <a:off x="11962109" y="230009"/>
            <a:ext cx="229891" cy="537597"/>
          </a:xfrm>
          <a:prstGeom prst="rect">
            <a:avLst/>
          </a:prstGeom>
          <a:noFill/>
        </p:spPr>
        <p:txBody>
          <a:bodyPr wrap="square" rtlCol="0">
            <a:spAutoFit/>
          </a:bodyPr>
          <a:lstStyle/>
          <a:p>
            <a:endParaRPr lang="en-US" dirty="0"/>
          </a:p>
        </p:txBody>
      </p:sp>
      <p:pic>
        <p:nvPicPr>
          <p:cNvPr id="1026" name="Picture 2" descr="Lord Byron: The Deformed Transformed">
            <a:extLst>
              <a:ext uri="{FF2B5EF4-FFF2-40B4-BE49-F238E27FC236}">
                <a16:creationId xmlns:a16="http://schemas.microsoft.com/office/drawing/2014/main" id="{6979AA40-CBCB-3766-3992-2828C4E243B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411839" y="297072"/>
            <a:ext cx="3604778" cy="4787884"/>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a:extLst>
              <a:ext uri="{FF2B5EF4-FFF2-40B4-BE49-F238E27FC236}">
                <a16:creationId xmlns:a16="http://schemas.microsoft.com/office/drawing/2014/main" id="{F0B0A7A9-A034-51FC-6FA0-E57273CDA398}"/>
              </a:ext>
            </a:extLst>
          </p:cNvPr>
          <p:cNvSpPr txBox="1"/>
          <p:nvPr/>
        </p:nvSpPr>
        <p:spPr>
          <a:xfrm>
            <a:off x="8587222" y="5444572"/>
            <a:ext cx="3604778" cy="646331"/>
          </a:xfrm>
          <a:prstGeom prst="rect">
            <a:avLst/>
          </a:prstGeom>
          <a:noFill/>
        </p:spPr>
        <p:txBody>
          <a:bodyPr wrap="square" rtlCol="0">
            <a:spAutoFit/>
          </a:bodyPr>
          <a:lstStyle/>
          <a:p>
            <a:r>
              <a:rPr lang="en-US" dirty="0"/>
              <a:t>Edward </a:t>
            </a:r>
            <a:r>
              <a:rPr lang="en-US" dirty="0" err="1"/>
              <a:t>Finden</a:t>
            </a:r>
            <a:r>
              <a:rPr lang="en-US" dirty="0"/>
              <a:t>, ‘The Deformed Transformed, Scene 1, 1833.</a:t>
            </a:r>
          </a:p>
        </p:txBody>
      </p:sp>
    </p:spTree>
    <p:extLst>
      <p:ext uri="{BB962C8B-B14F-4D97-AF65-F5344CB8AC3E}">
        <p14:creationId xmlns:p14="http://schemas.microsoft.com/office/powerpoint/2010/main" val="16259618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A31F0271-01DD-6B40-A016-5CF94F15B39C}"/>
              </a:ext>
            </a:extLst>
          </p:cNvPr>
          <p:cNvSpPr txBox="1"/>
          <p:nvPr/>
        </p:nvSpPr>
        <p:spPr>
          <a:xfrm>
            <a:off x="755904" y="621792"/>
            <a:ext cx="10680191" cy="4420890"/>
          </a:xfrm>
          <a:prstGeom prst="rect">
            <a:avLst/>
          </a:prstGeom>
          <a:noFill/>
        </p:spPr>
        <p:txBody>
          <a:bodyPr wrap="square" rtlCol="0">
            <a:spAutoFit/>
          </a:bodyPr>
          <a:lstStyle/>
          <a:p>
            <a:pPr algn="just">
              <a:lnSpc>
                <a:spcPct val="200000"/>
              </a:lnSpc>
            </a:pPr>
            <a:r>
              <a:rPr lang="en-US" sz="2400" dirty="0"/>
              <a:t>I am glad you like it [third canto of Childe Harold]; it is a fine indistinct piece of poetical desolation, and my </a:t>
            </a:r>
            <a:r>
              <a:rPr lang="en-US" sz="2400" dirty="0" err="1"/>
              <a:t>favourite</a:t>
            </a:r>
            <a:r>
              <a:rPr lang="en-US" sz="2400" dirty="0"/>
              <a:t>. I was half mad during the time of its composition, between metaphysics, mountains, lakes, love unextinguishable, thoughts unutterable, and the nightmare of my own delinquencies. I should, many a good day, have blown my brains out, but for the recollection that it would have given pleasure to my mother-in-law’. (</a:t>
            </a:r>
            <a:r>
              <a:rPr lang="en-GB" dirty="0"/>
              <a:t>Letter to Thomas Moore, 28 June 1817, </a:t>
            </a:r>
            <a:r>
              <a:rPr lang="en-GB" i="1" dirty="0"/>
              <a:t>BLJ  </a:t>
            </a:r>
            <a:r>
              <a:rPr lang="en-GB" dirty="0"/>
              <a:t>V, 165.</a:t>
            </a:r>
            <a:r>
              <a:rPr lang="en-GB" sz="2400" dirty="0"/>
              <a:t>)</a:t>
            </a:r>
            <a:endParaRPr lang="en-US" sz="2400" dirty="0"/>
          </a:p>
        </p:txBody>
      </p:sp>
    </p:spTree>
    <p:extLst>
      <p:ext uri="{BB962C8B-B14F-4D97-AF65-F5344CB8AC3E}">
        <p14:creationId xmlns:p14="http://schemas.microsoft.com/office/powerpoint/2010/main" val="72801007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A17BD983-2211-0B4B-BAFD-1FEE22BF276D}"/>
              </a:ext>
            </a:extLst>
          </p:cNvPr>
          <p:cNvSpPr txBox="1"/>
          <p:nvPr/>
        </p:nvSpPr>
        <p:spPr>
          <a:xfrm>
            <a:off x="-1" y="874259"/>
            <a:ext cx="12192000" cy="5990551"/>
          </a:xfrm>
          <a:prstGeom prst="rect">
            <a:avLst/>
          </a:prstGeom>
          <a:noFill/>
        </p:spPr>
        <p:txBody>
          <a:bodyPr wrap="square" rtlCol="0">
            <a:spAutoFit/>
          </a:bodyPr>
          <a:lstStyle/>
          <a:p>
            <a:pPr algn="just">
              <a:lnSpc>
                <a:spcPct val="150000"/>
              </a:lnSpc>
            </a:pPr>
            <a:r>
              <a:rPr lang="en-US" sz="2400" dirty="0"/>
              <a:t>[…] exquisite vulnerability of the hippocampus to the ravages of stress is one of the key translational neuroscience discoveries of the 20th century. […] More recently, attention has focused on the effects of childhood abuse or maltreatment on the hippocampus. These studies are particularly germane because childhood abuse is a risk factor for nearly all the psychiatric disorders associated with reduced hippocampal volume […] Indeed the Adverse Childhood Experience–(ACE) study identified maltreatment as the leading preventable cause of major mental illness […] episodes of depression, addiction to illicit drugs, and suicide attempts […] observed hippocampal differences are likely stress-induced alterations rather than pre-existing abnormalities. (</a:t>
            </a:r>
            <a:r>
              <a:rPr lang="en-GB" sz="2000" dirty="0"/>
              <a:t>Martin H. </a:t>
            </a:r>
            <a:r>
              <a:rPr lang="en-GB" sz="2000" dirty="0" err="1"/>
              <a:t>Teicher</a:t>
            </a:r>
            <a:r>
              <a:rPr lang="en-GB" sz="2000" dirty="0"/>
              <a:t>, Carl M. Anderson and Ann </a:t>
            </a:r>
            <a:r>
              <a:rPr lang="en-GB" sz="2000" dirty="0" err="1"/>
              <a:t>Polcari</a:t>
            </a:r>
            <a:r>
              <a:rPr lang="en-GB" sz="2000" dirty="0"/>
              <a:t>, “Childhood Maltreatment is associated with reduced volume in the hippocampal subfields CA3, dentate gyrus and subiculum” </a:t>
            </a:r>
            <a:r>
              <a:rPr lang="en-GB" sz="2000" i="1" dirty="0"/>
              <a:t>Proceedings of the National Academy of Sciences of the Unites States of America </a:t>
            </a:r>
            <a:r>
              <a:rPr lang="en-GB" sz="2000" dirty="0"/>
              <a:t>(</a:t>
            </a:r>
            <a:r>
              <a:rPr lang="en-GB" sz="2000" i="1" dirty="0"/>
              <a:t>PNAS</a:t>
            </a:r>
            <a:r>
              <a:rPr lang="en-GB" sz="2000" dirty="0"/>
              <a:t>), February 28, 2012, vol. 109, no. 9. </a:t>
            </a:r>
            <a:r>
              <a:rPr lang="en-GB" sz="2400" dirty="0"/>
              <a:t>)</a:t>
            </a:r>
            <a:endParaRPr lang="en-US" sz="2400" dirty="0"/>
          </a:p>
        </p:txBody>
      </p:sp>
      <p:sp>
        <p:nvSpPr>
          <p:cNvPr id="3" name="TextBox 2">
            <a:extLst>
              <a:ext uri="{FF2B5EF4-FFF2-40B4-BE49-F238E27FC236}">
                <a16:creationId xmlns:a16="http://schemas.microsoft.com/office/drawing/2014/main" id="{49D0FC54-DD8C-E396-4A27-D261ED860F5B}"/>
              </a:ext>
            </a:extLst>
          </p:cNvPr>
          <p:cNvSpPr txBox="1"/>
          <p:nvPr/>
        </p:nvSpPr>
        <p:spPr>
          <a:xfrm>
            <a:off x="1226634" y="6445405"/>
            <a:ext cx="184731" cy="369332"/>
          </a:xfrm>
          <a:prstGeom prst="rect">
            <a:avLst/>
          </a:prstGeom>
          <a:noFill/>
        </p:spPr>
        <p:txBody>
          <a:bodyPr wrap="none" rtlCol="0">
            <a:spAutoFit/>
          </a:bodyPr>
          <a:lstStyle/>
          <a:p>
            <a:endParaRPr lang="en-US" dirty="0"/>
          </a:p>
        </p:txBody>
      </p:sp>
      <p:sp>
        <p:nvSpPr>
          <p:cNvPr id="4" name="TextBox 3">
            <a:extLst>
              <a:ext uri="{FF2B5EF4-FFF2-40B4-BE49-F238E27FC236}">
                <a16:creationId xmlns:a16="http://schemas.microsoft.com/office/drawing/2014/main" id="{2BA06B52-9618-5038-CF63-24F3416864A6}"/>
              </a:ext>
            </a:extLst>
          </p:cNvPr>
          <p:cNvSpPr txBox="1"/>
          <p:nvPr/>
        </p:nvSpPr>
        <p:spPr>
          <a:xfrm>
            <a:off x="1" y="43263"/>
            <a:ext cx="12192000" cy="1661993"/>
          </a:xfrm>
          <a:prstGeom prst="rect">
            <a:avLst/>
          </a:prstGeom>
          <a:noFill/>
        </p:spPr>
        <p:txBody>
          <a:bodyPr wrap="square" rtlCol="0">
            <a:spAutoFit/>
          </a:bodyPr>
          <a:lstStyle/>
          <a:p>
            <a:r>
              <a:rPr lang="en-US" sz="2800" b="1" dirty="0"/>
              <a:t>“Poets, you know, are always ahead of science; all of the great discoveries of science have been stated before in poetry.” </a:t>
            </a:r>
            <a:r>
              <a:rPr lang="en-US" sz="2800" dirty="0"/>
              <a:t>(</a:t>
            </a:r>
            <a:r>
              <a:rPr lang="en-US" dirty="0"/>
              <a:t>Oscar Wilde</a:t>
            </a:r>
            <a:r>
              <a:rPr lang="en-US" sz="2800" dirty="0"/>
              <a:t>)</a:t>
            </a:r>
          </a:p>
          <a:p>
            <a:endParaRPr lang="en-US" sz="2800" dirty="0"/>
          </a:p>
          <a:p>
            <a:endParaRPr lang="en-US" dirty="0"/>
          </a:p>
        </p:txBody>
      </p:sp>
    </p:spTree>
    <p:extLst>
      <p:ext uri="{BB962C8B-B14F-4D97-AF65-F5344CB8AC3E}">
        <p14:creationId xmlns:p14="http://schemas.microsoft.com/office/powerpoint/2010/main" val="177871515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1C1C90E5-FD37-0A49-9727-112E46258987}"/>
              </a:ext>
            </a:extLst>
          </p:cNvPr>
          <p:cNvSpPr txBox="1"/>
          <p:nvPr/>
        </p:nvSpPr>
        <p:spPr>
          <a:xfrm>
            <a:off x="1115568" y="1060704"/>
            <a:ext cx="7644384" cy="1200329"/>
          </a:xfrm>
          <a:prstGeom prst="rect">
            <a:avLst/>
          </a:prstGeom>
          <a:noFill/>
        </p:spPr>
        <p:txBody>
          <a:bodyPr wrap="square" rtlCol="0">
            <a:spAutoFit/>
          </a:bodyPr>
          <a:lstStyle/>
          <a:p>
            <a:r>
              <a:rPr lang="en-GB" dirty="0"/>
              <a:t>[…] I gave thee</a:t>
            </a:r>
          </a:p>
          <a:p>
            <a:r>
              <a:rPr lang="en-GB" dirty="0"/>
              <a:t>A form of beauty, and a frame of power—</a:t>
            </a:r>
          </a:p>
          <a:p>
            <a:r>
              <a:rPr lang="en-GB" dirty="0"/>
              <a:t>Exemption from some maladies of body,</a:t>
            </a:r>
          </a:p>
          <a:p>
            <a:r>
              <a:rPr lang="en-GB" dirty="0"/>
              <a:t>But not of mind, which is not mine to give. (II, ii, 15-18)</a:t>
            </a:r>
          </a:p>
        </p:txBody>
      </p:sp>
      <p:sp>
        <p:nvSpPr>
          <p:cNvPr id="3" name="TextBox 2">
            <a:extLst>
              <a:ext uri="{FF2B5EF4-FFF2-40B4-BE49-F238E27FC236}">
                <a16:creationId xmlns:a16="http://schemas.microsoft.com/office/drawing/2014/main" id="{150624B8-BCA4-D647-B59B-F0FD826CE2E5}"/>
              </a:ext>
            </a:extLst>
          </p:cNvPr>
          <p:cNvSpPr txBox="1"/>
          <p:nvPr/>
        </p:nvSpPr>
        <p:spPr>
          <a:xfrm>
            <a:off x="1115568" y="2773388"/>
            <a:ext cx="5980176" cy="923330"/>
          </a:xfrm>
          <a:prstGeom prst="rect">
            <a:avLst/>
          </a:prstGeom>
          <a:noFill/>
        </p:spPr>
        <p:txBody>
          <a:bodyPr wrap="square" rtlCol="0">
            <a:spAutoFit/>
          </a:bodyPr>
          <a:lstStyle/>
          <a:p>
            <a:r>
              <a:rPr lang="en-GB" dirty="0"/>
              <a:t>The answer—You are jealous.</a:t>
            </a:r>
          </a:p>
          <a:p>
            <a:r>
              <a:rPr lang="en-GB" i="1" dirty="0"/>
              <a:t>Arnold</a:t>
            </a:r>
            <a:r>
              <a:rPr lang="en-GB" dirty="0"/>
              <a:t>: And of whom?</a:t>
            </a:r>
          </a:p>
          <a:p>
            <a:r>
              <a:rPr lang="en-GB" i="1" dirty="0"/>
              <a:t>Caesar</a:t>
            </a:r>
            <a:r>
              <a:rPr lang="en-GB" dirty="0"/>
              <a:t>: It may be of yourself […] (III, 68-70)</a:t>
            </a:r>
          </a:p>
        </p:txBody>
      </p:sp>
      <p:sp>
        <p:nvSpPr>
          <p:cNvPr id="4" name="TextBox 3">
            <a:extLst>
              <a:ext uri="{FF2B5EF4-FFF2-40B4-BE49-F238E27FC236}">
                <a16:creationId xmlns:a16="http://schemas.microsoft.com/office/drawing/2014/main" id="{98D6F08B-3791-094D-AFE4-FE8E46789E0C}"/>
              </a:ext>
            </a:extLst>
          </p:cNvPr>
          <p:cNvSpPr txBox="1"/>
          <p:nvPr/>
        </p:nvSpPr>
        <p:spPr>
          <a:xfrm>
            <a:off x="1115568" y="4873966"/>
            <a:ext cx="7296912" cy="923330"/>
          </a:xfrm>
          <a:prstGeom prst="rect">
            <a:avLst/>
          </a:prstGeom>
          <a:noFill/>
        </p:spPr>
        <p:txBody>
          <a:bodyPr wrap="square" rtlCol="0">
            <a:spAutoFit/>
          </a:bodyPr>
          <a:lstStyle/>
          <a:p>
            <a:r>
              <a:rPr lang="en-GB" dirty="0"/>
              <a:t>Now Love in you is as the sun—a thing</a:t>
            </a:r>
          </a:p>
          <a:p>
            <a:r>
              <a:rPr lang="en-GB" dirty="0"/>
              <a:t>Beyond you—and your jealousy’s of earth—</a:t>
            </a:r>
          </a:p>
          <a:p>
            <a:r>
              <a:rPr lang="en-GB" dirty="0"/>
              <a:t>A cloud of your own raising. (III, 80-83)</a:t>
            </a:r>
          </a:p>
        </p:txBody>
      </p:sp>
      <p:pic>
        <p:nvPicPr>
          <p:cNvPr id="7" name="Picture 6">
            <a:extLst>
              <a:ext uri="{FF2B5EF4-FFF2-40B4-BE49-F238E27FC236}">
                <a16:creationId xmlns:a16="http://schemas.microsoft.com/office/drawing/2014/main" id="{47DB56DA-C052-2F84-0384-C9080208A3F5}"/>
              </a:ext>
            </a:extLst>
          </p:cNvPr>
          <p:cNvPicPr>
            <a:picLocks noChangeAspect="1"/>
          </p:cNvPicPr>
          <p:nvPr/>
        </p:nvPicPr>
        <p:blipFill>
          <a:blip r:embed="rId2"/>
          <a:stretch>
            <a:fillRect/>
          </a:stretch>
        </p:blipFill>
        <p:spPr>
          <a:xfrm>
            <a:off x="6478000" y="548348"/>
            <a:ext cx="5178238" cy="3148369"/>
          </a:xfrm>
          <a:prstGeom prst="rect">
            <a:avLst/>
          </a:prstGeom>
        </p:spPr>
      </p:pic>
    </p:spTree>
    <p:extLst>
      <p:ext uri="{BB962C8B-B14F-4D97-AF65-F5344CB8AC3E}">
        <p14:creationId xmlns:p14="http://schemas.microsoft.com/office/powerpoint/2010/main" val="357918124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4162</TotalTime>
  <Words>860</Words>
  <Application>Microsoft Macintosh PowerPoint</Application>
  <PresentationFormat>Widescreen</PresentationFormat>
  <Paragraphs>51</Paragraphs>
  <Slides>7</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7</vt:i4>
      </vt:variant>
    </vt:vector>
  </HeadingPairs>
  <TitlesOfParts>
    <vt:vector size="11" baseType="lpstr">
      <vt:lpstr>Arial</vt:lpstr>
      <vt:lpstr>Calibri</vt:lpstr>
      <vt:lpstr>Calibri Light</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Byron and Loss: The Deformed Transformed and Suicide Ideation</dc:title>
  <dc:creator>Gardner, John</dc:creator>
  <cp:lastModifiedBy>Gardner, John</cp:lastModifiedBy>
  <cp:revision>5</cp:revision>
  <dcterms:created xsi:type="dcterms:W3CDTF">2022-04-12T11:01:16Z</dcterms:created>
  <dcterms:modified xsi:type="dcterms:W3CDTF">2022-04-24T09:36:30Z</dcterms:modified>
</cp:coreProperties>
</file>