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6"/>
  </p:notesMasterIdLst>
  <p:sldIdLst>
    <p:sldId id="308" r:id="rId2"/>
    <p:sldId id="309" r:id="rId3"/>
    <p:sldId id="310" r:id="rId4"/>
    <p:sldId id="315" r:id="rId5"/>
    <p:sldId id="311" r:id="rId6"/>
    <p:sldId id="312" r:id="rId7"/>
    <p:sldId id="313" r:id="rId8"/>
    <p:sldId id="314" r:id="rId9"/>
    <p:sldId id="285" r:id="rId10"/>
    <p:sldId id="286" r:id="rId11"/>
    <p:sldId id="287" r:id="rId12"/>
    <p:sldId id="297" r:id="rId13"/>
    <p:sldId id="288" r:id="rId14"/>
    <p:sldId id="289" r:id="rId15"/>
    <p:sldId id="290" r:id="rId16"/>
    <p:sldId id="298" r:id="rId17"/>
    <p:sldId id="277" r:id="rId18"/>
    <p:sldId id="278" r:id="rId19"/>
    <p:sldId id="279" r:id="rId20"/>
    <p:sldId id="283" r:id="rId21"/>
    <p:sldId id="280" r:id="rId22"/>
    <p:sldId id="281" r:id="rId23"/>
    <p:sldId id="284" r:id="rId24"/>
    <p:sldId id="282" r:id="rId25"/>
    <p:sldId id="300" r:id="rId26"/>
    <p:sldId id="299" r:id="rId27"/>
    <p:sldId id="301" r:id="rId28"/>
    <p:sldId id="303" r:id="rId29"/>
    <p:sldId id="302" r:id="rId30"/>
    <p:sldId id="304" r:id="rId31"/>
    <p:sldId id="306" r:id="rId32"/>
    <p:sldId id="305" r:id="rId33"/>
    <p:sldId id="307" r:id="rId34"/>
    <p:sldId id="276" r:id="rId35"/>
  </p:sldIdLst>
  <p:sldSz cx="17610138" cy="990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582" autoAdjust="0"/>
  </p:normalViewPr>
  <p:slideViewPr>
    <p:cSldViewPr showGuides="1">
      <p:cViewPr varScale="1">
        <p:scale>
          <a:sx n="49" d="100"/>
          <a:sy n="49" d="100"/>
        </p:scale>
        <p:origin x="398" y="2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4F455-7F1D-4DF4-BC86-A6BCBD8AC41E}" type="datetimeFigureOut">
              <a:rPr lang="zh-TW" altLang="en-US" smtClean="0"/>
              <a:t>2021/9/15</a:t>
            </a:fld>
            <a:endParaRPr lang="zh-TW" altLang="en-US"/>
          </a:p>
        </p:txBody>
      </p:sp>
      <p:sp>
        <p:nvSpPr>
          <p:cNvPr id="4" name="投影片圖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7C874-EBA9-431A-B965-912B1A94619E}" type="slidenum">
              <a:rPr lang="zh-TW" altLang="en-US" smtClean="0"/>
              <a:t>‹#›</a:t>
            </a:fld>
            <a:endParaRPr lang="zh-TW" altLang="en-US"/>
          </a:p>
        </p:txBody>
      </p:sp>
    </p:spTree>
    <p:extLst>
      <p:ext uri="{BB962C8B-B14F-4D97-AF65-F5344CB8AC3E}">
        <p14:creationId xmlns:p14="http://schemas.microsoft.com/office/powerpoint/2010/main" val="2734657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C77C874-EBA9-431A-B965-912B1A94619E}" type="slidenum">
              <a:rPr lang="zh-TW" altLang="en-US" smtClean="0"/>
              <a:t>1</a:t>
            </a:fld>
            <a:endParaRPr lang="zh-TW" altLang="en-US"/>
          </a:p>
        </p:txBody>
      </p:sp>
    </p:spTree>
    <p:extLst>
      <p:ext uri="{BB962C8B-B14F-4D97-AF65-F5344CB8AC3E}">
        <p14:creationId xmlns:p14="http://schemas.microsoft.com/office/powerpoint/2010/main" val="3108062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C77C874-EBA9-431A-B965-912B1A94619E}" type="slidenum">
              <a:rPr lang="zh-TW" altLang="en-US" smtClean="0"/>
              <a:t>2</a:t>
            </a:fld>
            <a:endParaRPr lang="zh-TW" altLang="en-US"/>
          </a:p>
        </p:txBody>
      </p:sp>
    </p:spTree>
    <p:extLst>
      <p:ext uri="{BB962C8B-B14F-4D97-AF65-F5344CB8AC3E}">
        <p14:creationId xmlns:p14="http://schemas.microsoft.com/office/powerpoint/2010/main" val="437737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C77C874-EBA9-431A-B965-912B1A94619E}" type="slidenum">
              <a:rPr lang="zh-TW" altLang="en-US" smtClean="0"/>
              <a:t>3</a:t>
            </a:fld>
            <a:endParaRPr lang="zh-TW" altLang="en-US"/>
          </a:p>
        </p:txBody>
      </p:sp>
    </p:spTree>
    <p:extLst>
      <p:ext uri="{BB962C8B-B14F-4D97-AF65-F5344CB8AC3E}">
        <p14:creationId xmlns:p14="http://schemas.microsoft.com/office/powerpoint/2010/main" val="2778189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C77C874-EBA9-431A-B965-912B1A94619E}" type="slidenum">
              <a:rPr lang="zh-TW" altLang="en-US" smtClean="0"/>
              <a:t>6</a:t>
            </a:fld>
            <a:endParaRPr lang="zh-TW" altLang="en-US"/>
          </a:p>
        </p:txBody>
      </p:sp>
    </p:spTree>
    <p:extLst>
      <p:ext uri="{BB962C8B-B14F-4D97-AF65-F5344CB8AC3E}">
        <p14:creationId xmlns:p14="http://schemas.microsoft.com/office/powerpoint/2010/main" val="1450694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2201267" y="1621191"/>
            <a:ext cx="13207604" cy="3448756"/>
          </a:xfrm>
        </p:spPr>
        <p:txBody>
          <a:bodyPr anchor="b"/>
          <a:lstStyle>
            <a:lvl1pPr algn="ctr">
              <a:defRPr sz="8666"/>
            </a:lvl1pPr>
          </a:lstStyle>
          <a:p>
            <a:r>
              <a:rPr lang="zh-TW" altLang="en-US"/>
              <a:t>按一下以編輯母片標題樣式</a:t>
            </a:r>
            <a:endParaRPr lang="en-US" dirty="0"/>
          </a:p>
        </p:txBody>
      </p:sp>
      <p:sp>
        <p:nvSpPr>
          <p:cNvPr id="3" name="Subtitle 2"/>
          <p:cNvSpPr>
            <a:spLocks noGrp="1"/>
          </p:cNvSpPr>
          <p:nvPr>
            <p:ph type="subTitle" idx="1"/>
          </p:nvPr>
        </p:nvSpPr>
        <p:spPr>
          <a:xfrm>
            <a:off x="2201267" y="5202944"/>
            <a:ext cx="13207604"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lang="zh-TW" altLang="en-US"/>
              <a:t>按一下以編輯母片副標題樣式</a:t>
            </a:r>
            <a:endParaRPr lang="en-US" dirty="0"/>
          </a:p>
        </p:txBody>
      </p:sp>
      <p:sp>
        <p:nvSpPr>
          <p:cNvPr id="4" name="Date Placeholder 3"/>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3049153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293032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602255" y="527403"/>
            <a:ext cx="3797186" cy="8394877"/>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1210697" y="527403"/>
            <a:ext cx="11171431" cy="8394877"/>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465848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2942923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1201525" y="2469622"/>
            <a:ext cx="15188744" cy="4120620"/>
          </a:xfrm>
        </p:spPr>
        <p:txBody>
          <a:bodyPr anchor="b"/>
          <a:lstStyle>
            <a:lvl1pPr>
              <a:defRPr sz="8666"/>
            </a:lvl1pPr>
          </a:lstStyle>
          <a:p>
            <a:r>
              <a:rPr lang="zh-TW" altLang="en-US"/>
              <a:t>按一下以編輯母片標題樣式</a:t>
            </a:r>
            <a:endParaRPr lang="en-US" dirty="0"/>
          </a:p>
        </p:txBody>
      </p:sp>
      <p:sp>
        <p:nvSpPr>
          <p:cNvPr id="3" name="Text Placeholder 2"/>
          <p:cNvSpPr>
            <a:spLocks noGrp="1"/>
          </p:cNvSpPr>
          <p:nvPr>
            <p:ph type="body" idx="1"/>
          </p:nvPr>
        </p:nvSpPr>
        <p:spPr>
          <a:xfrm>
            <a:off x="1201525" y="6629225"/>
            <a:ext cx="15188744" cy="2166937"/>
          </a:xfrm>
        </p:spPr>
        <p:txBody>
          <a:bodyPr/>
          <a:lstStyle>
            <a:lvl1pPr marL="0" indent="0">
              <a:buNone/>
              <a:defRPr sz="3467">
                <a:solidFill>
                  <a:schemeClr val="tx1">
                    <a:tint val="75000"/>
                  </a:schemeClr>
                </a:solidFill>
              </a:defRPr>
            </a:lvl1pPr>
            <a:lvl2pPr marL="660380" indent="0">
              <a:buNone/>
              <a:defRPr sz="2889">
                <a:solidFill>
                  <a:schemeClr val="tx1">
                    <a:tint val="75000"/>
                  </a:schemeClr>
                </a:solidFill>
              </a:defRPr>
            </a:lvl2pPr>
            <a:lvl3pPr marL="1320759" indent="0">
              <a:buNone/>
              <a:defRPr sz="2600">
                <a:solidFill>
                  <a:schemeClr val="tx1">
                    <a:tint val="75000"/>
                  </a:schemeClr>
                </a:solidFill>
              </a:defRPr>
            </a:lvl3pPr>
            <a:lvl4pPr marL="1981139" indent="0">
              <a:buNone/>
              <a:defRPr sz="2311">
                <a:solidFill>
                  <a:schemeClr val="tx1">
                    <a:tint val="75000"/>
                  </a:schemeClr>
                </a:solidFill>
              </a:defRPr>
            </a:lvl4pPr>
            <a:lvl5pPr marL="2641519" indent="0">
              <a:buNone/>
              <a:defRPr sz="2311">
                <a:solidFill>
                  <a:schemeClr val="tx1">
                    <a:tint val="75000"/>
                  </a:schemeClr>
                </a:solidFill>
              </a:defRPr>
            </a:lvl5pPr>
            <a:lvl6pPr marL="3301898" indent="0">
              <a:buNone/>
              <a:defRPr sz="2311">
                <a:solidFill>
                  <a:schemeClr val="tx1">
                    <a:tint val="75000"/>
                  </a:schemeClr>
                </a:solidFill>
              </a:defRPr>
            </a:lvl6pPr>
            <a:lvl7pPr marL="3962278" indent="0">
              <a:buNone/>
              <a:defRPr sz="2311">
                <a:solidFill>
                  <a:schemeClr val="tx1">
                    <a:tint val="75000"/>
                  </a:schemeClr>
                </a:solidFill>
              </a:defRPr>
            </a:lvl7pPr>
            <a:lvl8pPr marL="4622658" indent="0">
              <a:buNone/>
              <a:defRPr sz="2311">
                <a:solidFill>
                  <a:schemeClr val="tx1">
                    <a:tint val="75000"/>
                  </a:schemeClr>
                </a:solidFill>
              </a:defRPr>
            </a:lvl8pPr>
            <a:lvl9pPr marL="5283037" indent="0">
              <a:buNone/>
              <a:defRPr sz="2311">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2462076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1210697" y="2637014"/>
            <a:ext cx="7484309" cy="6285266"/>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8915132" y="2637014"/>
            <a:ext cx="7484309" cy="6285266"/>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1257929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1212991" y="527404"/>
            <a:ext cx="15188744" cy="1914702"/>
          </a:xfrm>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1212991" y="2428347"/>
            <a:ext cx="7449913"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zh-TW" altLang="en-US"/>
              <a:t>編輯母片文字樣式</a:t>
            </a:r>
          </a:p>
        </p:txBody>
      </p:sp>
      <p:sp>
        <p:nvSpPr>
          <p:cNvPr id="4" name="Content Placeholder 3"/>
          <p:cNvSpPr>
            <a:spLocks noGrp="1"/>
          </p:cNvSpPr>
          <p:nvPr>
            <p:ph sz="half" idx="2"/>
          </p:nvPr>
        </p:nvSpPr>
        <p:spPr>
          <a:xfrm>
            <a:off x="1212991" y="3618442"/>
            <a:ext cx="7449913" cy="5322183"/>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8915133" y="2428347"/>
            <a:ext cx="7486602"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zh-TW" altLang="en-US"/>
              <a:t>編輯母片文字樣式</a:t>
            </a:r>
          </a:p>
        </p:txBody>
      </p:sp>
      <p:sp>
        <p:nvSpPr>
          <p:cNvPr id="6" name="Content Placeholder 5"/>
          <p:cNvSpPr>
            <a:spLocks noGrp="1"/>
          </p:cNvSpPr>
          <p:nvPr>
            <p:ph sz="quarter" idx="4"/>
          </p:nvPr>
        </p:nvSpPr>
        <p:spPr>
          <a:xfrm>
            <a:off x="8915133" y="3618442"/>
            <a:ext cx="7486602" cy="5322183"/>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3978192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1579833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4225047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zh-TW" altLang="en-US"/>
              <a:t>按一下以編輯母片標題樣式</a:t>
            </a:r>
            <a:endParaRPr lang="en-US" dirty="0"/>
          </a:p>
        </p:txBody>
      </p:sp>
      <p:sp>
        <p:nvSpPr>
          <p:cNvPr id="3" name="Content Placeholder 2"/>
          <p:cNvSpPr>
            <a:spLocks noGrp="1"/>
          </p:cNvSpPr>
          <p:nvPr>
            <p:ph idx="1"/>
          </p:nvPr>
        </p:nvSpPr>
        <p:spPr>
          <a:xfrm>
            <a:off x="7486603" y="1426281"/>
            <a:ext cx="8915132"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zh-TW" altLang="en-US"/>
              <a:t>編輯母片文字樣式</a:t>
            </a:r>
          </a:p>
        </p:txBody>
      </p:sp>
      <p:sp>
        <p:nvSpPr>
          <p:cNvPr id="5" name="Date Placeholder 4"/>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1581759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1212992" y="660400"/>
            <a:ext cx="5679727" cy="2311400"/>
          </a:xfrm>
        </p:spPr>
        <p:txBody>
          <a:bodyPr anchor="b"/>
          <a:lstStyle>
            <a:lvl1pPr>
              <a:defRPr sz="4622"/>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7486603" y="1426281"/>
            <a:ext cx="8915132" cy="7039681"/>
          </a:xfrm>
        </p:spPr>
        <p:txBody>
          <a:bodyPr anchor="t"/>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lang="zh-TW" altLang="en-US"/>
              <a:t>按一下圖示以新增圖片</a:t>
            </a:r>
            <a:endParaRPr lang="en-US" dirty="0"/>
          </a:p>
        </p:txBody>
      </p:sp>
      <p:sp>
        <p:nvSpPr>
          <p:cNvPr id="4" name="Text Placeholder 3"/>
          <p:cNvSpPr>
            <a:spLocks noGrp="1"/>
          </p:cNvSpPr>
          <p:nvPr>
            <p:ph type="body" sz="half" idx="2"/>
          </p:nvPr>
        </p:nvSpPr>
        <p:spPr>
          <a:xfrm>
            <a:off x="1212992" y="2971800"/>
            <a:ext cx="5679727"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lang="zh-TW" altLang="en-US"/>
              <a:t>編輯母片文字樣式</a:t>
            </a:r>
          </a:p>
        </p:txBody>
      </p:sp>
      <p:sp>
        <p:nvSpPr>
          <p:cNvPr id="5" name="Date Placeholder 4"/>
          <p:cNvSpPr>
            <a:spLocks noGrp="1"/>
          </p:cNvSpPr>
          <p:nvPr>
            <p:ph type="dt" sz="half" idx="10"/>
          </p:nvPr>
        </p:nvSpPr>
        <p:spPr/>
        <p:txBody>
          <a:bodyPr/>
          <a:lstStyle/>
          <a:p>
            <a:fld id="{5D23FECF-FC39-49FC-ADEA-AB182EF955C0}" type="datetimeFigureOut">
              <a:rPr lang="zh-TW" altLang="en-US" smtClean="0"/>
              <a:t>2021/9/15</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714744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0697" y="527404"/>
            <a:ext cx="15188744" cy="1914702"/>
          </a:xfrm>
          <a:prstGeom prst="rect">
            <a:avLst/>
          </a:prstGeom>
        </p:spPr>
        <p:txBody>
          <a:bodyPr vert="horz" lIns="91440" tIns="45720" rIns="91440" bIns="45720" rtlCol="0" anchor="ctr">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1210697" y="2637014"/>
            <a:ext cx="15188744" cy="6285266"/>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1210697" y="9181395"/>
            <a:ext cx="3962281"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5D23FECF-FC39-49FC-ADEA-AB182EF955C0}" type="datetimeFigureOut">
              <a:rPr lang="zh-TW" altLang="en-US" smtClean="0"/>
              <a:t>2021/9/15</a:t>
            </a:fld>
            <a:endParaRPr lang="zh-TW" altLang="en-US"/>
          </a:p>
        </p:txBody>
      </p:sp>
      <p:sp>
        <p:nvSpPr>
          <p:cNvPr id="5" name="Footer Placeholder 4"/>
          <p:cNvSpPr>
            <a:spLocks noGrp="1"/>
          </p:cNvSpPr>
          <p:nvPr>
            <p:ph type="ftr" sz="quarter" idx="3"/>
          </p:nvPr>
        </p:nvSpPr>
        <p:spPr>
          <a:xfrm>
            <a:off x="5833358" y="9181395"/>
            <a:ext cx="5943422"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12437160" y="9181395"/>
            <a:ext cx="3962281"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EA04B424-7CD4-4F72-AF1A-A3CD95C3229A}" type="slidenum">
              <a:rPr lang="zh-TW" altLang="en-US" smtClean="0"/>
              <a:t>‹#›</a:t>
            </a:fld>
            <a:endParaRPr lang="zh-TW" altLang="en-US"/>
          </a:p>
        </p:txBody>
      </p:sp>
    </p:spTree>
    <p:extLst>
      <p:ext uri="{BB962C8B-B14F-4D97-AF65-F5344CB8AC3E}">
        <p14:creationId xmlns:p14="http://schemas.microsoft.com/office/powerpoint/2010/main" val="168132603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320759" rtl="0" eaLnBrk="1" latinLnBrk="0" hangingPunct="1">
        <a:lnSpc>
          <a:spcPct val="90000"/>
        </a:lnSpc>
        <a:spcBef>
          <a:spcPct val="0"/>
        </a:spcBef>
        <a:buNone/>
        <a:defRPr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sz="2600" kern="1200">
          <a:solidFill>
            <a:schemeClr val="tx1"/>
          </a:solidFill>
          <a:latin typeface="+mn-lt"/>
          <a:ea typeface="+mn-ea"/>
          <a:cs typeface="+mn-cs"/>
        </a:defRPr>
      </a:lvl9pPr>
    </p:bodyStyle>
    <p:otherStyle>
      <a:defPPr>
        <a:defRPr lang="en-US"/>
      </a:defPPr>
      <a:lvl1pPr marL="0" algn="l" defTabSz="1320759" rtl="0" eaLnBrk="1" latinLnBrk="0" hangingPunct="1">
        <a:defRPr sz="2600" kern="1200">
          <a:solidFill>
            <a:schemeClr val="tx1"/>
          </a:solidFill>
          <a:latin typeface="+mn-lt"/>
          <a:ea typeface="+mn-ea"/>
          <a:cs typeface="+mn-cs"/>
        </a:defRPr>
      </a:lvl1pPr>
      <a:lvl2pPr marL="660380" algn="l" defTabSz="1320759" rtl="0" eaLnBrk="1" latinLnBrk="0" hangingPunct="1">
        <a:defRPr sz="2600" kern="1200">
          <a:solidFill>
            <a:schemeClr val="tx1"/>
          </a:solidFill>
          <a:latin typeface="+mn-lt"/>
          <a:ea typeface="+mn-ea"/>
          <a:cs typeface="+mn-cs"/>
        </a:defRPr>
      </a:lvl2pPr>
      <a:lvl3pPr marL="1320759" algn="l" defTabSz="1320759" rtl="0" eaLnBrk="1" latinLnBrk="0" hangingPunct="1">
        <a:defRPr sz="2600" kern="1200">
          <a:solidFill>
            <a:schemeClr val="tx1"/>
          </a:solidFill>
          <a:latin typeface="+mn-lt"/>
          <a:ea typeface="+mn-ea"/>
          <a:cs typeface="+mn-cs"/>
        </a:defRPr>
      </a:lvl3pPr>
      <a:lvl4pPr marL="1981139" algn="l" defTabSz="1320759" rtl="0" eaLnBrk="1" latinLnBrk="0" hangingPunct="1">
        <a:defRPr sz="2600" kern="1200">
          <a:solidFill>
            <a:schemeClr val="tx1"/>
          </a:solidFill>
          <a:latin typeface="+mn-lt"/>
          <a:ea typeface="+mn-ea"/>
          <a:cs typeface="+mn-cs"/>
        </a:defRPr>
      </a:lvl4pPr>
      <a:lvl5pPr marL="2641519" algn="l" defTabSz="1320759" rtl="0" eaLnBrk="1" latinLnBrk="0" hangingPunct="1">
        <a:defRPr sz="2600" kern="1200">
          <a:solidFill>
            <a:schemeClr val="tx1"/>
          </a:solidFill>
          <a:latin typeface="+mn-lt"/>
          <a:ea typeface="+mn-ea"/>
          <a:cs typeface="+mn-cs"/>
        </a:defRPr>
      </a:lvl5pPr>
      <a:lvl6pPr marL="3301898" algn="l" defTabSz="1320759" rtl="0" eaLnBrk="1" latinLnBrk="0" hangingPunct="1">
        <a:defRPr sz="2600" kern="1200">
          <a:solidFill>
            <a:schemeClr val="tx1"/>
          </a:solidFill>
          <a:latin typeface="+mn-lt"/>
          <a:ea typeface="+mn-ea"/>
          <a:cs typeface="+mn-cs"/>
        </a:defRPr>
      </a:lvl6pPr>
      <a:lvl7pPr marL="3962278" algn="l" defTabSz="1320759" rtl="0" eaLnBrk="1" latinLnBrk="0" hangingPunct="1">
        <a:defRPr sz="2600" kern="1200">
          <a:solidFill>
            <a:schemeClr val="tx1"/>
          </a:solidFill>
          <a:latin typeface="+mn-lt"/>
          <a:ea typeface="+mn-ea"/>
          <a:cs typeface="+mn-cs"/>
        </a:defRPr>
      </a:lvl7pPr>
      <a:lvl8pPr marL="4622658" algn="l" defTabSz="1320759" rtl="0" eaLnBrk="1" latinLnBrk="0" hangingPunct="1">
        <a:defRPr sz="2600" kern="1200">
          <a:solidFill>
            <a:schemeClr val="tx1"/>
          </a:solidFill>
          <a:latin typeface="+mn-lt"/>
          <a:ea typeface="+mn-ea"/>
          <a:cs typeface="+mn-cs"/>
        </a:defRPr>
      </a:lvl8pPr>
      <a:lvl9pPr marL="5283037" algn="l" defTabSz="1320759"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a:extLst>
              <a:ext uri="{FF2B5EF4-FFF2-40B4-BE49-F238E27FC236}">
                <a16:creationId xmlns:a16="http://schemas.microsoft.com/office/drawing/2014/main" id="{7F057F82-4A0C-41CE-B52F-9EB16C2F1333}"/>
              </a:ext>
            </a:extLst>
          </p:cNvPr>
          <p:cNvSpPr txBox="1"/>
          <p:nvPr/>
        </p:nvSpPr>
        <p:spPr>
          <a:xfrm>
            <a:off x="0" y="9327559"/>
            <a:ext cx="17610138" cy="584775"/>
          </a:xfrm>
          <a:prstGeom prst="rect">
            <a:avLst/>
          </a:prstGeom>
          <a:noFill/>
        </p:spPr>
        <p:txBody>
          <a:bodyPr wrap="square" rtlCol="0">
            <a:spAutoFit/>
          </a:bodyPr>
          <a:lstStyle/>
          <a:p>
            <a:pPr algn="ctr"/>
            <a:r>
              <a:rPr lang="en-US" altLang="zh-TW" sz="3200" b="1" dirty="0" err="1"/>
              <a:t>eFigure</a:t>
            </a:r>
            <a:r>
              <a:rPr lang="en-US" altLang="zh-TW" sz="3200" b="1" dirty="0"/>
              <a:t> 1A Network structure of delirium incidence rate in patients with age </a:t>
            </a:r>
            <a:r>
              <a:rPr lang="en-US" altLang="zh-TW" sz="3200" b="1" dirty="0">
                <a:effectLst/>
                <a:ea typeface="新細明體" panose="02020500000000000000" pitchFamily="18" charset="-120"/>
              </a:rPr>
              <a:t>≤ 7 years</a:t>
            </a:r>
            <a:endParaRPr lang="zh-TW" altLang="en-US" sz="3200" b="1" dirty="0"/>
          </a:p>
        </p:txBody>
      </p:sp>
      <p:pic>
        <p:nvPicPr>
          <p:cNvPr id="3" name="圖片 2" descr="Diagram">
            <a:extLst>
              <a:ext uri="{FF2B5EF4-FFF2-40B4-BE49-F238E27FC236}">
                <a16:creationId xmlns:a16="http://schemas.microsoft.com/office/drawing/2014/main" id="{217FA3B9-435C-4779-90B6-813A08F3043D}"/>
              </a:ext>
            </a:extLst>
          </p:cNvPr>
          <p:cNvPicPr>
            <a:picLocks noChangeAspect="1"/>
          </p:cNvPicPr>
          <p:nvPr/>
        </p:nvPicPr>
        <p:blipFill rotWithShape="1">
          <a:blip r:embed="rId3">
            <a:extLst>
              <a:ext uri="{28A0092B-C50C-407E-A947-70E740481C1C}">
                <a14:useLocalDpi xmlns:a14="http://schemas.microsoft.com/office/drawing/2010/main" val="0"/>
              </a:ext>
            </a:extLst>
          </a:blip>
          <a:srcRect l="14015" t="7597" r="13562" b="4383"/>
          <a:stretch/>
        </p:blipFill>
        <p:spPr>
          <a:xfrm>
            <a:off x="3692501" y="128463"/>
            <a:ext cx="10513168" cy="9295607"/>
          </a:xfrm>
          <a:prstGeom prst="rect">
            <a:avLst/>
          </a:prstGeom>
        </p:spPr>
      </p:pic>
    </p:spTree>
    <p:extLst>
      <p:ext uri="{BB962C8B-B14F-4D97-AF65-F5344CB8AC3E}">
        <p14:creationId xmlns:p14="http://schemas.microsoft.com/office/powerpoint/2010/main" val="3457078399"/>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B1CD07FE-7215-41C4-A932-7B19DF4CEF30}"/>
              </a:ext>
            </a:extLst>
          </p:cNvPr>
          <p:cNvSpPr txBox="1"/>
          <p:nvPr/>
        </p:nvSpPr>
        <p:spPr>
          <a:xfrm>
            <a:off x="0" y="9327559"/>
            <a:ext cx="17610138" cy="584775"/>
          </a:xfrm>
          <a:prstGeom prst="rect">
            <a:avLst/>
          </a:prstGeom>
          <a:noFill/>
        </p:spPr>
        <p:txBody>
          <a:bodyPr wrap="square" rtlCol="0">
            <a:spAutoFit/>
          </a:bodyPr>
          <a:lstStyle/>
          <a:p>
            <a:pPr algn="ctr"/>
            <a:r>
              <a:rPr lang="en-US" altLang="zh-TW" sz="3200" b="1" dirty="0" err="1"/>
              <a:t>eFigure</a:t>
            </a:r>
            <a:r>
              <a:rPr lang="en-US" altLang="zh-TW" sz="3200" b="1" dirty="0"/>
              <a:t> 3B Network structure of time to leave post-anesthesia care unit</a:t>
            </a:r>
            <a:endParaRPr lang="zh-TW" altLang="en-US" sz="3200" b="1" dirty="0"/>
          </a:p>
        </p:txBody>
      </p:sp>
      <p:pic>
        <p:nvPicPr>
          <p:cNvPr id="4" name="圖片 3" descr="Diagram">
            <a:extLst>
              <a:ext uri="{FF2B5EF4-FFF2-40B4-BE49-F238E27FC236}">
                <a16:creationId xmlns:a16="http://schemas.microsoft.com/office/drawing/2014/main" id="{0AE6A647-2C7F-4BE4-8C38-91A88F7B923A}"/>
              </a:ext>
            </a:extLst>
          </p:cNvPr>
          <p:cNvPicPr>
            <a:picLocks noChangeAspect="1"/>
          </p:cNvPicPr>
          <p:nvPr/>
        </p:nvPicPr>
        <p:blipFill rotWithShape="1">
          <a:blip r:embed="rId2">
            <a:extLst>
              <a:ext uri="{28A0092B-C50C-407E-A947-70E740481C1C}">
                <a14:useLocalDpi xmlns:a14="http://schemas.microsoft.com/office/drawing/2010/main" val="0"/>
              </a:ext>
            </a:extLst>
          </a:blip>
          <a:srcRect l="14821" t="9149" r="14369" b="7043"/>
          <a:stretch/>
        </p:blipFill>
        <p:spPr>
          <a:xfrm>
            <a:off x="3372868" y="0"/>
            <a:ext cx="10832801" cy="9327559"/>
          </a:xfrm>
          <a:prstGeom prst="rect">
            <a:avLst/>
          </a:prstGeom>
        </p:spPr>
      </p:pic>
    </p:spTree>
    <p:extLst>
      <p:ext uri="{BB962C8B-B14F-4D97-AF65-F5344CB8AC3E}">
        <p14:creationId xmlns:p14="http://schemas.microsoft.com/office/powerpoint/2010/main" val="1023445704"/>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4CD8CDA1-BF8E-4CA2-BA9A-25F1F13D9D47}"/>
              </a:ext>
            </a:extLst>
          </p:cNvPr>
          <p:cNvSpPr txBox="1"/>
          <p:nvPr/>
        </p:nvSpPr>
        <p:spPr>
          <a:xfrm>
            <a:off x="0" y="9327559"/>
            <a:ext cx="17610138" cy="584775"/>
          </a:xfrm>
          <a:prstGeom prst="rect">
            <a:avLst/>
          </a:prstGeom>
          <a:noFill/>
        </p:spPr>
        <p:txBody>
          <a:bodyPr wrap="square" rtlCol="0">
            <a:spAutoFit/>
          </a:bodyPr>
          <a:lstStyle/>
          <a:p>
            <a:pPr algn="ctr"/>
            <a:r>
              <a:rPr lang="en-US" altLang="zh-TW" sz="3200" b="1" dirty="0" err="1"/>
              <a:t>eFigure</a:t>
            </a:r>
            <a:r>
              <a:rPr lang="en-US" altLang="zh-TW" sz="3200" b="1" dirty="0"/>
              <a:t> 3C Network structure of time to </a:t>
            </a:r>
            <a:r>
              <a:rPr lang="en-US" altLang="zh-TW" sz="3200" b="1" dirty="0" err="1"/>
              <a:t>extubation</a:t>
            </a:r>
            <a:endParaRPr lang="zh-TW" altLang="en-US" sz="3200" b="1" dirty="0"/>
          </a:p>
        </p:txBody>
      </p:sp>
      <p:pic>
        <p:nvPicPr>
          <p:cNvPr id="5" name="圖片 4" descr="Diagram">
            <a:extLst>
              <a:ext uri="{FF2B5EF4-FFF2-40B4-BE49-F238E27FC236}">
                <a16:creationId xmlns:a16="http://schemas.microsoft.com/office/drawing/2014/main" id="{B7BD0D4D-E845-439C-A31A-2A42D2FC976E}"/>
              </a:ext>
            </a:extLst>
          </p:cNvPr>
          <p:cNvPicPr>
            <a:picLocks noChangeAspect="1"/>
          </p:cNvPicPr>
          <p:nvPr/>
        </p:nvPicPr>
        <p:blipFill rotWithShape="1">
          <a:blip r:embed="rId2">
            <a:extLst>
              <a:ext uri="{28A0092B-C50C-407E-A947-70E740481C1C}">
                <a14:useLocalDpi xmlns:a14="http://schemas.microsoft.com/office/drawing/2010/main" val="0"/>
              </a:ext>
            </a:extLst>
          </a:blip>
          <a:srcRect l="16963" t="7153" r="12594" b="8149"/>
          <a:stretch/>
        </p:blipFill>
        <p:spPr>
          <a:xfrm>
            <a:off x="3476477" y="0"/>
            <a:ext cx="10657184" cy="9321930"/>
          </a:xfrm>
          <a:prstGeom prst="rect">
            <a:avLst/>
          </a:prstGeom>
        </p:spPr>
      </p:pic>
    </p:spTree>
    <p:extLst>
      <p:ext uri="{BB962C8B-B14F-4D97-AF65-F5344CB8AC3E}">
        <p14:creationId xmlns:p14="http://schemas.microsoft.com/office/powerpoint/2010/main" val="3066539897"/>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CD045548-130D-4B16-AB40-128DFDF634B1}"/>
              </a:ext>
            </a:extLst>
          </p:cNvPr>
          <p:cNvSpPr txBox="1"/>
          <p:nvPr/>
        </p:nvSpPr>
        <p:spPr>
          <a:xfrm>
            <a:off x="2201069" y="0"/>
            <a:ext cx="11492543" cy="803618"/>
          </a:xfrm>
          <a:prstGeom prst="rect">
            <a:avLst/>
          </a:prstGeom>
          <a:noFill/>
        </p:spPr>
        <p:txBody>
          <a:bodyPr wrap="square" rtlCol="0">
            <a:spAutoFit/>
          </a:bodyPr>
          <a:lstStyle/>
          <a:p>
            <a:r>
              <a:rPr lang="en-US" altLang="zh-TW" sz="4622" b="1" dirty="0"/>
              <a:t>Figure legend of </a:t>
            </a:r>
            <a:r>
              <a:rPr lang="en-US" altLang="zh-TW" sz="4622" b="1" dirty="0" err="1"/>
              <a:t>eFigure</a:t>
            </a:r>
            <a:r>
              <a:rPr lang="en-US" altLang="zh-TW" sz="4622" b="1" dirty="0"/>
              <a:t> 2A-2C</a:t>
            </a:r>
            <a:endParaRPr lang="zh-TW" altLang="en-US" sz="4622" b="1" dirty="0"/>
          </a:p>
        </p:txBody>
      </p:sp>
      <p:sp>
        <p:nvSpPr>
          <p:cNvPr id="3" name="文字方塊 2">
            <a:extLst>
              <a:ext uri="{FF2B5EF4-FFF2-40B4-BE49-F238E27FC236}">
                <a16:creationId xmlns:a16="http://schemas.microsoft.com/office/drawing/2014/main" id="{36BC95F9-D43C-4708-9886-6A078ACD66D3}"/>
              </a:ext>
            </a:extLst>
          </p:cNvPr>
          <p:cNvSpPr txBox="1"/>
          <p:nvPr/>
        </p:nvSpPr>
        <p:spPr>
          <a:xfrm>
            <a:off x="2201069" y="1624630"/>
            <a:ext cx="13208000" cy="2226507"/>
          </a:xfrm>
          <a:prstGeom prst="rect">
            <a:avLst/>
          </a:prstGeom>
          <a:noFill/>
        </p:spPr>
        <p:txBody>
          <a:bodyPr wrap="square" rtlCol="0">
            <a:spAutoFit/>
          </a:bodyPr>
          <a:lstStyle/>
          <a:p>
            <a:r>
              <a:rPr lang="en-US" altLang="zh-TW" sz="3467" dirty="0">
                <a:cs typeface="Times New Roman" panose="02020603050405020304" pitchFamily="18" charset="0"/>
              </a:rPr>
              <a:t>The lines between nodes represent direct comparisons in various trials, and the size of each circle is proportional to the size of the population involved in each specific treatment. The thickness of the lines is proportional to the number of trials connected to the network.</a:t>
            </a:r>
            <a:endParaRPr lang="zh-TW" altLang="en-US" sz="3467" b="1" dirty="0">
              <a:cs typeface="Times New Roman" panose="02020603050405020304" pitchFamily="18" charset="0"/>
            </a:endParaRPr>
          </a:p>
        </p:txBody>
      </p:sp>
      <p:sp>
        <p:nvSpPr>
          <p:cNvPr id="4" name="矩形 3">
            <a:extLst>
              <a:ext uri="{FF2B5EF4-FFF2-40B4-BE49-F238E27FC236}">
                <a16:creationId xmlns:a16="http://schemas.microsoft.com/office/drawing/2014/main" id="{AEED3EFA-9FB3-4560-8863-6E1227A22CEF}"/>
              </a:ext>
            </a:extLst>
          </p:cNvPr>
          <p:cNvSpPr/>
          <p:nvPr/>
        </p:nvSpPr>
        <p:spPr>
          <a:xfrm>
            <a:off x="2201069" y="4160912"/>
            <a:ext cx="13208000" cy="5262979"/>
          </a:xfrm>
          <a:prstGeom prst="rect">
            <a:avLst/>
          </a:prstGeom>
          <a:noFill/>
        </p:spPr>
        <p:txBody>
          <a:bodyPr wrap="square" rtlCol="0">
            <a:spAutoFit/>
          </a:bodyPr>
          <a:lstStyle/>
          <a:p>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Abbreviation: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AEdrug</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antiemetic drug; CI: confidence interval;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ClMi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clonidine + midazolam;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Clo</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clonidine;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DeAE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dexmedetomidine + antiemetic drug;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DeMi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dexmedetomidine + midazolam;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Dex</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dexmedetomidine; DMAE: dexmedetomidine + midazolam + antiemetic drug; ES: effect size;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FeAE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fentanyl + antiemetic drug;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FeMi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fentanyl + midazolam; Fen: fentanyl;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FePrMi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fentanyl + propofol + midazolam; Gab: gabapentin;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KeDAE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ketamine + dexmedetomidine + antiemetic drug;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KeMi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midazolam + ketamine;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Ket</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ketamine; Me005: Melatonin 0.05 mg/kg; Me01: melatonin 0.1mg/kg; Me02: Melatonin 0.2 mg/kg; Me04: Melatonin 0.4 mg/kg;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MiAE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antiemetic drug + midazolam; Mid: midazolam;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MiFe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midazolam + alfentanil;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MiHy</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midazolam + hydroxyzine;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MiKeto</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ketorolac + midazolam;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MiPrAE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midazolam + propofol + antiemetic drug; NA: not available;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Nal</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Nalbuphine; NMA: network meta-analysis; OR: odds ratio;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pedED</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postoperative emergence delirium in pediatric population;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Pla</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Placebo; PRISMA: </a:t>
            </a:r>
            <a:r>
              <a:rPr lang="en-US" altLang="zh-TW" sz="2400" kern="0" dirty="0">
                <a:effectLst/>
                <a:latin typeface="Calibri" panose="020F0502020204030204" pitchFamily="34" charset="0"/>
                <a:ea typeface="ScalaLancetPro"/>
                <a:cs typeface="Calibri" panose="020F0502020204030204" pitchFamily="34" charset="0"/>
              </a:rPr>
              <a:t>preferred reporting items for systematic reviews and meta-analyses;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PrMi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midazolam + propofol; Pro: propofol; RCT: randomized control trial; Rem: remifentanil; SMD: standardized mean difference;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SuAE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sufentanil</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 antiemetic drug; SUCRA: </a:t>
            </a:r>
            <a:r>
              <a:rPr lang="en-US" altLang="zh-TW" sz="2400" kern="0" dirty="0">
                <a:effectLst/>
                <a:latin typeface="Calibri" panose="020F0502020204030204" pitchFamily="34" charset="0"/>
                <a:ea typeface="新細明體" panose="02020500000000000000" pitchFamily="18" charset="-120"/>
                <a:cs typeface="Calibri" panose="020F0502020204030204" pitchFamily="34" charset="0"/>
              </a:rPr>
              <a:t>surface under the cumulative ranking curve; </a:t>
            </a:r>
            <a:r>
              <a:rPr lang="en-US" altLang="zh-TW" sz="2400" kern="0" dirty="0" err="1">
                <a:effectLst/>
                <a:latin typeface="Calibri" panose="020F0502020204030204" pitchFamily="34" charset="0"/>
                <a:ea typeface="新細明體" panose="02020500000000000000" pitchFamily="18" charset="-120"/>
                <a:cs typeface="Calibri" panose="020F0502020204030204" pitchFamily="34" charset="0"/>
              </a:rPr>
              <a:t>TrAE</a:t>
            </a:r>
            <a:r>
              <a:rPr lang="en-US" altLang="zh-TW" sz="2400" kern="0" dirty="0">
                <a:effectLst/>
                <a:latin typeface="Calibri" panose="020F0502020204030204" pitchFamily="34" charset="0"/>
                <a:ea typeface="新細明體" panose="02020500000000000000" pitchFamily="18" charset="-120"/>
                <a:cs typeface="Calibri" panose="020F0502020204030204" pitchFamily="34" charset="0"/>
              </a:rPr>
              <a:t>: tramadol + antiemetic drug</a:t>
            </a:r>
            <a:endParaRPr lang="zh-TW" altLang="zh-TW" sz="2400" kern="100" dirty="0">
              <a:effectLst/>
              <a:latin typeface="Calibri" panose="020F0502020204030204" pitchFamily="34" charset="0"/>
              <a:ea typeface="新細明體" panose="02020500000000000000" pitchFamily="18" charset="-120"/>
              <a:cs typeface="Arial" panose="020B0604020202020204" pitchFamily="34" charset="0"/>
            </a:endParaRPr>
          </a:p>
        </p:txBody>
      </p:sp>
    </p:spTree>
    <p:extLst>
      <p:ext uri="{BB962C8B-B14F-4D97-AF65-F5344CB8AC3E}">
        <p14:creationId xmlns:p14="http://schemas.microsoft.com/office/powerpoint/2010/main" val="3545715200"/>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descr="Chart">
            <a:extLst>
              <a:ext uri="{FF2B5EF4-FFF2-40B4-BE49-F238E27FC236}">
                <a16:creationId xmlns:a16="http://schemas.microsoft.com/office/drawing/2014/main" id="{31E89DFA-ECC4-4F79-8C39-5A2EA9036202}"/>
              </a:ext>
            </a:extLst>
          </p:cNvPr>
          <p:cNvPicPr>
            <a:picLocks noChangeAspect="1"/>
          </p:cNvPicPr>
          <p:nvPr/>
        </p:nvPicPr>
        <p:blipFill rotWithShape="1">
          <a:blip r:embed="rId2">
            <a:extLst>
              <a:ext uri="{28A0092B-C50C-407E-A947-70E740481C1C}">
                <a14:useLocalDpi xmlns:a14="http://schemas.microsoft.com/office/drawing/2010/main" val="0"/>
              </a:ext>
            </a:extLst>
          </a:blip>
          <a:srcRect l="11323" t="4219" r="11833" b="3662"/>
          <a:stretch/>
        </p:blipFill>
        <p:spPr>
          <a:xfrm>
            <a:off x="3601765" y="20670"/>
            <a:ext cx="10531896" cy="9182222"/>
          </a:xfrm>
          <a:prstGeom prst="rect">
            <a:avLst/>
          </a:prstGeom>
        </p:spPr>
      </p:pic>
      <p:sp>
        <p:nvSpPr>
          <p:cNvPr id="2" name="文字方塊 1">
            <a:extLst>
              <a:ext uri="{FF2B5EF4-FFF2-40B4-BE49-F238E27FC236}">
                <a16:creationId xmlns:a16="http://schemas.microsoft.com/office/drawing/2014/main" id="{711CD7DB-255B-4AC8-822A-1C0EE69112B5}"/>
              </a:ext>
            </a:extLst>
          </p:cNvPr>
          <p:cNvSpPr txBox="1"/>
          <p:nvPr/>
        </p:nvSpPr>
        <p:spPr>
          <a:xfrm>
            <a:off x="0" y="9327559"/>
            <a:ext cx="17610138" cy="584775"/>
          </a:xfrm>
          <a:prstGeom prst="rect">
            <a:avLst/>
          </a:prstGeom>
          <a:noFill/>
        </p:spPr>
        <p:txBody>
          <a:bodyPr wrap="square" rtlCol="0">
            <a:spAutoFit/>
          </a:bodyPr>
          <a:lstStyle/>
          <a:p>
            <a:pPr algn="ctr"/>
            <a:r>
              <a:rPr lang="en-US" altLang="zh-TW" sz="3200" b="1" dirty="0" err="1"/>
              <a:t>eFigure</a:t>
            </a:r>
            <a:r>
              <a:rPr lang="en-US" altLang="zh-TW" sz="3200" b="1" dirty="0"/>
              <a:t> 4A Forest plot of postoperative nausea or vomiting incidence rate</a:t>
            </a:r>
            <a:endParaRPr lang="zh-TW" altLang="en-US" sz="3200" b="1" dirty="0"/>
          </a:p>
        </p:txBody>
      </p:sp>
      <p:sp>
        <p:nvSpPr>
          <p:cNvPr id="6" name="文字方塊 5">
            <a:extLst>
              <a:ext uri="{FF2B5EF4-FFF2-40B4-BE49-F238E27FC236}">
                <a16:creationId xmlns:a16="http://schemas.microsoft.com/office/drawing/2014/main" id="{E4DBC254-5C22-4C93-B550-AE1F96FABC04}"/>
              </a:ext>
            </a:extLst>
          </p:cNvPr>
          <p:cNvSpPr txBox="1"/>
          <p:nvPr/>
        </p:nvSpPr>
        <p:spPr>
          <a:xfrm>
            <a:off x="7940973" y="9084022"/>
            <a:ext cx="3168352" cy="369332"/>
          </a:xfrm>
          <a:prstGeom prst="rect">
            <a:avLst/>
          </a:prstGeom>
          <a:noFill/>
        </p:spPr>
        <p:txBody>
          <a:bodyPr wrap="square" rtlCol="0">
            <a:spAutoFit/>
          </a:bodyPr>
          <a:lstStyle/>
          <a:p>
            <a:r>
              <a:rPr lang="en-US" altLang="zh-TW" dirty="0"/>
              <a:t>Better by placebo</a:t>
            </a:r>
            <a:endParaRPr lang="zh-TW" altLang="en-US" dirty="0"/>
          </a:p>
        </p:txBody>
      </p:sp>
      <p:sp>
        <p:nvSpPr>
          <p:cNvPr id="7" name="文字方塊 6">
            <a:extLst>
              <a:ext uri="{FF2B5EF4-FFF2-40B4-BE49-F238E27FC236}">
                <a16:creationId xmlns:a16="http://schemas.microsoft.com/office/drawing/2014/main" id="{805B7987-E2EE-4A1B-A560-0B9E22D38133}"/>
              </a:ext>
            </a:extLst>
          </p:cNvPr>
          <p:cNvSpPr txBox="1"/>
          <p:nvPr/>
        </p:nvSpPr>
        <p:spPr>
          <a:xfrm>
            <a:off x="4412581" y="9084022"/>
            <a:ext cx="3168352" cy="369332"/>
          </a:xfrm>
          <a:prstGeom prst="rect">
            <a:avLst/>
          </a:prstGeom>
          <a:noFill/>
        </p:spPr>
        <p:txBody>
          <a:bodyPr wrap="square" rtlCol="0">
            <a:spAutoFit/>
          </a:bodyPr>
          <a:lstStyle/>
          <a:p>
            <a:pPr algn="r"/>
            <a:r>
              <a:rPr lang="en-US" altLang="zh-TW" dirty="0"/>
              <a:t>Better by treatment</a:t>
            </a:r>
            <a:endParaRPr lang="zh-TW" altLang="en-US" dirty="0"/>
          </a:p>
        </p:txBody>
      </p:sp>
    </p:spTree>
    <p:extLst>
      <p:ext uri="{BB962C8B-B14F-4D97-AF65-F5344CB8AC3E}">
        <p14:creationId xmlns:p14="http://schemas.microsoft.com/office/powerpoint/2010/main" val="3477741181"/>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descr="Chart">
            <a:extLst>
              <a:ext uri="{FF2B5EF4-FFF2-40B4-BE49-F238E27FC236}">
                <a16:creationId xmlns:a16="http://schemas.microsoft.com/office/drawing/2014/main" id="{3A6403D6-3338-4709-B56B-5024C247B4E1}"/>
              </a:ext>
            </a:extLst>
          </p:cNvPr>
          <p:cNvPicPr>
            <a:picLocks noChangeAspect="1"/>
          </p:cNvPicPr>
          <p:nvPr/>
        </p:nvPicPr>
        <p:blipFill rotWithShape="1">
          <a:blip r:embed="rId2">
            <a:extLst>
              <a:ext uri="{28A0092B-C50C-407E-A947-70E740481C1C}">
                <a14:useLocalDpi xmlns:a14="http://schemas.microsoft.com/office/drawing/2010/main" val="0"/>
              </a:ext>
            </a:extLst>
          </a:blip>
          <a:srcRect l="2279" t="3453" r="1990" b="2429"/>
          <a:stretch/>
        </p:blipFill>
        <p:spPr>
          <a:xfrm>
            <a:off x="2456431" y="0"/>
            <a:ext cx="13045382" cy="9327559"/>
          </a:xfrm>
          <a:prstGeom prst="rect">
            <a:avLst/>
          </a:prstGeom>
        </p:spPr>
      </p:pic>
      <p:sp>
        <p:nvSpPr>
          <p:cNvPr id="2" name="文字方塊 1">
            <a:extLst>
              <a:ext uri="{FF2B5EF4-FFF2-40B4-BE49-F238E27FC236}">
                <a16:creationId xmlns:a16="http://schemas.microsoft.com/office/drawing/2014/main" id="{B1CD07FE-7215-41C4-A932-7B19DF4CEF30}"/>
              </a:ext>
            </a:extLst>
          </p:cNvPr>
          <p:cNvSpPr txBox="1"/>
          <p:nvPr/>
        </p:nvSpPr>
        <p:spPr>
          <a:xfrm>
            <a:off x="0" y="9327559"/>
            <a:ext cx="17610138" cy="584775"/>
          </a:xfrm>
          <a:prstGeom prst="rect">
            <a:avLst/>
          </a:prstGeom>
          <a:noFill/>
        </p:spPr>
        <p:txBody>
          <a:bodyPr wrap="square" rtlCol="0">
            <a:spAutoFit/>
          </a:bodyPr>
          <a:lstStyle/>
          <a:p>
            <a:pPr algn="ctr"/>
            <a:r>
              <a:rPr lang="en-US" altLang="zh-TW" sz="3200" b="1" dirty="0" err="1"/>
              <a:t>eFigure</a:t>
            </a:r>
            <a:r>
              <a:rPr lang="en-US" altLang="zh-TW" sz="3200" b="1" dirty="0"/>
              <a:t> 4B Forest plot of time to leave post-anesthesia care unit</a:t>
            </a:r>
            <a:endParaRPr lang="zh-TW" altLang="en-US" sz="3200" b="1" dirty="0"/>
          </a:p>
        </p:txBody>
      </p:sp>
      <p:sp>
        <p:nvSpPr>
          <p:cNvPr id="6" name="文字方塊 5">
            <a:extLst>
              <a:ext uri="{FF2B5EF4-FFF2-40B4-BE49-F238E27FC236}">
                <a16:creationId xmlns:a16="http://schemas.microsoft.com/office/drawing/2014/main" id="{3BABA27B-5AA1-4E07-BD62-49D0492F6AFB}"/>
              </a:ext>
            </a:extLst>
          </p:cNvPr>
          <p:cNvSpPr txBox="1"/>
          <p:nvPr/>
        </p:nvSpPr>
        <p:spPr>
          <a:xfrm>
            <a:off x="9722952" y="9048164"/>
            <a:ext cx="3168352" cy="369332"/>
          </a:xfrm>
          <a:prstGeom prst="rect">
            <a:avLst/>
          </a:prstGeom>
          <a:noFill/>
        </p:spPr>
        <p:txBody>
          <a:bodyPr wrap="square" rtlCol="0">
            <a:spAutoFit/>
          </a:bodyPr>
          <a:lstStyle/>
          <a:p>
            <a:r>
              <a:rPr lang="en-US" altLang="zh-TW" dirty="0"/>
              <a:t>Better by placebo</a:t>
            </a:r>
            <a:endParaRPr lang="zh-TW" altLang="en-US" dirty="0"/>
          </a:p>
        </p:txBody>
      </p:sp>
      <p:sp>
        <p:nvSpPr>
          <p:cNvPr id="7" name="文字方塊 6">
            <a:extLst>
              <a:ext uri="{FF2B5EF4-FFF2-40B4-BE49-F238E27FC236}">
                <a16:creationId xmlns:a16="http://schemas.microsoft.com/office/drawing/2014/main" id="{87F3B7C8-2DE2-47C5-BEA4-31236C6BB343}"/>
              </a:ext>
            </a:extLst>
          </p:cNvPr>
          <p:cNvSpPr txBox="1"/>
          <p:nvPr/>
        </p:nvSpPr>
        <p:spPr>
          <a:xfrm>
            <a:off x="6194560" y="9048164"/>
            <a:ext cx="3168352" cy="369332"/>
          </a:xfrm>
          <a:prstGeom prst="rect">
            <a:avLst/>
          </a:prstGeom>
          <a:noFill/>
        </p:spPr>
        <p:txBody>
          <a:bodyPr wrap="square" rtlCol="0">
            <a:spAutoFit/>
          </a:bodyPr>
          <a:lstStyle/>
          <a:p>
            <a:pPr algn="r"/>
            <a:r>
              <a:rPr lang="en-US" altLang="zh-TW" dirty="0"/>
              <a:t>Better by treatment</a:t>
            </a:r>
            <a:endParaRPr lang="zh-TW" altLang="en-US" dirty="0"/>
          </a:p>
        </p:txBody>
      </p:sp>
    </p:spTree>
    <p:extLst>
      <p:ext uri="{BB962C8B-B14F-4D97-AF65-F5344CB8AC3E}">
        <p14:creationId xmlns:p14="http://schemas.microsoft.com/office/powerpoint/2010/main" val="268008458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descr="Chart">
            <a:extLst>
              <a:ext uri="{FF2B5EF4-FFF2-40B4-BE49-F238E27FC236}">
                <a16:creationId xmlns:a16="http://schemas.microsoft.com/office/drawing/2014/main" id="{D51E384B-C08F-4D86-AE79-4F40ED70B2D7}"/>
              </a:ext>
            </a:extLst>
          </p:cNvPr>
          <p:cNvPicPr>
            <a:picLocks noChangeAspect="1"/>
          </p:cNvPicPr>
          <p:nvPr/>
        </p:nvPicPr>
        <p:blipFill rotWithShape="1">
          <a:blip r:embed="rId2"/>
          <a:srcRect l="8811" t="2502" r="20371" b="3701"/>
          <a:stretch/>
        </p:blipFill>
        <p:spPr>
          <a:xfrm>
            <a:off x="3874956" y="6713"/>
            <a:ext cx="9466617" cy="9121591"/>
          </a:xfrm>
          <a:prstGeom prst="rect">
            <a:avLst/>
          </a:prstGeom>
        </p:spPr>
      </p:pic>
      <p:sp>
        <p:nvSpPr>
          <p:cNvPr id="2" name="文字方塊 1">
            <a:extLst>
              <a:ext uri="{FF2B5EF4-FFF2-40B4-BE49-F238E27FC236}">
                <a16:creationId xmlns:a16="http://schemas.microsoft.com/office/drawing/2014/main" id="{4CD8CDA1-BF8E-4CA2-BA9A-25F1F13D9D47}"/>
              </a:ext>
            </a:extLst>
          </p:cNvPr>
          <p:cNvSpPr txBox="1"/>
          <p:nvPr/>
        </p:nvSpPr>
        <p:spPr>
          <a:xfrm>
            <a:off x="0" y="9327559"/>
            <a:ext cx="17610138" cy="584775"/>
          </a:xfrm>
          <a:prstGeom prst="rect">
            <a:avLst/>
          </a:prstGeom>
          <a:noFill/>
        </p:spPr>
        <p:txBody>
          <a:bodyPr wrap="square" rtlCol="0">
            <a:spAutoFit/>
          </a:bodyPr>
          <a:lstStyle/>
          <a:p>
            <a:pPr algn="ctr"/>
            <a:r>
              <a:rPr lang="en-US" altLang="zh-TW" sz="3200" b="1" dirty="0" err="1"/>
              <a:t>eFigure</a:t>
            </a:r>
            <a:r>
              <a:rPr lang="en-US" altLang="zh-TW" sz="3200" b="1" dirty="0"/>
              <a:t> 4C Forest plot of time to </a:t>
            </a:r>
            <a:r>
              <a:rPr lang="en-US" altLang="zh-TW" sz="3200" b="1" dirty="0" err="1"/>
              <a:t>extubation</a:t>
            </a:r>
            <a:endParaRPr lang="zh-TW" altLang="en-US" sz="3200" b="1" dirty="0"/>
          </a:p>
        </p:txBody>
      </p:sp>
      <p:sp>
        <p:nvSpPr>
          <p:cNvPr id="6" name="文字方塊 5">
            <a:extLst>
              <a:ext uri="{FF2B5EF4-FFF2-40B4-BE49-F238E27FC236}">
                <a16:creationId xmlns:a16="http://schemas.microsoft.com/office/drawing/2014/main" id="{99B4EC04-C0CF-4EE5-8900-8B12ADC17C9B}"/>
              </a:ext>
            </a:extLst>
          </p:cNvPr>
          <p:cNvSpPr txBox="1"/>
          <p:nvPr/>
        </p:nvSpPr>
        <p:spPr>
          <a:xfrm>
            <a:off x="7043309" y="9048164"/>
            <a:ext cx="3168352" cy="369332"/>
          </a:xfrm>
          <a:prstGeom prst="rect">
            <a:avLst/>
          </a:prstGeom>
          <a:noFill/>
        </p:spPr>
        <p:txBody>
          <a:bodyPr wrap="square" rtlCol="0">
            <a:spAutoFit/>
          </a:bodyPr>
          <a:lstStyle/>
          <a:p>
            <a:r>
              <a:rPr lang="en-US" altLang="zh-TW" dirty="0"/>
              <a:t>Better by placebo</a:t>
            </a:r>
            <a:endParaRPr lang="zh-TW" altLang="en-US" dirty="0"/>
          </a:p>
        </p:txBody>
      </p:sp>
      <p:sp>
        <p:nvSpPr>
          <p:cNvPr id="7" name="文字方塊 6">
            <a:extLst>
              <a:ext uri="{FF2B5EF4-FFF2-40B4-BE49-F238E27FC236}">
                <a16:creationId xmlns:a16="http://schemas.microsoft.com/office/drawing/2014/main" id="{38EC559B-0A9F-419A-A016-9C77B6A0BBB8}"/>
              </a:ext>
            </a:extLst>
          </p:cNvPr>
          <p:cNvSpPr txBox="1"/>
          <p:nvPr/>
        </p:nvSpPr>
        <p:spPr>
          <a:xfrm>
            <a:off x="3514917" y="9048164"/>
            <a:ext cx="3168352" cy="369332"/>
          </a:xfrm>
          <a:prstGeom prst="rect">
            <a:avLst/>
          </a:prstGeom>
          <a:noFill/>
        </p:spPr>
        <p:txBody>
          <a:bodyPr wrap="square" rtlCol="0">
            <a:spAutoFit/>
          </a:bodyPr>
          <a:lstStyle/>
          <a:p>
            <a:pPr algn="r"/>
            <a:r>
              <a:rPr lang="en-US" altLang="zh-TW" dirty="0"/>
              <a:t>Better by treatment</a:t>
            </a:r>
            <a:endParaRPr lang="zh-TW" altLang="en-US" dirty="0"/>
          </a:p>
        </p:txBody>
      </p:sp>
    </p:spTree>
    <p:extLst>
      <p:ext uri="{BB962C8B-B14F-4D97-AF65-F5344CB8AC3E}">
        <p14:creationId xmlns:p14="http://schemas.microsoft.com/office/powerpoint/2010/main" val="3690936467"/>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CD045548-130D-4B16-AB40-128DFDF634B1}"/>
              </a:ext>
            </a:extLst>
          </p:cNvPr>
          <p:cNvSpPr txBox="1"/>
          <p:nvPr/>
        </p:nvSpPr>
        <p:spPr>
          <a:xfrm>
            <a:off x="2201069" y="0"/>
            <a:ext cx="11492543" cy="803618"/>
          </a:xfrm>
          <a:prstGeom prst="rect">
            <a:avLst/>
          </a:prstGeom>
          <a:noFill/>
        </p:spPr>
        <p:txBody>
          <a:bodyPr wrap="square" rtlCol="0">
            <a:spAutoFit/>
          </a:bodyPr>
          <a:lstStyle/>
          <a:p>
            <a:r>
              <a:rPr lang="en-US" altLang="zh-TW" sz="4622" b="1" dirty="0"/>
              <a:t>Figure legend of </a:t>
            </a:r>
            <a:r>
              <a:rPr lang="en-US" altLang="zh-TW" sz="4622" b="1" dirty="0" err="1"/>
              <a:t>eFigure</a:t>
            </a:r>
            <a:r>
              <a:rPr lang="en-US" altLang="zh-TW" sz="4622" b="1" dirty="0"/>
              <a:t> 4A-4C</a:t>
            </a:r>
            <a:endParaRPr lang="zh-TW" altLang="en-US" sz="4622" b="1" dirty="0"/>
          </a:p>
        </p:txBody>
      </p:sp>
      <p:sp>
        <p:nvSpPr>
          <p:cNvPr id="5" name="矩形 4">
            <a:extLst>
              <a:ext uri="{FF2B5EF4-FFF2-40B4-BE49-F238E27FC236}">
                <a16:creationId xmlns:a16="http://schemas.microsoft.com/office/drawing/2014/main" id="{91D663A6-2155-43C5-A664-BBB6DF05BE71}"/>
              </a:ext>
            </a:extLst>
          </p:cNvPr>
          <p:cNvSpPr/>
          <p:nvPr/>
        </p:nvSpPr>
        <p:spPr>
          <a:xfrm>
            <a:off x="2201069" y="848544"/>
            <a:ext cx="13208000" cy="8956298"/>
          </a:xfrm>
          <a:prstGeom prst="rect">
            <a:avLst/>
          </a:prstGeom>
          <a:noFill/>
        </p:spPr>
        <p:txBody>
          <a:bodyPr wrap="square" rtlCol="0">
            <a:spAutoFit/>
          </a:bodyPr>
          <a:lstStyle/>
          <a:p>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Abbreviation: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AEdrug</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antiemetic drug; CI: confidence interval;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ClMi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clonidine +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Clo</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clonidine;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DeAE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dexmedetomidine + antiemetic drug;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DeMi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dexmedetomidine +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Dex</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dexmedetomidine; DMAE: dexmedetomidine + midazolam + antiemetic drug; ES: effect size;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FeAE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fentanyl + antiemetic drug;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FeMi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fentanyl + midazolam; Fen: fentanyl;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FePrMi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fentanyl + propofol + midazolam; Gab: gabapentin;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KeDAE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ketamine + dexmedetomidine + antiemetic drug;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KeMi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ketamine;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Ket</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ketamine; Me005: Melatonin 0.05 mg/kg; Me01: melatonin 0.1mg/kg; Me02: Melatonin 0.2 mg/kg; Me04: Melatonin 0.4 mg/kg;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antiemetic drug + midazolam; Mid: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MiFe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alfentanil;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MiHy</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hydroxyzine;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MiKeto</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ketorolac +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MiPrAE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propofol + antiemetic drug; NA: not available;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Nal</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Nalbuphine; NMA: network meta-analysis; OR: odds ratio;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pedED</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postoperative emergence delirium in pediatric population;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Pla</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Placebo; PRISMA: </a:t>
            </a:r>
            <a:r>
              <a:rPr lang="en-US" altLang="zh-TW" sz="3200" kern="0" dirty="0">
                <a:effectLst/>
                <a:latin typeface="Calibri" panose="020F0502020204030204" pitchFamily="34" charset="0"/>
                <a:ea typeface="ScalaLancetPro"/>
                <a:cs typeface="Calibri" panose="020F0502020204030204" pitchFamily="34" charset="0"/>
              </a:rPr>
              <a:t>preferred reporting items for systematic reviews and meta-analyses;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PrMi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propofol; Pro: propofol; RCT: randomized control trial; Rem: remifentanil; SMD: standardized mean difference;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SuAE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sufentanil</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 antiemetic drug; SUCRA: </a:t>
            </a:r>
            <a:r>
              <a:rPr lang="en-US" altLang="zh-TW" sz="3200" kern="0" dirty="0">
                <a:effectLst/>
                <a:latin typeface="Calibri" panose="020F0502020204030204" pitchFamily="34" charset="0"/>
                <a:ea typeface="新細明體" panose="02020500000000000000" pitchFamily="18" charset="-120"/>
                <a:cs typeface="Calibri" panose="020F0502020204030204" pitchFamily="34" charset="0"/>
              </a:rPr>
              <a:t>surface under the cumulative ranking curve; </a:t>
            </a:r>
            <a:r>
              <a:rPr lang="en-US" altLang="zh-TW" sz="3200" kern="0" dirty="0" err="1">
                <a:effectLst/>
                <a:latin typeface="Calibri" panose="020F0502020204030204" pitchFamily="34" charset="0"/>
                <a:ea typeface="新細明體" panose="02020500000000000000" pitchFamily="18" charset="-120"/>
                <a:cs typeface="Calibri" panose="020F0502020204030204" pitchFamily="34" charset="0"/>
              </a:rPr>
              <a:t>TrAE</a:t>
            </a:r>
            <a:r>
              <a:rPr lang="en-US" altLang="zh-TW" sz="3200" kern="0" dirty="0">
                <a:effectLst/>
                <a:latin typeface="Calibri" panose="020F0502020204030204" pitchFamily="34" charset="0"/>
                <a:ea typeface="新細明體" panose="02020500000000000000" pitchFamily="18" charset="-120"/>
                <a:cs typeface="Calibri" panose="020F0502020204030204" pitchFamily="34" charset="0"/>
              </a:rPr>
              <a:t>: tramadol + antiemetic drug</a:t>
            </a:r>
            <a:endParaRPr lang="zh-TW" altLang="zh-TW" sz="3200" kern="100" dirty="0">
              <a:effectLst/>
              <a:latin typeface="Calibri" panose="020F0502020204030204" pitchFamily="34" charset="0"/>
              <a:ea typeface="新細明體" panose="02020500000000000000" pitchFamily="18" charset="-120"/>
              <a:cs typeface="Arial" panose="020B0604020202020204" pitchFamily="34" charset="0"/>
            </a:endParaRPr>
          </a:p>
        </p:txBody>
      </p:sp>
    </p:spTree>
    <p:extLst>
      <p:ext uri="{BB962C8B-B14F-4D97-AF65-F5344CB8AC3E}">
        <p14:creationId xmlns:p14="http://schemas.microsoft.com/office/powerpoint/2010/main" val="2463361833"/>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方塊 5">
            <a:extLst>
              <a:ext uri="{FF2B5EF4-FFF2-40B4-BE49-F238E27FC236}">
                <a16:creationId xmlns:a16="http://schemas.microsoft.com/office/drawing/2014/main" id="{59ACD562-C712-4BD7-BE9C-AA05AEAA9DC6}"/>
              </a:ext>
            </a:extLst>
          </p:cNvPr>
          <p:cNvSpPr txBox="1"/>
          <p:nvPr/>
        </p:nvSpPr>
        <p:spPr>
          <a:xfrm>
            <a:off x="0" y="9293150"/>
            <a:ext cx="17610138" cy="646331"/>
          </a:xfrm>
          <a:prstGeom prst="rect">
            <a:avLst/>
          </a:prstGeom>
          <a:noFill/>
        </p:spPr>
        <p:txBody>
          <a:bodyPr wrap="square" rtlCol="0">
            <a:spAutoFit/>
          </a:bodyPr>
          <a:lstStyle/>
          <a:p>
            <a:pPr algn="ctr"/>
            <a:r>
              <a:rPr lang="en-US" altLang="zh-TW" sz="3600" b="1" dirty="0" err="1"/>
              <a:t>eFigure</a:t>
            </a:r>
            <a:r>
              <a:rPr lang="en-US" altLang="zh-TW" sz="3600" b="1" dirty="0"/>
              <a:t> 5A overview of risk of bias</a:t>
            </a:r>
            <a:endParaRPr lang="zh-TW" altLang="en-US" sz="3600" b="1" dirty="0"/>
          </a:p>
        </p:txBody>
      </p:sp>
      <p:pic>
        <p:nvPicPr>
          <p:cNvPr id="4" name="圖片 3" descr="Chart">
            <a:extLst>
              <a:ext uri="{FF2B5EF4-FFF2-40B4-BE49-F238E27FC236}">
                <a16:creationId xmlns:a16="http://schemas.microsoft.com/office/drawing/2014/main" id="{C00DBE3B-E3B0-443B-A3CD-D54B609D50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8365" y="2144688"/>
            <a:ext cx="12954690" cy="5472608"/>
          </a:xfrm>
          <a:prstGeom prst="rect">
            <a:avLst/>
          </a:prstGeom>
        </p:spPr>
      </p:pic>
    </p:spTree>
    <p:extLst>
      <p:ext uri="{BB962C8B-B14F-4D97-AF65-F5344CB8AC3E}">
        <p14:creationId xmlns:p14="http://schemas.microsoft.com/office/powerpoint/2010/main" val="812034184"/>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a:extLst>
              <a:ext uri="{FF2B5EF4-FFF2-40B4-BE49-F238E27FC236}">
                <a16:creationId xmlns:a16="http://schemas.microsoft.com/office/drawing/2014/main" id="{C3B5CAF7-6BF4-4F26-8CA2-2B419F69C83E}"/>
              </a:ext>
            </a:extLst>
          </p:cNvPr>
          <p:cNvSpPr txBox="1"/>
          <p:nvPr/>
        </p:nvSpPr>
        <p:spPr>
          <a:xfrm>
            <a:off x="0" y="9257000"/>
            <a:ext cx="10498975" cy="646331"/>
          </a:xfrm>
          <a:prstGeom prst="rect">
            <a:avLst/>
          </a:prstGeom>
          <a:noFill/>
        </p:spPr>
        <p:txBody>
          <a:bodyPr wrap="square" rtlCol="0">
            <a:spAutoFit/>
          </a:bodyPr>
          <a:lstStyle/>
          <a:p>
            <a:pPr algn="ctr"/>
            <a:r>
              <a:rPr lang="en-US" altLang="zh-TW" sz="3600" b="1" dirty="0" err="1"/>
              <a:t>eFigure</a:t>
            </a:r>
            <a:r>
              <a:rPr lang="en-US" altLang="zh-TW" sz="3600" b="1" dirty="0"/>
              <a:t> 5B detailed risk of bias in each study</a:t>
            </a:r>
            <a:endParaRPr lang="zh-TW" altLang="en-US" sz="3600" b="1" dirty="0"/>
          </a:p>
        </p:txBody>
      </p:sp>
      <p:pic>
        <p:nvPicPr>
          <p:cNvPr id="5" name="圖片 4" descr="Table">
            <a:extLst>
              <a:ext uri="{FF2B5EF4-FFF2-40B4-BE49-F238E27FC236}">
                <a16:creationId xmlns:a16="http://schemas.microsoft.com/office/drawing/2014/main" id="{F156A490-D41E-4247-92EA-B6ED60F4DF1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77305" y="0"/>
            <a:ext cx="1696316" cy="9906000"/>
          </a:xfrm>
          <a:prstGeom prst="rect">
            <a:avLst/>
          </a:prstGeom>
        </p:spPr>
      </p:pic>
    </p:spTree>
    <p:extLst>
      <p:ext uri="{BB962C8B-B14F-4D97-AF65-F5344CB8AC3E}">
        <p14:creationId xmlns:p14="http://schemas.microsoft.com/office/powerpoint/2010/main" val="232894361"/>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descr="Chart">
            <a:extLst>
              <a:ext uri="{FF2B5EF4-FFF2-40B4-BE49-F238E27FC236}">
                <a16:creationId xmlns:a16="http://schemas.microsoft.com/office/drawing/2014/main" id="{C1D31B7F-F388-4ABF-AF51-08D41391FDD9}"/>
              </a:ext>
            </a:extLst>
          </p:cNvPr>
          <p:cNvPicPr>
            <a:picLocks noChangeAspect="1"/>
          </p:cNvPicPr>
          <p:nvPr/>
        </p:nvPicPr>
        <p:blipFill rotWithShape="1">
          <a:blip r:embed="rId2">
            <a:extLst>
              <a:ext uri="{28A0092B-C50C-407E-A947-70E740481C1C}">
                <a14:useLocalDpi xmlns:a14="http://schemas.microsoft.com/office/drawing/2010/main" val="0"/>
              </a:ext>
            </a:extLst>
          </a:blip>
          <a:srcRect l="1715" t="1332" r="1585" b="3219"/>
          <a:stretch/>
        </p:blipFill>
        <p:spPr>
          <a:xfrm>
            <a:off x="2108325" y="64260"/>
            <a:ext cx="13177463" cy="9459614"/>
          </a:xfrm>
          <a:prstGeom prst="rect">
            <a:avLst/>
          </a:prstGeom>
        </p:spPr>
      </p:pic>
      <p:sp>
        <p:nvSpPr>
          <p:cNvPr id="2" name="文字方塊 1">
            <a:extLst>
              <a:ext uri="{FF2B5EF4-FFF2-40B4-BE49-F238E27FC236}">
                <a16:creationId xmlns:a16="http://schemas.microsoft.com/office/drawing/2014/main" id="{D5936E32-7C21-413C-89EE-3B2089CF08CE}"/>
              </a:ext>
            </a:extLst>
          </p:cNvPr>
          <p:cNvSpPr txBox="1"/>
          <p:nvPr/>
        </p:nvSpPr>
        <p:spPr>
          <a:xfrm>
            <a:off x="0" y="9441958"/>
            <a:ext cx="17610138" cy="461665"/>
          </a:xfrm>
          <a:prstGeom prst="rect">
            <a:avLst/>
          </a:prstGeom>
          <a:noFill/>
        </p:spPr>
        <p:txBody>
          <a:bodyPr wrap="square" rtlCol="0">
            <a:spAutoFit/>
          </a:bodyPr>
          <a:lstStyle/>
          <a:p>
            <a:pPr algn="ctr"/>
            <a:r>
              <a:rPr lang="en-US" altLang="zh-TW" sz="2400" dirty="0" err="1"/>
              <a:t>eFigure</a:t>
            </a:r>
            <a:r>
              <a:rPr lang="en-US" altLang="zh-TW" sz="2400" dirty="0"/>
              <a:t> 6A Funnel plot of postoperative emergence delirium incidence rate</a:t>
            </a:r>
            <a:endParaRPr lang="zh-TW" altLang="en-US" sz="2400" dirty="0"/>
          </a:p>
        </p:txBody>
      </p:sp>
    </p:spTree>
    <p:extLst>
      <p:ext uri="{BB962C8B-B14F-4D97-AF65-F5344CB8AC3E}">
        <p14:creationId xmlns:p14="http://schemas.microsoft.com/office/powerpoint/2010/main" val="1801891035"/>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descr="Diagram">
            <a:extLst>
              <a:ext uri="{FF2B5EF4-FFF2-40B4-BE49-F238E27FC236}">
                <a16:creationId xmlns:a16="http://schemas.microsoft.com/office/drawing/2014/main" id="{A316E5AB-3349-424E-BC8C-96A7A39C9711}"/>
              </a:ext>
            </a:extLst>
          </p:cNvPr>
          <p:cNvPicPr>
            <a:picLocks noChangeAspect="1"/>
          </p:cNvPicPr>
          <p:nvPr/>
        </p:nvPicPr>
        <p:blipFill rotWithShape="1">
          <a:blip r:embed="rId3"/>
          <a:srcRect l="17499" t="7674" r="15152" b="7348"/>
          <a:stretch/>
        </p:blipFill>
        <p:spPr>
          <a:xfrm>
            <a:off x="3692501" y="153104"/>
            <a:ext cx="10009112" cy="9184832"/>
          </a:xfrm>
          <a:prstGeom prst="rect">
            <a:avLst/>
          </a:prstGeom>
        </p:spPr>
      </p:pic>
      <p:sp>
        <p:nvSpPr>
          <p:cNvPr id="4" name="文字方塊 3">
            <a:extLst>
              <a:ext uri="{FF2B5EF4-FFF2-40B4-BE49-F238E27FC236}">
                <a16:creationId xmlns:a16="http://schemas.microsoft.com/office/drawing/2014/main" id="{68C42C2E-6CF7-45C5-BD82-9C507C72CC41}"/>
              </a:ext>
            </a:extLst>
          </p:cNvPr>
          <p:cNvSpPr txBox="1"/>
          <p:nvPr/>
        </p:nvSpPr>
        <p:spPr>
          <a:xfrm>
            <a:off x="0" y="9327559"/>
            <a:ext cx="17610138" cy="584775"/>
          </a:xfrm>
          <a:prstGeom prst="rect">
            <a:avLst/>
          </a:prstGeom>
          <a:noFill/>
        </p:spPr>
        <p:txBody>
          <a:bodyPr wrap="square" rtlCol="0">
            <a:spAutoFit/>
          </a:bodyPr>
          <a:lstStyle/>
          <a:p>
            <a:pPr algn="ctr"/>
            <a:r>
              <a:rPr lang="en-US" altLang="zh-TW" sz="3200" b="1" dirty="0" err="1"/>
              <a:t>eFigure</a:t>
            </a:r>
            <a:r>
              <a:rPr lang="en-US" altLang="zh-TW" sz="3200" b="1" dirty="0"/>
              <a:t> 1B Network structure of delirium incidence rate based on diagnostic criteria</a:t>
            </a:r>
            <a:endParaRPr lang="zh-TW" altLang="en-US" sz="3200" b="1" dirty="0"/>
          </a:p>
        </p:txBody>
      </p:sp>
    </p:spTree>
    <p:extLst>
      <p:ext uri="{BB962C8B-B14F-4D97-AF65-F5344CB8AC3E}">
        <p14:creationId xmlns:p14="http://schemas.microsoft.com/office/powerpoint/2010/main" val="2866099225"/>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4DF56D4F-F52E-412E-809A-F695D4A07FC1}"/>
              </a:ext>
            </a:extLst>
          </p:cNvPr>
          <p:cNvGraphicFramePr>
            <a:graphicFrameLocks noGrp="1"/>
          </p:cNvGraphicFramePr>
          <p:nvPr>
            <p:extLst>
              <p:ext uri="{D42A27DB-BD31-4B8C-83A1-F6EECF244321}">
                <p14:modId xmlns:p14="http://schemas.microsoft.com/office/powerpoint/2010/main" val="1164398172"/>
              </p:ext>
            </p:extLst>
          </p:nvPr>
        </p:nvGraphicFramePr>
        <p:xfrm>
          <a:off x="5492701" y="128464"/>
          <a:ext cx="3771394" cy="9620292"/>
        </p:xfrm>
        <a:graphic>
          <a:graphicData uri="http://schemas.openxmlformats.org/drawingml/2006/table">
            <a:tbl>
              <a:tblPr firstRow="1">
                <a:tableStyleId>{5C22544A-7EE6-4342-B048-85BDC9FD1C3A}</a:tableStyleId>
              </a:tblPr>
              <a:tblGrid>
                <a:gridCol w="720080">
                  <a:extLst>
                    <a:ext uri="{9D8B030D-6E8A-4147-A177-3AD203B41FA5}">
                      <a16:colId xmlns:a16="http://schemas.microsoft.com/office/drawing/2014/main" val="3566299946"/>
                    </a:ext>
                  </a:extLst>
                </a:gridCol>
                <a:gridCol w="3051314">
                  <a:extLst>
                    <a:ext uri="{9D8B030D-6E8A-4147-A177-3AD203B41FA5}">
                      <a16:colId xmlns:a16="http://schemas.microsoft.com/office/drawing/2014/main" val="1158970194"/>
                    </a:ext>
                  </a:extLst>
                </a:gridCol>
              </a:tblGrid>
              <a:tr h="0">
                <a:tc gridSpan="2">
                  <a:txBody>
                    <a:bodyPr/>
                    <a:lstStyle/>
                    <a:p>
                      <a:pPr algn="l" fontAlgn="ctr"/>
                      <a:r>
                        <a:rPr lang="en-US" sz="2000" u="none" strike="noStrike" dirty="0">
                          <a:effectLst/>
                          <a:latin typeface="+mn-lt"/>
                        </a:rPr>
                        <a:t>Treatments used in </a:t>
                      </a:r>
                      <a:r>
                        <a:rPr lang="en-US" sz="2000" u="none" strike="noStrike" dirty="0" err="1">
                          <a:effectLst/>
                          <a:latin typeface="+mn-lt"/>
                        </a:rPr>
                        <a:t>eFigure</a:t>
                      </a:r>
                      <a:r>
                        <a:rPr lang="en-US" sz="2000" u="none" strike="noStrike" dirty="0">
                          <a:effectLst/>
                          <a:latin typeface="+mn-lt"/>
                        </a:rPr>
                        <a:t> 6A</a:t>
                      </a:r>
                      <a:endParaRPr lang="zh-TW" altLang="en-US" sz="2000" b="0" i="0" u="none" strike="noStrike" dirty="0">
                        <a:solidFill>
                          <a:srgbClr val="000000"/>
                        </a:solidFill>
                        <a:effectLst/>
                        <a:latin typeface="+mn-lt"/>
                        <a:ea typeface="新細明體" panose="02020500000000000000" pitchFamily="18" charset="-120"/>
                      </a:endParaRPr>
                    </a:p>
                  </a:txBody>
                  <a:tcPr marL="5532" marR="5532" marT="5532" marB="0" anchor="ctr">
                    <a:noFill/>
                  </a:tcPr>
                </a:tc>
                <a:tc hMerge="1">
                  <a:txBody>
                    <a:bodyPr/>
                    <a:lstStyle/>
                    <a:p>
                      <a:pPr algn="l" fontAlgn="ctr"/>
                      <a:endParaRPr lang="zh-TW" altLang="en-US" sz="1800" b="0" i="0" u="none" strike="noStrike" dirty="0">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2528155664"/>
                  </a:ext>
                </a:extLst>
              </a:tr>
              <a:tr h="0">
                <a:tc>
                  <a:txBody>
                    <a:bodyPr/>
                    <a:lstStyle/>
                    <a:p>
                      <a:pPr algn="l" fontAlgn="ctr"/>
                      <a:r>
                        <a:rPr lang="en-US" sz="2000" u="none" strike="noStrike">
                          <a:effectLst/>
                          <a:latin typeface="+mn-lt"/>
                        </a:rPr>
                        <a:t>AA:</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Pla</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996896304"/>
                  </a:ext>
                </a:extLst>
              </a:tr>
              <a:tr h="0">
                <a:tc>
                  <a:txBody>
                    <a:bodyPr/>
                    <a:lstStyle/>
                    <a:p>
                      <a:pPr algn="l" fontAlgn="ctr"/>
                      <a:r>
                        <a:rPr lang="en-US" sz="2000" u="none" strike="noStrike">
                          <a:effectLst/>
                          <a:latin typeface="+mn-lt"/>
                        </a:rPr>
                        <a:t>AB:</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MiAE</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548661359"/>
                  </a:ext>
                </a:extLst>
              </a:tr>
              <a:tr h="0">
                <a:tc>
                  <a:txBody>
                    <a:bodyPr/>
                    <a:lstStyle/>
                    <a:p>
                      <a:pPr algn="l" fontAlgn="ctr"/>
                      <a:r>
                        <a:rPr lang="en-US" sz="2000" u="none" strike="noStrike">
                          <a:effectLst/>
                          <a:latin typeface="+mn-lt"/>
                        </a:rPr>
                        <a:t>AC:</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Clo</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2806869501"/>
                  </a:ext>
                </a:extLst>
              </a:tr>
              <a:tr h="0">
                <a:tc>
                  <a:txBody>
                    <a:bodyPr/>
                    <a:lstStyle/>
                    <a:p>
                      <a:pPr algn="l" fontAlgn="ctr"/>
                      <a:r>
                        <a:rPr lang="en-US" sz="2000" u="none" strike="noStrike">
                          <a:effectLst/>
                          <a:latin typeface="+mn-lt"/>
                        </a:rPr>
                        <a:t>AD:</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Dex</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1300526758"/>
                  </a:ext>
                </a:extLst>
              </a:tr>
              <a:tr h="0">
                <a:tc>
                  <a:txBody>
                    <a:bodyPr/>
                    <a:lstStyle/>
                    <a:p>
                      <a:pPr algn="l" fontAlgn="ctr"/>
                      <a:r>
                        <a:rPr lang="en-US" sz="2000" u="none" strike="noStrike">
                          <a:effectLst/>
                          <a:latin typeface="+mn-lt"/>
                        </a:rPr>
                        <a:t>AE:</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DeAE</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916011520"/>
                  </a:ext>
                </a:extLst>
              </a:tr>
              <a:tr h="0">
                <a:tc>
                  <a:txBody>
                    <a:bodyPr/>
                    <a:lstStyle/>
                    <a:p>
                      <a:pPr algn="l" fontAlgn="ctr"/>
                      <a:r>
                        <a:rPr lang="en-US" sz="2000" u="none" strike="noStrike">
                          <a:effectLst/>
                          <a:latin typeface="+mn-lt"/>
                        </a:rPr>
                        <a:t>AF:</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ClMi</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588504955"/>
                  </a:ext>
                </a:extLst>
              </a:tr>
              <a:tr h="0">
                <a:tc>
                  <a:txBody>
                    <a:bodyPr/>
                    <a:lstStyle/>
                    <a:p>
                      <a:pPr algn="l" fontAlgn="ctr"/>
                      <a:r>
                        <a:rPr lang="en-US" sz="2000" u="none" strike="noStrike">
                          <a:effectLst/>
                          <a:latin typeface="+mn-lt"/>
                        </a:rPr>
                        <a:t>AG:</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dirty="0">
                          <a:effectLst/>
                          <a:latin typeface="+mn-lt"/>
                        </a:rPr>
                        <a:t>Me04</a:t>
                      </a:r>
                      <a:endParaRPr lang="en-US" sz="2000" b="0" i="0" u="none" strike="noStrike" dirty="0">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178805834"/>
                  </a:ext>
                </a:extLst>
              </a:tr>
              <a:tr h="0">
                <a:tc>
                  <a:txBody>
                    <a:bodyPr/>
                    <a:lstStyle/>
                    <a:p>
                      <a:pPr algn="l" fontAlgn="ctr"/>
                      <a:r>
                        <a:rPr lang="en-US" sz="2000" u="none" strike="noStrike">
                          <a:effectLst/>
                          <a:latin typeface="+mn-lt"/>
                        </a:rPr>
                        <a:t>AH:</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DMAE</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2356822149"/>
                  </a:ext>
                </a:extLst>
              </a:tr>
              <a:tr h="0">
                <a:tc>
                  <a:txBody>
                    <a:bodyPr/>
                    <a:lstStyle/>
                    <a:p>
                      <a:pPr algn="l" fontAlgn="ctr"/>
                      <a:r>
                        <a:rPr lang="en-US" sz="2000" u="none" strike="noStrike">
                          <a:effectLst/>
                          <a:latin typeface="+mn-lt"/>
                        </a:rPr>
                        <a:t>AI:</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Fen</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978852433"/>
                  </a:ext>
                </a:extLst>
              </a:tr>
              <a:tr h="0">
                <a:tc>
                  <a:txBody>
                    <a:bodyPr/>
                    <a:lstStyle/>
                    <a:p>
                      <a:pPr algn="l" fontAlgn="ctr"/>
                      <a:r>
                        <a:rPr lang="en-US" sz="2000" u="none" strike="noStrike">
                          <a:effectLst/>
                          <a:latin typeface="+mn-lt"/>
                        </a:rPr>
                        <a:t>AJ:</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FeMi</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635849469"/>
                  </a:ext>
                </a:extLst>
              </a:tr>
              <a:tr h="0">
                <a:tc>
                  <a:txBody>
                    <a:bodyPr/>
                    <a:lstStyle/>
                    <a:p>
                      <a:pPr algn="l" fontAlgn="ctr"/>
                      <a:r>
                        <a:rPr lang="en-US" sz="2000" u="none" strike="noStrike">
                          <a:effectLst/>
                          <a:latin typeface="+mn-lt"/>
                        </a:rPr>
                        <a:t>AK:</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FeAE</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14071709"/>
                  </a:ext>
                </a:extLst>
              </a:tr>
              <a:tr h="0">
                <a:tc>
                  <a:txBody>
                    <a:bodyPr/>
                    <a:lstStyle/>
                    <a:p>
                      <a:pPr algn="l" fontAlgn="ctr"/>
                      <a:r>
                        <a:rPr lang="en-US" sz="2000" u="none" strike="noStrike">
                          <a:effectLst/>
                          <a:latin typeface="+mn-lt"/>
                        </a:rPr>
                        <a:t>AL:</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Mid</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175174294"/>
                  </a:ext>
                </a:extLst>
              </a:tr>
              <a:tr h="0">
                <a:tc>
                  <a:txBody>
                    <a:bodyPr/>
                    <a:lstStyle/>
                    <a:p>
                      <a:pPr algn="l" fontAlgn="ctr"/>
                      <a:r>
                        <a:rPr lang="en-US" sz="2000" u="none" strike="noStrike">
                          <a:effectLst/>
                          <a:latin typeface="+mn-lt"/>
                        </a:rPr>
                        <a:t>AM:</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FePrMi</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768724788"/>
                  </a:ext>
                </a:extLst>
              </a:tr>
              <a:tr h="0">
                <a:tc>
                  <a:txBody>
                    <a:bodyPr/>
                    <a:lstStyle/>
                    <a:p>
                      <a:pPr algn="l" fontAlgn="ctr"/>
                      <a:r>
                        <a:rPr lang="en-US" sz="2000" u="none" strike="noStrike">
                          <a:effectLst/>
                          <a:latin typeface="+mn-lt"/>
                        </a:rPr>
                        <a:t>AN:</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Ket</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414884916"/>
                  </a:ext>
                </a:extLst>
              </a:tr>
              <a:tr h="0">
                <a:tc>
                  <a:txBody>
                    <a:bodyPr/>
                    <a:lstStyle/>
                    <a:p>
                      <a:pPr algn="l" fontAlgn="ctr"/>
                      <a:r>
                        <a:rPr lang="en-US" sz="2000" u="none" strike="noStrike">
                          <a:effectLst/>
                          <a:latin typeface="+mn-lt"/>
                        </a:rPr>
                        <a:t>AO:</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dirty="0" err="1">
                          <a:effectLst/>
                          <a:latin typeface="+mn-lt"/>
                        </a:rPr>
                        <a:t>KeDAE</a:t>
                      </a:r>
                      <a:endParaRPr lang="en-US" sz="2000" b="0" i="0" u="none" strike="noStrike" dirty="0">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2749899358"/>
                  </a:ext>
                </a:extLst>
              </a:tr>
              <a:tr h="0">
                <a:tc>
                  <a:txBody>
                    <a:bodyPr/>
                    <a:lstStyle/>
                    <a:p>
                      <a:pPr algn="l" fontAlgn="ctr"/>
                      <a:r>
                        <a:rPr lang="en-US" sz="2000" u="none" strike="noStrike">
                          <a:effectLst/>
                          <a:latin typeface="+mn-lt"/>
                        </a:rPr>
                        <a:t>AP:</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Pro</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97011685"/>
                  </a:ext>
                </a:extLst>
              </a:tr>
              <a:tr h="0">
                <a:tc>
                  <a:txBody>
                    <a:bodyPr/>
                    <a:lstStyle/>
                    <a:p>
                      <a:pPr algn="l" fontAlgn="ctr"/>
                      <a:r>
                        <a:rPr lang="en-US" sz="2000" u="none" strike="noStrike">
                          <a:effectLst/>
                          <a:latin typeface="+mn-lt"/>
                        </a:rPr>
                        <a:t>AQ:</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dirty="0">
                          <a:effectLst/>
                          <a:latin typeface="+mn-lt"/>
                        </a:rPr>
                        <a:t>Me005</a:t>
                      </a:r>
                      <a:endParaRPr lang="en-US" sz="2000" b="0" i="0" u="none" strike="noStrike" dirty="0">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2500813428"/>
                  </a:ext>
                </a:extLst>
              </a:tr>
              <a:tr h="0">
                <a:tc>
                  <a:txBody>
                    <a:bodyPr/>
                    <a:lstStyle/>
                    <a:p>
                      <a:pPr algn="l" fontAlgn="ctr"/>
                      <a:r>
                        <a:rPr lang="en-US" sz="2000" u="none" strike="noStrike">
                          <a:effectLst/>
                          <a:latin typeface="+mn-lt"/>
                        </a:rPr>
                        <a:t>AR:</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dirty="0">
                          <a:effectLst/>
                          <a:latin typeface="+mn-lt"/>
                        </a:rPr>
                        <a:t>Me02</a:t>
                      </a:r>
                      <a:endParaRPr lang="en-US" sz="2000" b="0" i="0" u="none" strike="noStrike" dirty="0">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18043329"/>
                  </a:ext>
                </a:extLst>
              </a:tr>
              <a:tr h="0">
                <a:tc>
                  <a:txBody>
                    <a:bodyPr/>
                    <a:lstStyle/>
                    <a:p>
                      <a:pPr algn="l" fontAlgn="ctr"/>
                      <a:r>
                        <a:rPr lang="en-US" sz="2000" u="none" strike="noStrike">
                          <a:effectLst/>
                          <a:latin typeface="+mn-lt"/>
                        </a:rPr>
                        <a:t>AS:</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Nal</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968543279"/>
                  </a:ext>
                </a:extLst>
              </a:tr>
              <a:tr h="0">
                <a:tc>
                  <a:txBody>
                    <a:bodyPr/>
                    <a:lstStyle/>
                    <a:p>
                      <a:pPr algn="l" fontAlgn="ctr"/>
                      <a:r>
                        <a:rPr lang="en-US" sz="2000" u="none" strike="noStrike">
                          <a:effectLst/>
                          <a:latin typeface="+mn-lt"/>
                        </a:rPr>
                        <a:t>AT:</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SuAE</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2665405226"/>
                  </a:ext>
                </a:extLst>
              </a:tr>
              <a:tr h="0">
                <a:tc>
                  <a:txBody>
                    <a:bodyPr/>
                    <a:lstStyle/>
                    <a:p>
                      <a:pPr algn="l" fontAlgn="ctr"/>
                      <a:r>
                        <a:rPr lang="en-US" sz="2000" u="none" strike="noStrike">
                          <a:effectLst/>
                          <a:latin typeface="+mn-lt"/>
                        </a:rPr>
                        <a:t>AU:</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dirty="0">
                          <a:effectLst/>
                          <a:latin typeface="+mn-lt"/>
                        </a:rPr>
                        <a:t>Me01</a:t>
                      </a:r>
                      <a:endParaRPr lang="en-US" sz="2000" b="0" i="0" u="none" strike="noStrike" dirty="0">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1697534501"/>
                  </a:ext>
                </a:extLst>
              </a:tr>
              <a:tr h="0">
                <a:tc>
                  <a:txBody>
                    <a:bodyPr/>
                    <a:lstStyle/>
                    <a:p>
                      <a:pPr algn="l" fontAlgn="ctr"/>
                      <a:r>
                        <a:rPr lang="en-US" sz="2000" u="none" strike="noStrike">
                          <a:effectLst/>
                          <a:latin typeface="+mn-lt"/>
                        </a:rPr>
                        <a:t>AV:</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Gab</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1434106042"/>
                  </a:ext>
                </a:extLst>
              </a:tr>
              <a:tr h="0">
                <a:tc>
                  <a:txBody>
                    <a:bodyPr/>
                    <a:lstStyle/>
                    <a:p>
                      <a:pPr algn="l" fontAlgn="ctr"/>
                      <a:r>
                        <a:rPr lang="en-US" sz="2000" u="none" strike="noStrike">
                          <a:effectLst/>
                          <a:latin typeface="+mn-lt"/>
                        </a:rPr>
                        <a:t>AW:</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TrAE</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2405742489"/>
                  </a:ext>
                </a:extLst>
              </a:tr>
              <a:tr h="0">
                <a:tc>
                  <a:txBody>
                    <a:bodyPr/>
                    <a:lstStyle/>
                    <a:p>
                      <a:pPr algn="l" fontAlgn="ctr"/>
                      <a:r>
                        <a:rPr lang="en-US" sz="2000" u="none" strike="noStrike">
                          <a:effectLst/>
                          <a:latin typeface="+mn-lt"/>
                        </a:rPr>
                        <a:t>AX:</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MiFe</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2794306930"/>
                  </a:ext>
                </a:extLst>
              </a:tr>
              <a:tr h="0">
                <a:tc>
                  <a:txBody>
                    <a:bodyPr/>
                    <a:lstStyle/>
                    <a:p>
                      <a:pPr algn="l" fontAlgn="ctr"/>
                      <a:r>
                        <a:rPr lang="en-US" sz="2000" u="none" strike="noStrike">
                          <a:effectLst/>
                          <a:latin typeface="+mn-lt"/>
                        </a:rPr>
                        <a:t>AY:</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Rem</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037838409"/>
                  </a:ext>
                </a:extLst>
              </a:tr>
              <a:tr h="0">
                <a:tc>
                  <a:txBody>
                    <a:bodyPr/>
                    <a:lstStyle/>
                    <a:p>
                      <a:pPr algn="l" fontAlgn="ctr"/>
                      <a:r>
                        <a:rPr lang="en-US" sz="2000" u="none" strike="noStrike">
                          <a:effectLst/>
                          <a:latin typeface="+mn-lt"/>
                        </a:rPr>
                        <a:t>AZ:</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KeMi</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280361281"/>
                  </a:ext>
                </a:extLst>
              </a:tr>
              <a:tr h="0">
                <a:tc>
                  <a:txBody>
                    <a:bodyPr/>
                    <a:lstStyle/>
                    <a:p>
                      <a:pPr algn="l" fontAlgn="ctr"/>
                      <a:r>
                        <a:rPr lang="en-US" sz="2000" u="none" strike="noStrike">
                          <a:effectLst/>
                          <a:latin typeface="+mn-lt"/>
                        </a:rPr>
                        <a:t>BA:</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PrMi</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457430349"/>
                  </a:ext>
                </a:extLst>
              </a:tr>
              <a:tr h="0">
                <a:tc>
                  <a:txBody>
                    <a:bodyPr/>
                    <a:lstStyle/>
                    <a:p>
                      <a:pPr algn="l" fontAlgn="ctr"/>
                      <a:r>
                        <a:rPr lang="en-US" sz="2000" u="none" strike="noStrike">
                          <a:effectLst/>
                          <a:latin typeface="+mn-lt"/>
                        </a:rPr>
                        <a:t>BB:</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MiPrAE</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702623077"/>
                  </a:ext>
                </a:extLst>
              </a:tr>
              <a:tr h="0">
                <a:tc>
                  <a:txBody>
                    <a:bodyPr/>
                    <a:lstStyle/>
                    <a:p>
                      <a:pPr algn="l" fontAlgn="ctr"/>
                      <a:r>
                        <a:rPr lang="en-US" sz="2000" u="none" strike="noStrike">
                          <a:effectLst/>
                          <a:latin typeface="+mn-lt"/>
                        </a:rPr>
                        <a:t>BC:</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a:effectLst/>
                          <a:latin typeface="+mn-lt"/>
                        </a:rPr>
                        <a:t>AEdrug</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3898075203"/>
                  </a:ext>
                </a:extLst>
              </a:tr>
              <a:tr h="0">
                <a:tc>
                  <a:txBody>
                    <a:bodyPr/>
                    <a:lstStyle/>
                    <a:p>
                      <a:pPr algn="l" fontAlgn="ctr"/>
                      <a:r>
                        <a:rPr lang="en-US" sz="2000" u="none" strike="noStrike">
                          <a:effectLst/>
                          <a:latin typeface="+mn-lt"/>
                        </a:rPr>
                        <a:t>BD:</a:t>
                      </a:r>
                      <a:endParaRPr lang="en-US" sz="2000" b="0" i="0" u="none" strike="noStrike">
                        <a:solidFill>
                          <a:srgbClr val="000000"/>
                        </a:solidFill>
                        <a:effectLst/>
                        <a:latin typeface="+mn-lt"/>
                        <a:ea typeface="新細明體" panose="02020500000000000000" pitchFamily="18" charset="-120"/>
                      </a:endParaRPr>
                    </a:p>
                  </a:txBody>
                  <a:tcPr marL="5532" marR="5532" marT="5532" marB="0" anchor="ctr">
                    <a:noFill/>
                  </a:tcPr>
                </a:tc>
                <a:tc>
                  <a:txBody>
                    <a:bodyPr/>
                    <a:lstStyle/>
                    <a:p>
                      <a:pPr algn="l" fontAlgn="ctr"/>
                      <a:r>
                        <a:rPr lang="en-US" sz="2000" u="none" strike="noStrike" dirty="0" err="1">
                          <a:effectLst/>
                          <a:latin typeface="+mn-lt"/>
                        </a:rPr>
                        <a:t>MiHy</a:t>
                      </a:r>
                      <a:endParaRPr lang="en-US" sz="2000" b="0" i="0" u="none" strike="noStrike" dirty="0">
                        <a:solidFill>
                          <a:srgbClr val="000000"/>
                        </a:solidFill>
                        <a:effectLst/>
                        <a:latin typeface="+mn-lt"/>
                        <a:ea typeface="新細明體" panose="02020500000000000000" pitchFamily="18" charset="-120"/>
                      </a:endParaRPr>
                    </a:p>
                  </a:txBody>
                  <a:tcPr marL="5532" marR="5532" marT="5532" marB="0" anchor="ctr">
                    <a:noFill/>
                  </a:tcPr>
                </a:tc>
                <a:extLst>
                  <a:ext uri="{0D108BD9-81ED-4DB2-BD59-A6C34878D82A}">
                    <a16:rowId xmlns:a16="http://schemas.microsoft.com/office/drawing/2014/main" val="1472202507"/>
                  </a:ext>
                </a:extLst>
              </a:tr>
            </a:tbl>
          </a:graphicData>
        </a:graphic>
      </p:graphicFrame>
    </p:spTree>
    <p:extLst>
      <p:ext uri="{BB962C8B-B14F-4D97-AF65-F5344CB8AC3E}">
        <p14:creationId xmlns:p14="http://schemas.microsoft.com/office/powerpoint/2010/main" val="3895386387"/>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D5936E32-7C21-413C-89EE-3B2089CF08CE}"/>
              </a:ext>
            </a:extLst>
          </p:cNvPr>
          <p:cNvSpPr txBox="1"/>
          <p:nvPr/>
        </p:nvSpPr>
        <p:spPr>
          <a:xfrm>
            <a:off x="0" y="9441958"/>
            <a:ext cx="17610138" cy="461665"/>
          </a:xfrm>
          <a:prstGeom prst="rect">
            <a:avLst/>
          </a:prstGeom>
          <a:noFill/>
        </p:spPr>
        <p:txBody>
          <a:bodyPr wrap="square" rtlCol="0">
            <a:spAutoFit/>
          </a:bodyPr>
          <a:lstStyle/>
          <a:p>
            <a:pPr algn="ctr"/>
            <a:r>
              <a:rPr lang="en-US" altLang="zh-TW" sz="2400" dirty="0" err="1"/>
              <a:t>eFigure</a:t>
            </a:r>
            <a:r>
              <a:rPr lang="en-US" altLang="zh-TW" sz="2400" dirty="0"/>
              <a:t> 6B Egger regression of postoperative emergence delirium incidence rate</a:t>
            </a:r>
            <a:endParaRPr lang="zh-TW" altLang="en-US" sz="2400" dirty="0"/>
          </a:p>
        </p:txBody>
      </p:sp>
      <p:pic>
        <p:nvPicPr>
          <p:cNvPr id="5" name="圖片 4" descr="Chart">
            <a:extLst>
              <a:ext uri="{FF2B5EF4-FFF2-40B4-BE49-F238E27FC236}">
                <a16:creationId xmlns:a16="http://schemas.microsoft.com/office/drawing/2014/main" id="{77443875-3E35-4500-88D9-29D216D4280D}"/>
              </a:ext>
              <a:ext uri="{C183D7F6-B498-43B3-948B-1728B52AA6E4}">
                <adec:decorative xmlns:adec="http://schemas.microsoft.com/office/drawing/2017/decorative" val="0"/>
              </a:ext>
            </a:extLst>
          </p:cNvPr>
          <p:cNvPicPr>
            <a:picLocks noChangeAspect="1"/>
          </p:cNvPicPr>
          <p:nvPr/>
        </p:nvPicPr>
        <p:blipFill rotWithShape="1">
          <a:blip r:embed="rId2">
            <a:extLst>
              <a:ext uri="{28A0092B-C50C-407E-A947-70E740481C1C}">
                <a14:useLocalDpi xmlns:a14="http://schemas.microsoft.com/office/drawing/2010/main" val="0"/>
              </a:ext>
            </a:extLst>
          </a:blip>
          <a:srcRect l="1393" t="1776" r="2068" b="2553"/>
          <a:stretch/>
        </p:blipFill>
        <p:spPr>
          <a:xfrm>
            <a:off x="2252341" y="225928"/>
            <a:ext cx="12786970" cy="9216030"/>
          </a:xfrm>
          <a:prstGeom prst="rect">
            <a:avLst/>
          </a:prstGeom>
        </p:spPr>
      </p:pic>
      <p:sp>
        <p:nvSpPr>
          <p:cNvPr id="6" name="TextBox 5" descr="Chart">
            <a:extLst>
              <a:ext uri="{FF2B5EF4-FFF2-40B4-BE49-F238E27FC236}">
                <a16:creationId xmlns:a16="http://schemas.microsoft.com/office/drawing/2014/main" id="{CE283433-0E93-4C99-8CA7-FA452AD04B4F}"/>
              </a:ext>
            </a:extLst>
          </p:cNvPr>
          <p:cNvSpPr txBox="1"/>
          <p:nvPr/>
        </p:nvSpPr>
        <p:spPr>
          <a:xfrm>
            <a:off x="4402521" y="4505575"/>
            <a:ext cx="8805040" cy="369332"/>
          </a:xfrm>
          <a:prstGeom prst="rect">
            <a:avLst/>
          </a:prstGeom>
          <a:noFill/>
        </p:spPr>
        <p:txBody>
          <a:bodyPr wrap="square">
            <a:spAutoFit/>
          </a:bodyPr>
          <a:lstStyle/>
          <a:p>
            <a:r>
              <a:rPr lang="en-GB" dirty="0"/>
              <a:t>Chart</a:t>
            </a:r>
          </a:p>
        </p:txBody>
      </p:sp>
    </p:spTree>
    <p:extLst>
      <p:ext uri="{BB962C8B-B14F-4D97-AF65-F5344CB8AC3E}">
        <p14:creationId xmlns:p14="http://schemas.microsoft.com/office/powerpoint/2010/main" val="3245020203"/>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9196A681-065B-490D-8545-3532E18EDAF6}"/>
              </a:ext>
            </a:extLst>
          </p:cNvPr>
          <p:cNvSpPr txBox="1"/>
          <p:nvPr/>
        </p:nvSpPr>
        <p:spPr>
          <a:xfrm>
            <a:off x="2201069" y="9442954"/>
            <a:ext cx="13208000" cy="461665"/>
          </a:xfrm>
          <a:prstGeom prst="rect">
            <a:avLst/>
          </a:prstGeom>
          <a:noFill/>
        </p:spPr>
        <p:txBody>
          <a:bodyPr wrap="square" rtlCol="0">
            <a:spAutoFit/>
          </a:bodyPr>
          <a:lstStyle/>
          <a:p>
            <a:pPr algn="ctr"/>
            <a:r>
              <a:rPr lang="en-US" altLang="zh-TW" sz="2400" dirty="0" err="1"/>
              <a:t>eFigure</a:t>
            </a:r>
            <a:r>
              <a:rPr lang="en-US" altLang="zh-TW" sz="2400" dirty="0"/>
              <a:t> 6C Funnel plot of NMA of postoperative emergence delirium severity</a:t>
            </a:r>
            <a:endParaRPr lang="zh-TW" altLang="en-US" sz="2400" dirty="0"/>
          </a:p>
        </p:txBody>
      </p:sp>
      <p:pic>
        <p:nvPicPr>
          <p:cNvPr id="4" name="圖片 3" descr="Chart">
            <a:extLst>
              <a:ext uri="{FF2B5EF4-FFF2-40B4-BE49-F238E27FC236}">
                <a16:creationId xmlns:a16="http://schemas.microsoft.com/office/drawing/2014/main" id="{7DB0C6DB-9B7E-4258-8E3B-277FEB059C53}"/>
              </a:ext>
            </a:extLst>
          </p:cNvPr>
          <p:cNvPicPr>
            <a:picLocks noChangeAspect="1"/>
          </p:cNvPicPr>
          <p:nvPr/>
        </p:nvPicPr>
        <p:blipFill rotWithShape="1">
          <a:blip r:embed="rId2">
            <a:extLst>
              <a:ext uri="{28A0092B-C50C-407E-A947-70E740481C1C}">
                <a14:useLocalDpi xmlns:a14="http://schemas.microsoft.com/office/drawing/2010/main" val="0"/>
              </a:ext>
            </a:extLst>
          </a:blip>
          <a:srcRect l="584" t="888" r="778" b="1665"/>
          <a:stretch/>
        </p:blipFill>
        <p:spPr>
          <a:xfrm>
            <a:off x="2201069" y="184372"/>
            <a:ext cx="12886094" cy="9258582"/>
          </a:xfrm>
          <a:prstGeom prst="rect">
            <a:avLst/>
          </a:prstGeom>
        </p:spPr>
      </p:pic>
    </p:spTree>
    <p:extLst>
      <p:ext uri="{BB962C8B-B14F-4D97-AF65-F5344CB8AC3E}">
        <p14:creationId xmlns:p14="http://schemas.microsoft.com/office/powerpoint/2010/main" val="2878884784"/>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E985E69B-69F7-40B1-930D-33BE786FE9DE}"/>
              </a:ext>
            </a:extLst>
          </p:cNvPr>
          <p:cNvGraphicFramePr>
            <a:graphicFrameLocks noGrp="1"/>
          </p:cNvGraphicFramePr>
          <p:nvPr>
            <p:extLst>
              <p:ext uri="{D42A27DB-BD31-4B8C-83A1-F6EECF244321}">
                <p14:modId xmlns:p14="http://schemas.microsoft.com/office/powerpoint/2010/main" val="2457605963"/>
              </p:ext>
            </p:extLst>
          </p:nvPr>
        </p:nvGraphicFramePr>
        <p:xfrm>
          <a:off x="5996757" y="56456"/>
          <a:ext cx="5328592" cy="9222228"/>
        </p:xfrm>
        <a:graphic>
          <a:graphicData uri="http://schemas.openxmlformats.org/drawingml/2006/table">
            <a:tbl>
              <a:tblPr firstRow="1">
                <a:tableStyleId>{5C22544A-7EE6-4342-B048-85BDC9FD1C3A}</a:tableStyleId>
              </a:tblPr>
              <a:tblGrid>
                <a:gridCol w="648072">
                  <a:extLst>
                    <a:ext uri="{9D8B030D-6E8A-4147-A177-3AD203B41FA5}">
                      <a16:colId xmlns:a16="http://schemas.microsoft.com/office/drawing/2014/main" val="49115933"/>
                    </a:ext>
                  </a:extLst>
                </a:gridCol>
                <a:gridCol w="4680520">
                  <a:extLst>
                    <a:ext uri="{9D8B030D-6E8A-4147-A177-3AD203B41FA5}">
                      <a16:colId xmlns:a16="http://schemas.microsoft.com/office/drawing/2014/main" val="1363593136"/>
                    </a:ext>
                  </a:extLst>
                </a:gridCol>
              </a:tblGrid>
              <a:tr h="0">
                <a:tc gridSpan="2">
                  <a:txBody>
                    <a:bodyPr/>
                    <a:lstStyle/>
                    <a:p>
                      <a:pPr algn="l" fontAlgn="ctr"/>
                      <a:r>
                        <a:rPr lang="en-US" sz="2200" u="none" strike="noStrike" dirty="0">
                          <a:effectLst/>
                          <a:latin typeface="+mn-lt"/>
                        </a:rPr>
                        <a:t>Treatments used in </a:t>
                      </a:r>
                      <a:r>
                        <a:rPr lang="en-US" sz="2200" u="none" strike="noStrike" dirty="0" err="1">
                          <a:effectLst/>
                          <a:latin typeface="+mn-lt"/>
                        </a:rPr>
                        <a:t>eFigure</a:t>
                      </a:r>
                      <a:r>
                        <a:rPr lang="en-US" sz="2200" u="none" strike="noStrike" dirty="0">
                          <a:effectLst/>
                          <a:latin typeface="+mn-lt"/>
                        </a:rPr>
                        <a:t> 6C</a:t>
                      </a:r>
                      <a:endParaRPr lang="zh-TW" altLang="en-US" sz="2200" b="0" i="0" u="none" strike="noStrike" dirty="0">
                        <a:solidFill>
                          <a:srgbClr val="000000"/>
                        </a:solidFill>
                        <a:effectLst/>
                        <a:latin typeface="+mn-lt"/>
                        <a:ea typeface="新細明體" panose="02020500000000000000" pitchFamily="18" charset="-120"/>
                      </a:endParaRPr>
                    </a:p>
                  </a:txBody>
                  <a:tcPr marL="6284" marR="6284" marT="6284" marB="0" anchor="ctr">
                    <a:noFill/>
                  </a:tcPr>
                </a:tc>
                <a:tc hMerge="1">
                  <a:txBody>
                    <a:bodyPr/>
                    <a:lstStyle/>
                    <a:p>
                      <a:pPr algn="l" fontAlgn="ctr"/>
                      <a:endParaRPr lang="zh-TW" altLang="en-US" sz="1200" b="0" i="0" u="none" strike="noStrike" dirty="0">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3496152782"/>
                  </a:ext>
                </a:extLst>
              </a:tr>
              <a:tr h="0">
                <a:tc>
                  <a:txBody>
                    <a:bodyPr/>
                    <a:lstStyle/>
                    <a:p>
                      <a:pPr algn="l" fontAlgn="ctr"/>
                      <a:r>
                        <a:rPr lang="en-US" sz="2200" u="none" strike="noStrike">
                          <a:effectLst/>
                          <a:latin typeface="+mn-lt"/>
                        </a:rPr>
                        <a:t>A:</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dirty="0" err="1">
                          <a:effectLst/>
                          <a:latin typeface="+mn-lt"/>
                        </a:rPr>
                        <a:t>Pla</a:t>
                      </a:r>
                      <a:endParaRPr lang="en-US" sz="2200" b="0" i="0" u="none" strike="noStrike" dirty="0">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3075620031"/>
                  </a:ext>
                </a:extLst>
              </a:tr>
              <a:tr h="0">
                <a:tc>
                  <a:txBody>
                    <a:bodyPr/>
                    <a:lstStyle/>
                    <a:p>
                      <a:pPr algn="l" fontAlgn="ctr"/>
                      <a:r>
                        <a:rPr lang="en-US" sz="2200" u="none" strike="noStrike">
                          <a:effectLst/>
                          <a:latin typeface="+mn-lt"/>
                        </a:rPr>
                        <a:t>B:</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MiAE</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425348844"/>
                  </a:ext>
                </a:extLst>
              </a:tr>
              <a:tr h="0">
                <a:tc>
                  <a:txBody>
                    <a:bodyPr/>
                    <a:lstStyle/>
                    <a:p>
                      <a:pPr algn="l" fontAlgn="ctr"/>
                      <a:r>
                        <a:rPr lang="en-US" sz="2200" u="none" strike="noStrike">
                          <a:effectLst/>
                          <a:latin typeface="+mn-lt"/>
                        </a:rPr>
                        <a:t>C:</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Clo</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2588862936"/>
                  </a:ext>
                </a:extLst>
              </a:tr>
              <a:tr h="0">
                <a:tc>
                  <a:txBody>
                    <a:bodyPr/>
                    <a:lstStyle/>
                    <a:p>
                      <a:pPr algn="l" fontAlgn="ctr"/>
                      <a:r>
                        <a:rPr lang="en-US" sz="2200" u="none" strike="noStrike">
                          <a:effectLst/>
                          <a:latin typeface="+mn-lt"/>
                        </a:rPr>
                        <a:t>D:</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Dex</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1295873415"/>
                  </a:ext>
                </a:extLst>
              </a:tr>
              <a:tr h="0">
                <a:tc>
                  <a:txBody>
                    <a:bodyPr/>
                    <a:lstStyle/>
                    <a:p>
                      <a:pPr algn="l" fontAlgn="ctr"/>
                      <a:r>
                        <a:rPr lang="en-US" sz="2200" u="none" strike="noStrike">
                          <a:effectLst/>
                          <a:latin typeface="+mn-lt"/>
                        </a:rPr>
                        <a:t>E:</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DeAE</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1611905185"/>
                  </a:ext>
                </a:extLst>
              </a:tr>
              <a:tr h="0">
                <a:tc>
                  <a:txBody>
                    <a:bodyPr/>
                    <a:lstStyle/>
                    <a:p>
                      <a:pPr algn="l" fontAlgn="ctr"/>
                      <a:r>
                        <a:rPr lang="en-US" sz="2200" u="none" strike="noStrike">
                          <a:effectLst/>
                          <a:latin typeface="+mn-lt"/>
                        </a:rPr>
                        <a:t>F:</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ClMi</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1571481159"/>
                  </a:ext>
                </a:extLst>
              </a:tr>
              <a:tr h="0">
                <a:tc>
                  <a:txBody>
                    <a:bodyPr/>
                    <a:lstStyle/>
                    <a:p>
                      <a:pPr algn="l" fontAlgn="ctr"/>
                      <a:r>
                        <a:rPr lang="en-US" sz="2200" u="none" strike="noStrike">
                          <a:effectLst/>
                          <a:latin typeface="+mn-lt"/>
                        </a:rPr>
                        <a:t>G:</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DeMi</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3444319729"/>
                  </a:ext>
                </a:extLst>
              </a:tr>
              <a:tr h="0">
                <a:tc>
                  <a:txBody>
                    <a:bodyPr/>
                    <a:lstStyle/>
                    <a:p>
                      <a:pPr algn="l" fontAlgn="ctr"/>
                      <a:r>
                        <a:rPr lang="en-US" sz="2200" u="none" strike="noStrike">
                          <a:effectLst/>
                          <a:latin typeface="+mn-lt"/>
                        </a:rPr>
                        <a:t>H:</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DMAE</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553376263"/>
                  </a:ext>
                </a:extLst>
              </a:tr>
              <a:tr h="0">
                <a:tc>
                  <a:txBody>
                    <a:bodyPr/>
                    <a:lstStyle/>
                    <a:p>
                      <a:pPr algn="l" fontAlgn="ctr"/>
                      <a:r>
                        <a:rPr lang="en-US" sz="2200" u="none" strike="noStrike">
                          <a:effectLst/>
                          <a:latin typeface="+mn-lt"/>
                        </a:rPr>
                        <a:t>I:</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Fen</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23854841"/>
                  </a:ext>
                </a:extLst>
              </a:tr>
              <a:tr h="0">
                <a:tc>
                  <a:txBody>
                    <a:bodyPr/>
                    <a:lstStyle/>
                    <a:p>
                      <a:pPr algn="l" fontAlgn="ctr"/>
                      <a:r>
                        <a:rPr lang="en-US" sz="2200" u="none" strike="noStrike">
                          <a:effectLst/>
                          <a:latin typeface="+mn-lt"/>
                        </a:rPr>
                        <a:t>J:</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dirty="0" err="1">
                          <a:effectLst/>
                          <a:latin typeface="+mn-lt"/>
                        </a:rPr>
                        <a:t>FeMi</a:t>
                      </a:r>
                      <a:endParaRPr lang="en-US" sz="2200" b="0" i="0" u="none" strike="noStrike" dirty="0">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1769669562"/>
                  </a:ext>
                </a:extLst>
              </a:tr>
              <a:tr h="0">
                <a:tc>
                  <a:txBody>
                    <a:bodyPr/>
                    <a:lstStyle/>
                    <a:p>
                      <a:pPr algn="l" fontAlgn="ctr"/>
                      <a:r>
                        <a:rPr lang="en-US" sz="2200" u="none" strike="noStrike">
                          <a:effectLst/>
                          <a:latin typeface="+mn-lt"/>
                        </a:rPr>
                        <a:t>K:</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FeAE</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2140088901"/>
                  </a:ext>
                </a:extLst>
              </a:tr>
              <a:tr h="0">
                <a:tc>
                  <a:txBody>
                    <a:bodyPr/>
                    <a:lstStyle/>
                    <a:p>
                      <a:pPr algn="l" fontAlgn="ctr"/>
                      <a:r>
                        <a:rPr lang="en-US" sz="2200" u="none" strike="noStrike">
                          <a:effectLst/>
                          <a:latin typeface="+mn-lt"/>
                        </a:rPr>
                        <a:t>L:</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Mid</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2436945774"/>
                  </a:ext>
                </a:extLst>
              </a:tr>
              <a:tr h="0">
                <a:tc>
                  <a:txBody>
                    <a:bodyPr/>
                    <a:lstStyle/>
                    <a:p>
                      <a:pPr algn="l" fontAlgn="ctr"/>
                      <a:r>
                        <a:rPr lang="en-US" sz="2200" u="none" strike="noStrike">
                          <a:effectLst/>
                          <a:latin typeface="+mn-lt"/>
                        </a:rPr>
                        <a:t>M:</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AEdrug</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1591611842"/>
                  </a:ext>
                </a:extLst>
              </a:tr>
              <a:tr h="0">
                <a:tc>
                  <a:txBody>
                    <a:bodyPr/>
                    <a:lstStyle/>
                    <a:p>
                      <a:pPr algn="l" fontAlgn="ctr"/>
                      <a:r>
                        <a:rPr lang="en-US" sz="2200" u="none" strike="noStrike">
                          <a:effectLst/>
                          <a:latin typeface="+mn-lt"/>
                        </a:rPr>
                        <a:t>N:</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Ket</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4066295366"/>
                  </a:ext>
                </a:extLst>
              </a:tr>
              <a:tr h="0">
                <a:tc>
                  <a:txBody>
                    <a:bodyPr/>
                    <a:lstStyle/>
                    <a:p>
                      <a:pPr algn="l" fontAlgn="ctr"/>
                      <a:r>
                        <a:rPr lang="en-US" sz="2200" u="none" strike="noStrike">
                          <a:effectLst/>
                          <a:latin typeface="+mn-lt"/>
                        </a:rPr>
                        <a:t>O:</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dirty="0" err="1">
                          <a:effectLst/>
                          <a:latin typeface="+mn-lt"/>
                        </a:rPr>
                        <a:t>KeDAE</a:t>
                      </a:r>
                      <a:endParaRPr lang="en-US" sz="2200" b="0" i="0" u="none" strike="noStrike" dirty="0">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1042430638"/>
                  </a:ext>
                </a:extLst>
              </a:tr>
              <a:tr h="0">
                <a:tc>
                  <a:txBody>
                    <a:bodyPr/>
                    <a:lstStyle/>
                    <a:p>
                      <a:pPr algn="l" fontAlgn="ctr"/>
                      <a:r>
                        <a:rPr lang="en-US" sz="2200" u="none" strike="noStrike">
                          <a:effectLst/>
                          <a:latin typeface="+mn-lt"/>
                        </a:rPr>
                        <a:t>P:</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Pro</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860253804"/>
                  </a:ext>
                </a:extLst>
              </a:tr>
              <a:tr h="0">
                <a:tc>
                  <a:txBody>
                    <a:bodyPr/>
                    <a:lstStyle/>
                    <a:p>
                      <a:pPr algn="l" fontAlgn="ctr"/>
                      <a:r>
                        <a:rPr lang="en-US" sz="2200" u="none" strike="noStrike">
                          <a:effectLst/>
                          <a:latin typeface="+mn-lt"/>
                        </a:rPr>
                        <a:t>Q:</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MiKeto</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347535065"/>
                  </a:ext>
                </a:extLst>
              </a:tr>
              <a:tr h="0">
                <a:tc>
                  <a:txBody>
                    <a:bodyPr/>
                    <a:lstStyle/>
                    <a:p>
                      <a:pPr algn="l" fontAlgn="ctr"/>
                      <a:r>
                        <a:rPr lang="en-US" sz="2200" u="none" strike="noStrike">
                          <a:effectLst/>
                          <a:latin typeface="+mn-lt"/>
                        </a:rPr>
                        <a:t>R:</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TrAE</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395016368"/>
                  </a:ext>
                </a:extLst>
              </a:tr>
              <a:tr h="0">
                <a:tc>
                  <a:txBody>
                    <a:bodyPr/>
                    <a:lstStyle/>
                    <a:p>
                      <a:pPr algn="l" fontAlgn="ctr"/>
                      <a:r>
                        <a:rPr lang="en-US" sz="2200" u="none" strike="noStrike">
                          <a:effectLst/>
                          <a:latin typeface="+mn-lt"/>
                        </a:rPr>
                        <a:t>S:</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MiHy</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2625732766"/>
                  </a:ext>
                </a:extLst>
              </a:tr>
              <a:tr h="0">
                <a:tc>
                  <a:txBody>
                    <a:bodyPr/>
                    <a:lstStyle/>
                    <a:p>
                      <a:pPr algn="l" fontAlgn="ctr"/>
                      <a:r>
                        <a:rPr lang="en-US" sz="2200" u="none" strike="noStrike">
                          <a:effectLst/>
                          <a:latin typeface="+mn-lt"/>
                        </a:rPr>
                        <a:t>T:</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SuAE</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3067562752"/>
                  </a:ext>
                </a:extLst>
              </a:tr>
              <a:tr h="0">
                <a:tc>
                  <a:txBody>
                    <a:bodyPr/>
                    <a:lstStyle/>
                    <a:p>
                      <a:pPr algn="l" fontAlgn="ctr"/>
                      <a:r>
                        <a:rPr lang="en-US" sz="2200" u="none" strike="noStrike">
                          <a:effectLst/>
                          <a:latin typeface="+mn-lt"/>
                        </a:rPr>
                        <a:t>U:</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dirty="0">
                          <a:effectLst/>
                          <a:latin typeface="+mn-lt"/>
                        </a:rPr>
                        <a:t>Me01</a:t>
                      </a:r>
                      <a:endParaRPr lang="en-US" sz="2200" b="0" i="0" u="none" strike="noStrike" dirty="0">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3918220726"/>
                  </a:ext>
                </a:extLst>
              </a:tr>
              <a:tr h="0">
                <a:tc>
                  <a:txBody>
                    <a:bodyPr/>
                    <a:lstStyle/>
                    <a:p>
                      <a:pPr algn="l" fontAlgn="ctr"/>
                      <a:r>
                        <a:rPr lang="en-US" sz="2200" u="none" strike="noStrike">
                          <a:effectLst/>
                          <a:latin typeface="+mn-lt"/>
                        </a:rPr>
                        <a:t>V:</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Gab</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1002555338"/>
                  </a:ext>
                </a:extLst>
              </a:tr>
              <a:tr h="0">
                <a:tc>
                  <a:txBody>
                    <a:bodyPr/>
                    <a:lstStyle/>
                    <a:p>
                      <a:pPr algn="l" fontAlgn="ctr"/>
                      <a:r>
                        <a:rPr lang="en-US" sz="2200" u="none" strike="noStrike">
                          <a:effectLst/>
                          <a:latin typeface="+mn-lt"/>
                        </a:rPr>
                        <a:t>W:</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MiPrAE</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3945941493"/>
                  </a:ext>
                </a:extLst>
              </a:tr>
              <a:tr h="0">
                <a:tc>
                  <a:txBody>
                    <a:bodyPr/>
                    <a:lstStyle/>
                    <a:p>
                      <a:pPr algn="l" fontAlgn="ctr"/>
                      <a:r>
                        <a:rPr lang="en-US" sz="2200" u="none" strike="noStrike">
                          <a:effectLst/>
                          <a:latin typeface="+mn-lt"/>
                        </a:rPr>
                        <a:t>X:</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MiFe</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3940141799"/>
                  </a:ext>
                </a:extLst>
              </a:tr>
              <a:tr h="0">
                <a:tc>
                  <a:txBody>
                    <a:bodyPr/>
                    <a:lstStyle/>
                    <a:p>
                      <a:pPr algn="l" fontAlgn="ctr"/>
                      <a:r>
                        <a:rPr lang="en-US" sz="2200" u="none" strike="noStrike">
                          <a:effectLst/>
                          <a:latin typeface="+mn-lt"/>
                        </a:rPr>
                        <a:t>Y:</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a:effectLst/>
                          <a:latin typeface="+mn-lt"/>
                        </a:rPr>
                        <a:t>PrMi</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1088600846"/>
                  </a:ext>
                </a:extLst>
              </a:tr>
              <a:tr h="0">
                <a:tc>
                  <a:txBody>
                    <a:bodyPr/>
                    <a:lstStyle/>
                    <a:p>
                      <a:pPr algn="l" fontAlgn="ctr"/>
                      <a:r>
                        <a:rPr lang="en-US" sz="2200" u="none" strike="noStrike">
                          <a:effectLst/>
                          <a:latin typeface="+mn-lt"/>
                        </a:rPr>
                        <a:t>Z:</a:t>
                      </a:r>
                      <a:endParaRPr lang="en-US" sz="2200" b="0" i="0" u="none" strike="noStrike">
                        <a:solidFill>
                          <a:srgbClr val="000000"/>
                        </a:solidFill>
                        <a:effectLst/>
                        <a:latin typeface="+mn-lt"/>
                        <a:ea typeface="新細明體" panose="02020500000000000000" pitchFamily="18" charset="-120"/>
                      </a:endParaRPr>
                    </a:p>
                  </a:txBody>
                  <a:tcPr marL="6284" marR="6284" marT="6284" marB="0" anchor="ctr">
                    <a:noFill/>
                  </a:tcPr>
                </a:tc>
                <a:tc>
                  <a:txBody>
                    <a:bodyPr/>
                    <a:lstStyle/>
                    <a:p>
                      <a:pPr algn="l" fontAlgn="ctr"/>
                      <a:r>
                        <a:rPr lang="en-US" sz="2200" u="none" strike="noStrike" dirty="0" err="1">
                          <a:effectLst/>
                          <a:latin typeface="+mn-lt"/>
                        </a:rPr>
                        <a:t>KeMi</a:t>
                      </a:r>
                      <a:endParaRPr lang="en-US" sz="2200" b="0" i="0" u="none" strike="noStrike" dirty="0">
                        <a:solidFill>
                          <a:srgbClr val="000000"/>
                        </a:solidFill>
                        <a:effectLst/>
                        <a:latin typeface="+mn-lt"/>
                        <a:ea typeface="新細明體" panose="02020500000000000000" pitchFamily="18" charset="-120"/>
                      </a:endParaRPr>
                    </a:p>
                  </a:txBody>
                  <a:tcPr marL="6284" marR="6284" marT="6284" marB="0" anchor="ctr">
                    <a:noFill/>
                  </a:tcPr>
                </a:tc>
                <a:extLst>
                  <a:ext uri="{0D108BD9-81ED-4DB2-BD59-A6C34878D82A}">
                    <a16:rowId xmlns:a16="http://schemas.microsoft.com/office/drawing/2014/main" val="2501107971"/>
                  </a:ext>
                </a:extLst>
              </a:tr>
            </a:tbl>
          </a:graphicData>
        </a:graphic>
      </p:graphicFrame>
    </p:spTree>
    <p:extLst>
      <p:ext uri="{BB962C8B-B14F-4D97-AF65-F5344CB8AC3E}">
        <p14:creationId xmlns:p14="http://schemas.microsoft.com/office/powerpoint/2010/main" val="1961866972"/>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9196A681-065B-490D-8545-3532E18EDAF6}"/>
              </a:ext>
            </a:extLst>
          </p:cNvPr>
          <p:cNvSpPr txBox="1"/>
          <p:nvPr/>
        </p:nvSpPr>
        <p:spPr>
          <a:xfrm>
            <a:off x="2201069" y="9442954"/>
            <a:ext cx="13208000" cy="461665"/>
          </a:xfrm>
          <a:prstGeom prst="rect">
            <a:avLst/>
          </a:prstGeom>
          <a:noFill/>
        </p:spPr>
        <p:txBody>
          <a:bodyPr wrap="square" rtlCol="0">
            <a:spAutoFit/>
          </a:bodyPr>
          <a:lstStyle/>
          <a:p>
            <a:pPr algn="ctr"/>
            <a:r>
              <a:rPr lang="en-US" altLang="zh-TW" sz="2400" dirty="0" err="1"/>
              <a:t>eFigure</a:t>
            </a:r>
            <a:r>
              <a:rPr lang="en-US" altLang="zh-TW" sz="2400" dirty="0"/>
              <a:t> 6D Egger regression of NMA of postoperative emergence delirium severity</a:t>
            </a:r>
            <a:endParaRPr lang="zh-TW" altLang="en-US" sz="2400" dirty="0"/>
          </a:p>
        </p:txBody>
      </p:sp>
      <p:pic>
        <p:nvPicPr>
          <p:cNvPr id="5" name="圖片 4" descr="Chart">
            <a:extLst>
              <a:ext uri="{FF2B5EF4-FFF2-40B4-BE49-F238E27FC236}">
                <a16:creationId xmlns:a16="http://schemas.microsoft.com/office/drawing/2014/main" id="{A6E88A6C-F431-4EB8-83BD-D309E6FA800F}"/>
              </a:ext>
            </a:extLst>
          </p:cNvPr>
          <p:cNvPicPr>
            <a:picLocks noChangeAspect="1"/>
          </p:cNvPicPr>
          <p:nvPr/>
        </p:nvPicPr>
        <p:blipFill rotWithShape="1">
          <a:blip r:embed="rId2">
            <a:extLst>
              <a:ext uri="{28A0092B-C50C-407E-A947-70E740481C1C}">
                <a14:useLocalDpi xmlns:a14="http://schemas.microsoft.com/office/drawing/2010/main" val="0"/>
              </a:ext>
            </a:extLst>
          </a:blip>
          <a:srcRect l="1876" t="1998" r="1100" b="2331"/>
          <a:stretch/>
        </p:blipFill>
        <p:spPr>
          <a:xfrm>
            <a:off x="2201069" y="172668"/>
            <a:ext cx="12926780" cy="9270286"/>
          </a:xfrm>
          <a:prstGeom prst="rect">
            <a:avLst/>
          </a:prstGeom>
        </p:spPr>
      </p:pic>
    </p:spTree>
    <p:extLst>
      <p:ext uri="{BB962C8B-B14F-4D97-AF65-F5344CB8AC3E}">
        <p14:creationId xmlns:p14="http://schemas.microsoft.com/office/powerpoint/2010/main" val="419083941"/>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9196A681-065B-490D-8545-3532E18EDAF6}"/>
              </a:ext>
            </a:extLst>
          </p:cNvPr>
          <p:cNvSpPr txBox="1"/>
          <p:nvPr/>
        </p:nvSpPr>
        <p:spPr>
          <a:xfrm>
            <a:off x="2201069" y="9444335"/>
            <a:ext cx="13208000" cy="461665"/>
          </a:xfrm>
          <a:prstGeom prst="rect">
            <a:avLst/>
          </a:prstGeom>
          <a:noFill/>
        </p:spPr>
        <p:txBody>
          <a:bodyPr wrap="square" rtlCol="0">
            <a:spAutoFit/>
          </a:bodyPr>
          <a:lstStyle/>
          <a:p>
            <a:pPr algn="ctr"/>
            <a:r>
              <a:rPr lang="en-US" altLang="zh-TW" sz="2400" dirty="0" err="1"/>
              <a:t>eFigure</a:t>
            </a:r>
            <a:r>
              <a:rPr lang="en-US" altLang="zh-TW" sz="2400" dirty="0"/>
              <a:t> 6E Funnel plot of NMA of post-operation nausea and vomiting incidence rate</a:t>
            </a:r>
            <a:endParaRPr lang="zh-TW" altLang="en-US" sz="2400" dirty="0"/>
          </a:p>
        </p:txBody>
      </p:sp>
      <p:pic>
        <p:nvPicPr>
          <p:cNvPr id="5" name="圖片 4" descr="Chart">
            <a:extLst>
              <a:ext uri="{FF2B5EF4-FFF2-40B4-BE49-F238E27FC236}">
                <a16:creationId xmlns:a16="http://schemas.microsoft.com/office/drawing/2014/main" id="{E2E69B48-6010-4D90-913B-7C74B3DCDA89}"/>
              </a:ext>
            </a:extLst>
          </p:cNvPr>
          <p:cNvPicPr>
            <a:picLocks noChangeAspect="1"/>
          </p:cNvPicPr>
          <p:nvPr/>
        </p:nvPicPr>
        <p:blipFill rotWithShape="1">
          <a:blip r:embed="rId2">
            <a:extLst>
              <a:ext uri="{28A0092B-C50C-407E-A947-70E740481C1C}">
                <a14:useLocalDpi xmlns:a14="http://schemas.microsoft.com/office/drawing/2010/main" val="0"/>
              </a:ext>
            </a:extLst>
          </a:blip>
          <a:srcRect l="1375" t="1445" r="2103" b="2931"/>
          <a:stretch/>
        </p:blipFill>
        <p:spPr>
          <a:xfrm>
            <a:off x="1973562" y="-1"/>
            <a:ext cx="13107881" cy="9444335"/>
          </a:xfrm>
          <a:prstGeom prst="rect">
            <a:avLst/>
          </a:prstGeom>
        </p:spPr>
      </p:pic>
    </p:spTree>
    <p:extLst>
      <p:ext uri="{BB962C8B-B14F-4D97-AF65-F5344CB8AC3E}">
        <p14:creationId xmlns:p14="http://schemas.microsoft.com/office/powerpoint/2010/main" val="331960927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3FB67AA4-2653-4FAA-B485-A5890D15B6BA}"/>
              </a:ext>
            </a:extLst>
          </p:cNvPr>
          <p:cNvGraphicFramePr>
            <a:graphicFrameLocks noGrp="1"/>
          </p:cNvGraphicFramePr>
          <p:nvPr>
            <p:extLst>
              <p:ext uri="{D42A27DB-BD31-4B8C-83A1-F6EECF244321}">
                <p14:modId xmlns:p14="http://schemas.microsoft.com/office/powerpoint/2010/main" val="1699227173"/>
              </p:ext>
            </p:extLst>
          </p:nvPr>
        </p:nvGraphicFramePr>
        <p:xfrm>
          <a:off x="4196557" y="200472"/>
          <a:ext cx="5256584" cy="9433040"/>
        </p:xfrm>
        <a:graphic>
          <a:graphicData uri="http://schemas.openxmlformats.org/drawingml/2006/table">
            <a:tbl>
              <a:tblPr firstRow="1">
                <a:tableStyleId>{5C22544A-7EE6-4342-B048-85BDC9FD1C3A}</a:tableStyleId>
              </a:tblPr>
              <a:tblGrid>
                <a:gridCol w="1368152">
                  <a:extLst>
                    <a:ext uri="{9D8B030D-6E8A-4147-A177-3AD203B41FA5}">
                      <a16:colId xmlns:a16="http://schemas.microsoft.com/office/drawing/2014/main" val="2865607764"/>
                    </a:ext>
                  </a:extLst>
                </a:gridCol>
                <a:gridCol w="3888432">
                  <a:extLst>
                    <a:ext uri="{9D8B030D-6E8A-4147-A177-3AD203B41FA5}">
                      <a16:colId xmlns:a16="http://schemas.microsoft.com/office/drawing/2014/main" val="633222663"/>
                    </a:ext>
                  </a:extLst>
                </a:gridCol>
              </a:tblGrid>
              <a:tr h="471652">
                <a:tc gridSpan="2">
                  <a:txBody>
                    <a:bodyPr/>
                    <a:lstStyle/>
                    <a:p>
                      <a:pPr algn="l" fontAlgn="ctr"/>
                      <a:r>
                        <a:rPr lang="en-US" sz="2800" u="none" strike="noStrike" dirty="0">
                          <a:effectLst/>
                          <a:latin typeface="+mn-lt"/>
                        </a:rPr>
                        <a:t>Treatments used</a:t>
                      </a:r>
                      <a:r>
                        <a:rPr lang="zh-TW" altLang="en-US" sz="2800" u="none" strike="noStrike" dirty="0">
                          <a:effectLst/>
                          <a:latin typeface="+mn-lt"/>
                        </a:rPr>
                        <a:t> </a:t>
                      </a:r>
                      <a:r>
                        <a:rPr lang="en-US" altLang="zh-TW" sz="2800" u="none" strike="noStrike" dirty="0">
                          <a:effectLst/>
                          <a:latin typeface="+mn-lt"/>
                        </a:rPr>
                        <a:t>in </a:t>
                      </a:r>
                      <a:r>
                        <a:rPr lang="en-US" altLang="zh-TW" sz="2800" u="none" strike="noStrike" dirty="0" err="1">
                          <a:effectLst/>
                          <a:latin typeface="+mn-lt"/>
                        </a:rPr>
                        <a:t>eFigure</a:t>
                      </a:r>
                      <a:r>
                        <a:rPr lang="en-US" altLang="zh-TW" sz="2800" u="none" strike="noStrike" dirty="0">
                          <a:effectLst/>
                          <a:latin typeface="+mn-lt"/>
                        </a:rPr>
                        <a:t> 6E</a:t>
                      </a:r>
                      <a:endParaRPr lang="en-US" sz="2800" b="0" i="0" u="none" strike="noStrike" dirty="0">
                        <a:solidFill>
                          <a:srgbClr val="000000"/>
                        </a:solidFill>
                        <a:effectLst/>
                        <a:latin typeface="+mn-lt"/>
                        <a:ea typeface="新細明體" panose="02020500000000000000" pitchFamily="18" charset="-120"/>
                      </a:endParaRPr>
                    </a:p>
                  </a:txBody>
                  <a:tcPr marL="6350" marR="6350" marT="6350" marB="0" anchor="ctr">
                    <a:noFill/>
                  </a:tcPr>
                </a:tc>
                <a:tc hMerge="1">
                  <a:txBody>
                    <a:bodyPr/>
                    <a:lstStyle/>
                    <a:p>
                      <a:endParaRPr lang="zh-TW" altLang="en-US"/>
                    </a:p>
                  </a:txBody>
                  <a:tcPr/>
                </a:tc>
                <a:extLst>
                  <a:ext uri="{0D108BD9-81ED-4DB2-BD59-A6C34878D82A}">
                    <a16:rowId xmlns:a16="http://schemas.microsoft.com/office/drawing/2014/main" val="447310550"/>
                  </a:ext>
                </a:extLst>
              </a:tr>
              <a:tr h="471652">
                <a:tc>
                  <a:txBody>
                    <a:bodyPr/>
                    <a:lstStyle/>
                    <a:p>
                      <a:pPr algn="l" fontAlgn="ctr"/>
                      <a:r>
                        <a:rPr lang="en-US" sz="2800" u="none" strike="noStrike" dirty="0">
                          <a:effectLst/>
                          <a:latin typeface="+mn-lt"/>
                        </a:rPr>
                        <a:t>A:</a:t>
                      </a:r>
                      <a:endParaRPr lang="en-US" sz="2800" b="0" i="0" u="none" strike="noStrike" dirty="0">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Pla</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774407813"/>
                  </a:ext>
                </a:extLst>
              </a:tr>
              <a:tr h="471652">
                <a:tc>
                  <a:txBody>
                    <a:bodyPr/>
                    <a:lstStyle/>
                    <a:p>
                      <a:pPr algn="l" fontAlgn="ctr"/>
                      <a:r>
                        <a:rPr lang="en-US" sz="2800" u="none" strike="noStrike">
                          <a:effectLst/>
                          <a:latin typeface="+mn-lt"/>
                        </a:rPr>
                        <a:t>B:</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MiAE</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534782143"/>
                  </a:ext>
                </a:extLst>
              </a:tr>
              <a:tr h="471652">
                <a:tc>
                  <a:txBody>
                    <a:bodyPr/>
                    <a:lstStyle/>
                    <a:p>
                      <a:pPr algn="l" fontAlgn="ctr"/>
                      <a:r>
                        <a:rPr lang="en-US" sz="2800" u="none" strike="noStrike">
                          <a:effectLst/>
                          <a:latin typeface="+mn-lt"/>
                        </a:rPr>
                        <a:t>C:</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Clo</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707725650"/>
                  </a:ext>
                </a:extLst>
              </a:tr>
              <a:tr h="471652">
                <a:tc>
                  <a:txBody>
                    <a:bodyPr/>
                    <a:lstStyle/>
                    <a:p>
                      <a:pPr algn="l" fontAlgn="ctr"/>
                      <a:r>
                        <a:rPr lang="en-US" sz="2800" u="none" strike="noStrike">
                          <a:effectLst/>
                          <a:latin typeface="+mn-lt"/>
                        </a:rPr>
                        <a:t>D:</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Dex</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427407317"/>
                  </a:ext>
                </a:extLst>
              </a:tr>
              <a:tr h="471652">
                <a:tc>
                  <a:txBody>
                    <a:bodyPr/>
                    <a:lstStyle/>
                    <a:p>
                      <a:pPr algn="l" fontAlgn="ctr"/>
                      <a:r>
                        <a:rPr lang="en-US" sz="2800" u="none" strike="noStrike">
                          <a:effectLst/>
                          <a:latin typeface="+mn-lt"/>
                        </a:rPr>
                        <a:t>E:</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DeAE</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586174031"/>
                  </a:ext>
                </a:extLst>
              </a:tr>
              <a:tr h="471652">
                <a:tc>
                  <a:txBody>
                    <a:bodyPr/>
                    <a:lstStyle/>
                    <a:p>
                      <a:pPr algn="l" fontAlgn="ctr"/>
                      <a:r>
                        <a:rPr lang="en-US" sz="2800" u="none" strike="noStrike">
                          <a:effectLst/>
                          <a:latin typeface="+mn-lt"/>
                        </a:rPr>
                        <a:t>F:</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ClMi</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940254744"/>
                  </a:ext>
                </a:extLst>
              </a:tr>
              <a:tr h="471652">
                <a:tc>
                  <a:txBody>
                    <a:bodyPr/>
                    <a:lstStyle/>
                    <a:p>
                      <a:pPr algn="l" fontAlgn="ctr"/>
                      <a:r>
                        <a:rPr lang="en-US" sz="2800" u="none" strike="noStrike">
                          <a:effectLst/>
                          <a:latin typeface="+mn-lt"/>
                        </a:rPr>
                        <a:t>G:</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AEdrug</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357647776"/>
                  </a:ext>
                </a:extLst>
              </a:tr>
              <a:tr h="471652">
                <a:tc>
                  <a:txBody>
                    <a:bodyPr/>
                    <a:lstStyle/>
                    <a:p>
                      <a:pPr algn="l" fontAlgn="ctr"/>
                      <a:r>
                        <a:rPr lang="en-US" sz="2800" u="none" strike="noStrike">
                          <a:effectLst/>
                          <a:latin typeface="+mn-lt"/>
                        </a:rPr>
                        <a:t>H:</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DMAE</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957012895"/>
                  </a:ext>
                </a:extLst>
              </a:tr>
              <a:tr h="471652">
                <a:tc>
                  <a:txBody>
                    <a:bodyPr/>
                    <a:lstStyle/>
                    <a:p>
                      <a:pPr algn="l" fontAlgn="ctr"/>
                      <a:r>
                        <a:rPr lang="en-US" sz="2800" u="none" strike="noStrike">
                          <a:effectLst/>
                          <a:latin typeface="+mn-lt"/>
                        </a:rPr>
                        <a:t>I:</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Fen</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953428376"/>
                  </a:ext>
                </a:extLst>
              </a:tr>
              <a:tr h="471652">
                <a:tc>
                  <a:txBody>
                    <a:bodyPr/>
                    <a:lstStyle/>
                    <a:p>
                      <a:pPr algn="l" fontAlgn="ctr"/>
                      <a:r>
                        <a:rPr lang="en-US" sz="2800" u="none" strike="noStrike">
                          <a:effectLst/>
                          <a:latin typeface="+mn-lt"/>
                        </a:rPr>
                        <a:t>J:</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FeMi</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748082390"/>
                  </a:ext>
                </a:extLst>
              </a:tr>
              <a:tr h="471652">
                <a:tc>
                  <a:txBody>
                    <a:bodyPr/>
                    <a:lstStyle/>
                    <a:p>
                      <a:pPr algn="l" fontAlgn="ctr"/>
                      <a:r>
                        <a:rPr lang="en-US" sz="2800" u="none" strike="noStrike">
                          <a:effectLst/>
                          <a:latin typeface="+mn-lt"/>
                        </a:rPr>
                        <a:t>K:</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FeAE</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146738453"/>
                  </a:ext>
                </a:extLst>
              </a:tr>
              <a:tr h="471652">
                <a:tc>
                  <a:txBody>
                    <a:bodyPr/>
                    <a:lstStyle/>
                    <a:p>
                      <a:pPr algn="l" fontAlgn="ctr"/>
                      <a:r>
                        <a:rPr lang="en-US" sz="2800" u="none" strike="noStrike">
                          <a:effectLst/>
                          <a:latin typeface="+mn-lt"/>
                        </a:rPr>
                        <a:t>L:</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Mid</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565329914"/>
                  </a:ext>
                </a:extLst>
              </a:tr>
              <a:tr h="471652">
                <a:tc>
                  <a:txBody>
                    <a:bodyPr/>
                    <a:lstStyle/>
                    <a:p>
                      <a:pPr algn="l" fontAlgn="ctr"/>
                      <a:r>
                        <a:rPr lang="en-US" sz="2800" u="none" strike="noStrike">
                          <a:effectLst/>
                          <a:latin typeface="+mn-lt"/>
                        </a:rPr>
                        <a:t>M:</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TrAE</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635766693"/>
                  </a:ext>
                </a:extLst>
              </a:tr>
              <a:tr h="471652">
                <a:tc>
                  <a:txBody>
                    <a:bodyPr/>
                    <a:lstStyle/>
                    <a:p>
                      <a:pPr algn="l" fontAlgn="ctr"/>
                      <a:r>
                        <a:rPr lang="en-US" sz="2800" u="none" strike="noStrike">
                          <a:effectLst/>
                          <a:latin typeface="+mn-lt"/>
                        </a:rPr>
                        <a:t>N:</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Ket</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963620571"/>
                  </a:ext>
                </a:extLst>
              </a:tr>
              <a:tr h="471652">
                <a:tc>
                  <a:txBody>
                    <a:bodyPr/>
                    <a:lstStyle/>
                    <a:p>
                      <a:pPr algn="l" fontAlgn="ctr"/>
                      <a:r>
                        <a:rPr lang="en-US" sz="2800" u="none" strike="noStrike">
                          <a:effectLst/>
                          <a:latin typeface="+mn-lt"/>
                        </a:rPr>
                        <a:t>O:</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dirty="0" err="1">
                          <a:effectLst/>
                          <a:latin typeface="+mn-lt"/>
                        </a:rPr>
                        <a:t>KeDAE</a:t>
                      </a:r>
                      <a:endParaRPr lang="en-US" sz="2800" b="0" i="0" u="none" strike="noStrike" dirty="0">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45421738"/>
                  </a:ext>
                </a:extLst>
              </a:tr>
              <a:tr h="471652">
                <a:tc>
                  <a:txBody>
                    <a:bodyPr/>
                    <a:lstStyle/>
                    <a:p>
                      <a:pPr algn="l" fontAlgn="ctr"/>
                      <a:r>
                        <a:rPr lang="en-US" sz="2800" u="none" strike="noStrike">
                          <a:effectLst/>
                          <a:latin typeface="+mn-lt"/>
                        </a:rPr>
                        <a:t>P:</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Pro</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039735968"/>
                  </a:ext>
                </a:extLst>
              </a:tr>
              <a:tr h="471652">
                <a:tc>
                  <a:txBody>
                    <a:bodyPr/>
                    <a:lstStyle/>
                    <a:p>
                      <a:pPr algn="l" fontAlgn="ctr"/>
                      <a:r>
                        <a:rPr lang="en-US" sz="2800" u="none" strike="noStrike">
                          <a:effectLst/>
                          <a:latin typeface="+mn-lt"/>
                        </a:rPr>
                        <a:t>Q:</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MiPrAE</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4216666687"/>
                  </a:ext>
                </a:extLst>
              </a:tr>
              <a:tr h="471652">
                <a:tc>
                  <a:txBody>
                    <a:bodyPr/>
                    <a:lstStyle/>
                    <a:p>
                      <a:pPr algn="l" fontAlgn="ctr"/>
                      <a:r>
                        <a:rPr lang="en-US" sz="2800" u="none" strike="noStrike">
                          <a:effectLst/>
                          <a:latin typeface="+mn-lt"/>
                        </a:rPr>
                        <a:t>R:</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a:effectLst/>
                          <a:latin typeface="+mn-lt"/>
                        </a:rPr>
                        <a:t>KeMi</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786721645"/>
                  </a:ext>
                </a:extLst>
              </a:tr>
              <a:tr h="471652">
                <a:tc>
                  <a:txBody>
                    <a:bodyPr/>
                    <a:lstStyle/>
                    <a:p>
                      <a:pPr algn="l" fontAlgn="ctr"/>
                      <a:r>
                        <a:rPr lang="en-US" sz="2800" u="none" strike="noStrike">
                          <a:effectLst/>
                          <a:latin typeface="+mn-lt"/>
                        </a:rPr>
                        <a:t>S:</a:t>
                      </a:r>
                      <a:endParaRPr lang="en-US" sz="2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2800" u="none" strike="noStrike" dirty="0" err="1">
                          <a:effectLst/>
                          <a:latin typeface="+mn-lt"/>
                        </a:rPr>
                        <a:t>MiFe</a:t>
                      </a:r>
                      <a:endParaRPr lang="en-US" sz="2800" b="0" i="0" u="none" strike="noStrike" dirty="0">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459204620"/>
                  </a:ext>
                </a:extLst>
              </a:tr>
            </a:tbl>
          </a:graphicData>
        </a:graphic>
      </p:graphicFrame>
    </p:spTree>
    <p:extLst>
      <p:ext uri="{BB962C8B-B14F-4D97-AF65-F5344CB8AC3E}">
        <p14:creationId xmlns:p14="http://schemas.microsoft.com/office/powerpoint/2010/main" val="2439580265"/>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9196A681-065B-490D-8545-3532E18EDAF6}"/>
              </a:ext>
            </a:extLst>
          </p:cNvPr>
          <p:cNvSpPr txBox="1"/>
          <p:nvPr/>
        </p:nvSpPr>
        <p:spPr>
          <a:xfrm>
            <a:off x="2201069" y="9444335"/>
            <a:ext cx="13208000" cy="461665"/>
          </a:xfrm>
          <a:prstGeom prst="rect">
            <a:avLst/>
          </a:prstGeom>
          <a:noFill/>
        </p:spPr>
        <p:txBody>
          <a:bodyPr wrap="square" rtlCol="0">
            <a:spAutoFit/>
          </a:bodyPr>
          <a:lstStyle/>
          <a:p>
            <a:pPr algn="ctr"/>
            <a:r>
              <a:rPr lang="en-US" altLang="zh-TW" sz="2400" dirty="0" err="1"/>
              <a:t>eFigure</a:t>
            </a:r>
            <a:r>
              <a:rPr lang="en-US" altLang="zh-TW" sz="2400" dirty="0"/>
              <a:t> 6F Egger regression of NMA of post-operation nausea and vomiting incidence rate</a:t>
            </a:r>
            <a:endParaRPr lang="zh-TW" altLang="en-US" sz="2400" dirty="0"/>
          </a:p>
        </p:txBody>
      </p:sp>
      <p:pic>
        <p:nvPicPr>
          <p:cNvPr id="4" name="圖片 3" descr="Chart">
            <a:extLst>
              <a:ext uri="{FF2B5EF4-FFF2-40B4-BE49-F238E27FC236}">
                <a16:creationId xmlns:a16="http://schemas.microsoft.com/office/drawing/2014/main" id="{9801A6FB-0909-4EFA-A819-6DD5BE3E7D69}"/>
              </a:ext>
            </a:extLst>
          </p:cNvPr>
          <p:cNvPicPr>
            <a:picLocks noChangeAspect="1"/>
          </p:cNvPicPr>
          <p:nvPr/>
        </p:nvPicPr>
        <p:blipFill rotWithShape="1">
          <a:blip r:embed="rId2">
            <a:extLst>
              <a:ext uri="{28A0092B-C50C-407E-A947-70E740481C1C}">
                <a14:useLocalDpi xmlns:a14="http://schemas.microsoft.com/office/drawing/2010/main" val="0"/>
              </a:ext>
            </a:extLst>
          </a:blip>
          <a:srcRect l="1375" t="1685" r="1577" b="2931"/>
          <a:stretch/>
        </p:blipFill>
        <p:spPr>
          <a:xfrm>
            <a:off x="2114639" y="128464"/>
            <a:ext cx="13032807" cy="9315871"/>
          </a:xfrm>
          <a:prstGeom prst="rect">
            <a:avLst/>
          </a:prstGeom>
        </p:spPr>
      </p:pic>
    </p:spTree>
    <p:extLst>
      <p:ext uri="{BB962C8B-B14F-4D97-AF65-F5344CB8AC3E}">
        <p14:creationId xmlns:p14="http://schemas.microsoft.com/office/powerpoint/2010/main" val="418624583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9196A681-065B-490D-8545-3532E18EDAF6}"/>
              </a:ext>
            </a:extLst>
          </p:cNvPr>
          <p:cNvSpPr txBox="1"/>
          <p:nvPr/>
        </p:nvSpPr>
        <p:spPr>
          <a:xfrm>
            <a:off x="2201069" y="9444335"/>
            <a:ext cx="13208000" cy="461665"/>
          </a:xfrm>
          <a:prstGeom prst="rect">
            <a:avLst/>
          </a:prstGeom>
          <a:noFill/>
        </p:spPr>
        <p:txBody>
          <a:bodyPr wrap="square" rtlCol="0">
            <a:spAutoFit/>
          </a:bodyPr>
          <a:lstStyle/>
          <a:p>
            <a:pPr algn="ctr"/>
            <a:r>
              <a:rPr lang="en-US" altLang="zh-TW" sz="2400" dirty="0" err="1"/>
              <a:t>eFigure</a:t>
            </a:r>
            <a:r>
              <a:rPr lang="en-US" altLang="zh-TW" sz="2400" dirty="0"/>
              <a:t> 6G Funnel plot of NMA of time to leave post-anesthesia care unit</a:t>
            </a:r>
            <a:endParaRPr lang="zh-TW" altLang="en-US" sz="2400" dirty="0"/>
          </a:p>
        </p:txBody>
      </p:sp>
      <p:pic>
        <p:nvPicPr>
          <p:cNvPr id="4" name="圖片 3" descr="Chart">
            <a:extLst>
              <a:ext uri="{FF2B5EF4-FFF2-40B4-BE49-F238E27FC236}">
                <a16:creationId xmlns:a16="http://schemas.microsoft.com/office/drawing/2014/main" id="{883B7509-6513-4EAA-B011-06548EA9835A}"/>
              </a:ext>
            </a:extLst>
          </p:cNvPr>
          <p:cNvPicPr>
            <a:picLocks noChangeAspect="1"/>
          </p:cNvPicPr>
          <p:nvPr/>
        </p:nvPicPr>
        <p:blipFill rotWithShape="1">
          <a:blip r:embed="rId2">
            <a:extLst>
              <a:ext uri="{28A0092B-C50C-407E-A947-70E740481C1C}">
                <a14:useLocalDpi xmlns:a14="http://schemas.microsoft.com/office/drawing/2010/main" val="0"/>
              </a:ext>
            </a:extLst>
          </a:blip>
          <a:srcRect l="1365" t="1858" r="1208" b="2621"/>
          <a:stretch/>
        </p:blipFill>
        <p:spPr>
          <a:xfrm>
            <a:off x="2201069" y="207117"/>
            <a:ext cx="12954719" cy="9237217"/>
          </a:xfrm>
          <a:prstGeom prst="rect">
            <a:avLst/>
          </a:prstGeom>
        </p:spPr>
      </p:pic>
    </p:spTree>
    <p:extLst>
      <p:ext uri="{BB962C8B-B14F-4D97-AF65-F5344CB8AC3E}">
        <p14:creationId xmlns:p14="http://schemas.microsoft.com/office/powerpoint/2010/main" val="196667939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9817E1E3-3154-4CCE-AFDF-73E748C4676C}"/>
              </a:ext>
            </a:extLst>
          </p:cNvPr>
          <p:cNvGraphicFramePr>
            <a:graphicFrameLocks noGrp="1"/>
          </p:cNvGraphicFramePr>
          <p:nvPr>
            <p:extLst>
              <p:ext uri="{D42A27DB-BD31-4B8C-83A1-F6EECF244321}">
                <p14:modId xmlns:p14="http://schemas.microsoft.com/office/powerpoint/2010/main" val="4051474060"/>
              </p:ext>
            </p:extLst>
          </p:nvPr>
        </p:nvGraphicFramePr>
        <p:xfrm>
          <a:off x="5132661" y="128464"/>
          <a:ext cx="6336704" cy="9723134"/>
        </p:xfrm>
        <a:graphic>
          <a:graphicData uri="http://schemas.openxmlformats.org/drawingml/2006/table">
            <a:tbl>
              <a:tblPr firstRow="1">
                <a:tableStyleId>{5C22544A-7EE6-4342-B048-85BDC9FD1C3A}</a:tableStyleId>
              </a:tblPr>
              <a:tblGrid>
                <a:gridCol w="792088">
                  <a:extLst>
                    <a:ext uri="{9D8B030D-6E8A-4147-A177-3AD203B41FA5}">
                      <a16:colId xmlns:a16="http://schemas.microsoft.com/office/drawing/2014/main" val="3034522635"/>
                    </a:ext>
                  </a:extLst>
                </a:gridCol>
                <a:gridCol w="5544616">
                  <a:extLst>
                    <a:ext uri="{9D8B030D-6E8A-4147-A177-3AD203B41FA5}">
                      <a16:colId xmlns:a16="http://schemas.microsoft.com/office/drawing/2014/main" val="1988930348"/>
                    </a:ext>
                  </a:extLst>
                </a:gridCol>
              </a:tblGrid>
              <a:tr h="830594">
                <a:tc gridSpan="2">
                  <a:txBody>
                    <a:bodyPr/>
                    <a:lstStyle/>
                    <a:p>
                      <a:pPr algn="l" fontAlgn="ctr"/>
                      <a:r>
                        <a:rPr lang="en-US" sz="3200" u="none" strike="noStrike" dirty="0">
                          <a:effectLst/>
                        </a:rPr>
                        <a:t>Treatments used in </a:t>
                      </a:r>
                      <a:r>
                        <a:rPr lang="en-US" sz="3200" u="none" strike="noStrike" dirty="0" err="1">
                          <a:effectLst/>
                        </a:rPr>
                        <a:t>eFigure</a:t>
                      </a:r>
                      <a:r>
                        <a:rPr lang="en-US" sz="3200" u="none" strike="noStrike" dirty="0">
                          <a:effectLst/>
                        </a:rPr>
                        <a:t> 6G</a:t>
                      </a:r>
                      <a:endParaRPr lang="en-US" sz="3200" b="0" i="0" u="none" strike="noStrike" dirty="0">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hMerge="1">
                  <a:txBody>
                    <a:bodyPr/>
                    <a:lstStyle/>
                    <a:p>
                      <a:endParaRPr lang="zh-TW" altLang="en-US"/>
                    </a:p>
                  </a:txBody>
                  <a:tcPr/>
                </a:tc>
                <a:extLst>
                  <a:ext uri="{0D108BD9-81ED-4DB2-BD59-A6C34878D82A}">
                    <a16:rowId xmlns:a16="http://schemas.microsoft.com/office/drawing/2014/main" val="2965595788"/>
                  </a:ext>
                </a:extLst>
              </a:tr>
              <a:tr h="481915">
                <a:tc>
                  <a:txBody>
                    <a:bodyPr/>
                    <a:lstStyle/>
                    <a:p>
                      <a:pPr algn="l" fontAlgn="ctr"/>
                      <a:r>
                        <a:rPr lang="en-US" sz="3200" u="none" strike="noStrike">
                          <a:effectLst/>
                        </a:rPr>
                        <a:t>A:</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Pla</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108651160"/>
                  </a:ext>
                </a:extLst>
              </a:tr>
              <a:tr h="481915">
                <a:tc>
                  <a:txBody>
                    <a:bodyPr/>
                    <a:lstStyle/>
                    <a:p>
                      <a:pPr algn="l" fontAlgn="ctr"/>
                      <a:r>
                        <a:rPr lang="en-US" sz="3200" u="none" strike="noStrike">
                          <a:effectLst/>
                        </a:rPr>
                        <a:t>B:</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AEdrug</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987643805"/>
                  </a:ext>
                </a:extLst>
              </a:tr>
              <a:tr h="481915">
                <a:tc>
                  <a:txBody>
                    <a:bodyPr/>
                    <a:lstStyle/>
                    <a:p>
                      <a:pPr algn="l" fontAlgn="ctr"/>
                      <a:r>
                        <a:rPr lang="en-US" sz="3200" u="none" strike="noStrike">
                          <a:effectLst/>
                        </a:rPr>
                        <a:t>C:</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Clo</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030803186"/>
                  </a:ext>
                </a:extLst>
              </a:tr>
              <a:tr h="481915">
                <a:tc>
                  <a:txBody>
                    <a:bodyPr/>
                    <a:lstStyle/>
                    <a:p>
                      <a:pPr algn="l" fontAlgn="ctr"/>
                      <a:r>
                        <a:rPr lang="en-US" sz="3200" u="none" strike="noStrike">
                          <a:effectLst/>
                        </a:rPr>
                        <a:t>D:</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Dex</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227323745"/>
                  </a:ext>
                </a:extLst>
              </a:tr>
              <a:tr h="481915">
                <a:tc>
                  <a:txBody>
                    <a:bodyPr/>
                    <a:lstStyle/>
                    <a:p>
                      <a:pPr algn="l" fontAlgn="ctr"/>
                      <a:r>
                        <a:rPr lang="en-US" sz="3200" u="none" strike="noStrike">
                          <a:effectLst/>
                        </a:rPr>
                        <a:t>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DeAE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744379406"/>
                  </a:ext>
                </a:extLst>
              </a:tr>
              <a:tr h="481915">
                <a:tc>
                  <a:txBody>
                    <a:bodyPr/>
                    <a:lstStyle/>
                    <a:p>
                      <a:pPr algn="l" fontAlgn="ctr"/>
                      <a:r>
                        <a:rPr lang="en-US" sz="3200" u="none" strike="noStrike">
                          <a:effectLst/>
                        </a:rPr>
                        <a:t>F:</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ClMi</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747098780"/>
                  </a:ext>
                </a:extLst>
              </a:tr>
              <a:tr h="481915">
                <a:tc>
                  <a:txBody>
                    <a:bodyPr/>
                    <a:lstStyle/>
                    <a:p>
                      <a:pPr algn="l" fontAlgn="ctr"/>
                      <a:r>
                        <a:rPr lang="en-US" sz="3200" u="none" strike="noStrike">
                          <a:effectLst/>
                        </a:rPr>
                        <a:t>G:</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TrAE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472034356"/>
                  </a:ext>
                </a:extLst>
              </a:tr>
              <a:tr h="481915">
                <a:tc>
                  <a:txBody>
                    <a:bodyPr/>
                    <a:lstStyle/>
                    <a:p>
                      <a:pPr algn="l" fontAlgn="ctr"/>
                      <a:r>
                        <a:rPr lang="en-US" sz="3200" u="none" strike="noStrike">
                          <a:effectLst/>
                        </a:rPr>
                        <a:t>H:</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PrMi</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947300066"/>
                  </a:ext>
                </a:extLst>
              </a:tr>
              <a:tr h="481915">
                <a:tc>
                  <a:txBody>
                    <a:bodyPr/>
                    <a:lstStyle/>
                    <a:p>
                      <a:pPr algn="l" fontAlgn="ctr"/>
                      <a:r>
                        <a:rPr lang="en-US" sz="3200" u="none" strike="noStrike">
                          <a:effectLst/>
                        </a:rPr>
                        <a:t>I:</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Fen</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091391387"/>
                  </a:ext>
                </a:extLst>
              </a:tr>
              <a:tr h="481915">
                <a:tc>
                  <a:txBody>
                    <a:bodyPr/>
                    <a:lstStyle/>
                    <a:p>
                      <a:pPr algn="l" fontAlgn="ctr"/>
                      <a:r>
                        <a:rPr lang="en-US" sz="3200" u="none" strike="noStrike">
                          <a:effectLst/>
                        </a:rPr>
                        <a:t>J:</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FeMi</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846402628"/>
                  </a:ext>
                </a:extLst>
              </a:tr>
              <a:tr h="481915">
                <a:tc>
                  <a:txBody>
                    <a:bodyPr/>
                    <a:lstStyle/>
                    <a:p>
                      <a:pPr algn="l" fontAlgn="ctr"/>
                      <a:r>
                        <a:rPr lang="en-US" sz="3200" u="none" strike="noStrike">
                          <a:effectLst/>
                        </a:rPr>
                        <a:t>K:</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FeAE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47358117"/>
                  </a:ext>
                </a:extLst>
              </a:tr>
              <a:tr h="481915">
                <a:tc>
                  <a:txBody>
                    <a:bodyPr/>
                    <a:lstStyle/>
                    <a:p>
                      <a:pPr algn="l" fontAlgn="ctr"/>
                      <a:r>
                        <a:rPr lang="en-US" sz="3200" u="none" strike="noStrike">
                          <a:effectLst/>
                        </a:rPr>
                        <a:t>L:</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Mid</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825405206"/>
                  </a:ext>
                </a:extLst>
              </a:tr>
              <a:tr h="481915">
                <a:tc>
                  <a:txBody>
                    <a:bodyPr/>
                    <a:lstStyle/>
                    <a:p>
                      <a:pPr algn="l" fontAlgn="ctr"/>
                      <a:r>
                        <a:rPr lang="en-US" sz="3200" u="none" strike="noStrike">
                          <a:effectLst/>
                        </a:rPr>
                        <a:t>M:</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FePrMi</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164289949"/>
                  </a:ext>
                </a:extLst>
              </a:tr>
              <a:tr h="481915">
                <a:tc>
                  <a:txBody>
                    <a:bodyPr/>
                    <a:lstStyle/>
                    <a:p>
                      <a:pPr algn="l" fontAlgn="ctr"/>
                      <a:r>
                        <a:rPr lang="en-US" sz="3200" u="none" strike="noStrike">
                          <a:effectLst/>
                        </a:rPr>
                        <a:t>N:</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Ket</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860742842"/>
                  </a:ext>
                </a:extLst>
              </a:tr>
              <a:tr h="481915">
                <a:tc>
                  <a:txBody>
                    <a:bodyPr/>
                    <a:lstStyle/>
                    <a:p>
                      <a:pPr algn="l" fontAlgn="ctr"/>
                      <a:r>
                        <a:rPr lang="en-US" sz="3200" u="none" strike="noStrike">
                          <a:effectLst/>
                        </a:rPr>
                        <a:t>O:</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dirty="0" err="1">
                          <a:effectLst/>
                        </a:rPr>
                        <a:t>KeDAE</a:t>
                      </a:r>
                      <a:endParaRPr lang="en-US" sz="3200" b="0" i="0" u="none" strike="noStrike" dirty="0">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855433105"/>
                  </a:ext>
                </a:extLst>
              </a:tr>
              <a:tr h="481915">
                <a:tc>
                  <a:txBody>
                    <a:bodyPr/>
                    <a:lstStyle/>
                    <a:p>
                      <a:pPr algn="l" fontAlgn="ctr"/>
                      <a:r>
                        <a:rPr lang="en-US" sz="3200" u="none" strike="noStrike">
                          <a:effectLst/>
                        </a:rPr>
                        <a:t>P:</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Pro</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4018364691"/>
                  </a:ext>
                </a:extLst>
              </a:tr>
              <a:tr h="481915">
                <a:tc>
                  <a:txBody>
                    <a:bodyPr/>
                    <a:lstStyle/>
                    <a:p>
                      <a:pPr algn="l" fontAlgn="ctr"/>
                      <a:r>
                        <a:rPr lang="en-US" sz="3200" u="none" strike="noStrike">
                          <a:effectLst/>
                        </a:rPr>
                        <a:t>Q:</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KeMi</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089140984"/>
                  </a:ext>
                </a:extLst>
              </a:tr>
              <a:tr h="481915">
                <a:tc>
                  <a:txBody>
                    <a:bodyPr/>
                    <a:lstStyle/>
                    <a:p>
                      <a:pPr algn="l" fontAlgn="ctr"/>
                      <a:r>
                        <a:rPr lang="en-US" sz="3200" u="none" strike="noStrike">
                          <a:effectLst/>
                        </a:rPr>
                        <a:t>R:</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dirty="0" err="1">
                          <a:effectLst/>
                        </a:rPr>
                        <a:t>SuAE</a:t>
                      </a:r>
                      <a:endParaRPr lang="en-US" sz="3200" b="0" i="0" u="none" strike="noStrike" dirty="0">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152953268"/>
                  </a:ext>
                </a:extLst>
              </a:tr>
            </a:tbl>
          </a:graphicData>
        </a:graphic>
      </p:graphicFrame>
    </p:spTree>
    <p:extLst>
      <p:ext uri="{BB962C8B-B14F-4D97-AF65-F5344CB8AC3E}">
        <p14:creationId xmlns:p14="http://schemas.microsoft.com/office/powerpoint/2010/main" val="34371899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descr="Diagram">
            <a:extLst>
              <a:ext uri="{FF2B5EF4-FFF2-40B4-BE49-F238E27FC236}">
                <a16:creationId xmlns:a16="http://schemas.microsoft.com/office/drawing/2014/main" id="{30665D24-97AD-4D4B-8EC3-81735B47C459}"/>
              </a:ext>
            </a:extLst>
          </p:cNvPr>
          <p:cNvPicPr>
            <a:picLocks noChangeAspect="1"/>
          </p:cNvPicPr>
          <p:nvPr/>
        </p:nvPicPr>
        <p:blipFill rotWithShape="1">
          <a:blip r:embed="rId3"/>
          <a:srcRect l="19083" t="6803" r="16262" b="7566"/>
          <a:stretch/>
        </p:blipFill>
        <p:spPr>
          <a:xfrm>
            <a:off x="3908525" y="51331"/>
            <a:ext cx="9361040" cy="9016885"/>
          </a:xfrm>
          <a:prstGeom prst="rect">
            <a:avLst/>
          </a:prstGeom>
        </p:spPr>
      </p:pic>
      <p:sp>
        <p:nvSpPr>
          <p:cNvPr id="4" name="文字方塊 3">
            <a:extLst>
              <a:ext uri="{FF2B5EF4-FFF2-40B4-BE49-F238E27FC236}">
                <a16:creationId xmlns:a16="http://schemas.microsoft.com/office/drawing/2014/main" id="{7828A703-0FE3-4417-B173-E01D7C67BB49}"/>
              </a:ext>
            </a:extLst>
          </p:cNvPr>
          <p:cNvSpPr txBox="1"/>
          <p:nvPr/>
        </p:nvSpPr>
        <p:spPr>
          <a:xfrm>
            <a:off x="0" y="8808184"/>
            <a:ext cx="17610138" cy="1077218"/>
          </a:xfrm>
          <a:prstGeom prst="rect">
            <a:avLst/>
          </a:prstGeom>
          <a:noFill/>
        </p:spPr>
        <p:txBody>
          <a:bodyPr wrap="square" rtlCol="0">
            <a:spAutoFit/>
          </a:bodyPr>
          <a:lstStyle/>
          <a:p>
            <a:pPr algn="ctr"/>
            <a:r>
              <a:rPr lang="en-US" altLang="zh-TW" sz="3200" b="1" dirty="0" err="1"/>
              <a:t>eFigure</a:t>
            </a:r>
            <a:r>
              <a:rPr lang="en-US" altLang="zh-TW" sz="3200" b="1" dirty="0"/>
              <a:t> 1C Network structure of delirium incidence rate based on age, diagnostic criteria, and pain control subgroup</a:t>
            </a:r>
            <a:endParaRPr lang="zh-TW" altLang="en-US" sz="3200" b="1" dirty="0"/>
          </a:p>
        </p:txBody>
      </p:sp>
    </p:spTree>
    <p:extLst>
      <p:ext uri="{BB962C8B-B14F-4D97-AF65-F5344CB8AC3E}">
        <p14:creationId xmlns:p14="http://schemas.microsoft.com/office/powerpoint/2010/main" val="116745635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9196A681-065B-490D-8545-3532E18EDAF6}"/>
              </a:ext>
            </a:extLst>
          </p:cNvPr>
          <p:cNvSpPr txBox="1"/>
          <p:nvPr/>
        </p:nvSpPr>
        <p:spPr>
          <a:xfrm>
            <a:off x="2201069" y="9444335"/>
            <a:ext cx="13208000" cy="461665"/>
          </a:xfrm>
          <a:prstGeom prst="rect">
            <a:avLst/>
          </a:prstGeom>
          <a:noFill/>
        </p:spPr>
        <p:txBody>
          <a:bodyPr wrap="square" rtlCol="0">
            <a:spAutoFit/>
          </a:bodyPr>
          <a:lstStyle/>
          <a:p>
            <a:pPr algn="ctr"/>
            <a:r>
              <a:rPr lang="en-US" altLang="zh-TW" sz="2400" dirty="0" err="1"/>
              <a:t>eFigure</a:t>
            </a:r>
            <a:r>
              <a:rPr lang="en-US" altLang="zh-TW" sz="2400" dirty="0"/>
              <a:t> 6H Egger regression of NMA of time to leave post-anesthesia care unit</a:t>
            </a:r>
            <a:endParaRPr lang="zh-TW" altLang="en-US" sz="2400" dirty="0"/>
          </a:p>
        </p:txBody>
      </p:sp>
      <p:pic>
        <p:nvPicPr>
          <p:cNvPr id="5" name="圖片 4" descr="Chart">
            <a:extLst>
              <a:ext uri="{FF2B5EF4-FFF2-40B4-BE49-F238E27FC236}">
                <a16:creationId xmlns:a16="http://schemas.microsoft.com/office/drawing/2014/main" id="{198D0779-D939-45CB-BA31-605F3815F7F4}"/>
              </a:ext>
            </a:extLst>
          </p:cNvPr>
          <p:cNvPicPr>
            <a:picLocks noChangeAspect="1"/>
          </p:cNvPicPr>
          <p:nvPr/>
        </p:nvPicPr>
        <p:blipFill rotWithShape="1">
          <a:blip r:embed="rId2">
            <a:extLst>
              <a:ext uri="{28A0092B-C50C-407E-A947-70E740481C1C}">
                <a14:useLocalDpi xmlns:a14="http://schemas.microsoft.com/office/drawing/2010/main" val="0"/>
              </a:ext>
            </a:extLst>
          </a:blip>
          <a:srcRect l="1136" t="1887" r="1437" b="1572"/>
          <a:stretch/>
        </p:blipFill>
        <p:spPr>
          <a:xfrm>
            <a:off x="2176065" y="200473"/>
            <a:ext cx="12826987" cy="9243862"/>
          </a:xfrm>
          <a:prstGeom prst="rect">
            <a:avLst/>
          </a:prstGeom>
        </p:spPr>
      </p:pic>
    </p:spTree>
    <p:extLst>
      <p:ext uri="{BB962C8B-B14F-4D97-AF65-F5344CB8AC3E}">
        <p14:creationId xmlns:p14="http://schemas.microsoft.com/office/powerpoint/2010/main" val="1143912206"/>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9196A681-065B-490D-8545-3532E18EDAF6}"/>
              </a:ext>
            </a:extLst>
          </p:cNvPr>
          <p:cNvSpPr txBox="1"/>
          <p:nvPr/>
        </p:nvSpPr>
        <p:spPr>
          <a:xfrm>
            <a:off x="2201069" y="9444335"/>
            <a:ext cx="13208000" cy="461665"/>
          </a:xfrm>
          <a:prstGeom prst="rect">
            <a:avLst/>
          </a:prstGeom>
          <a:noFill/>
        </p:spPr>
        <p:txBody>
          <a:bodyPr wrap="square" rtlCol="0">
            <a:spAutoFit/>
          </a:bodyPr>
          <a:lstStyle/>
          <a:p>
            <a:pPr algn="ctr"/>
            <a:r>
              <a:rPr lang="en-US" altLang="zh-TW" sz="2400" dirty="0" err="1"/>
              <a:t>eFigure</a:t>
            </a:r>
            <a:r>
              <a:rPr lang="en-US" altLang="zh-TW" sz="2400" dirty="0"/>
              <a:t> 6I Funnel plot of NMA of time to </a:t>
            </a:r>
            <a:r>
              <a:rPr lang="en-US" altLang="zh-TW" sz="2400" dirty="0" err="1"/>
              <a:t>extubation</a:t>
            </a:r>
            <a:endParaRPr lang="zh-TW" altLang="en-US" sz="2400" dirty="0"/>
          </a:p>
        </p:txBody>
      </p:sp>
      <p:pic>
        <p:nvPicPr>
          <p:cNvPr id="4" name="圖片 3" descr="Chart">
            <a:extLst>
              <a:ext uri="{FF2B5EF4-FFF2-40B4-BE49-F238E27FC236}">
                <a16:creationId xmlns:a16="http://schemas.microsoft.com/office/drawing/2014/main" id="{460389D4-7AB8-42C5-8B68-605261BD3551}"/>
              </a:ext>
            </a:extLst>
          </p:cNvPr>
          <p:cNvPicPr>
            <a:picLocks noChangeAspect="1"/>
          </p:cNvPicPr>
          <p:nvPr/>
        </p:nvPicPr>
        <p:blipFill rotWithShape="1">
          <a:blip r:embed="rId2">
            <a:extLst>
              <a:ext uri="{28A0092B-C50C-407E-A947-70E740481C1C}">
                <a14:useLocalDpi xmlns:a14="http://schemas.microsoft.com/office/drawing/2010/main" val="0"/>
              </a:ext>
            </a:extLst>
          </a:blip>
          <a:srcRect l="1714" t="1776" r="1584" b="2109"/>
          <a:stretch/>
        </p:blipFill>
        <p:spPr>
          <a:xfrm>
            <a:off x="1979070" y="0"/>
            <a:ext cx="13227123" cy="9561512"/>
          </a:xfrm>
          <a:prstGeom prst="rect">
            <a:avLst/>
          </a:prstGeom>
        </p:spPr>
      </p:pic>
    </p:spTree>
    <p:extLst>
      <p:ext uri="{BB962C8B-B14F-4D97-AF65-F5344CB8AC3E}">
        <p14:creationId xmlns:p14="http://schemas.microsoft.com/office/powerpoint/2010/main" val="3330782834"/>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0C4D8CC7-9D68-4433-BAC0-72A374EBD084}"/>
              </a:ext>
            </a:extLst>
          </p:cNvPr>
          <p:cNvGraphicFramePr>
            <a:graphicFrameLocks noGrp="1"/>
          </p:cNvGraphicFramePr>
          <p:nvPr>
            <p:extLst>
              <p:ext uri="{D42A27DB-BD31-4B8C-83A1-F6EECF244321}">
                <p14:modId xmlns:p14="http://schemas.microsoft.com/office/powerpoint/2010/main" val="3595582331"/>
              </p:ext>
            </p:extLst>
          </p:nvPr>
        </p:nvGraphicFramePr>
        <p:xfrm>
          <a:off x="5708725" y="56456"/>
          <a:ext cx="5256584" cy="9729427"/>
        </p:xfrm>
        <a:graphic>
          <a:graphicData uri="http://schemas.openxmlformats.org/drawingml/2006/table">
            <a:tbl>
              <a:tblPr firstRow="1">
                <a:tableStyleId>{5C22544A-7EE6-4342-B048-85BDC9FD1C3A}</a:tableStyleId>
              </a:tblPr>
              <a:tblGrid>
                <a:gridCol w="864096">
                  <a:extLst>
                    <a:ext uri="{9D8B030D-6E8A-4147-A177-3AD203B41FA5}">
                      <a16:colId xmlns:a16="http://schemas.microsoft.com/office/drawing/2014/main" val="3369831972"/>
                    </a:ext>
                  </a:extLst>
                </a:gridCol>
                <a:gridCol w="4392488">
                  <a:extLst>
                    <a:ext uri="{9D8B030D-6E8A-4147-A177-3AD203B41FA5}">
                      <a16:colId xmlns:a16="http://schemas.microsoft.com/office/drawing/2014/main" val="141093685"/>
                    </a:ext>
                  </a:extLst>
                </a:gridCol>
              </a:tblGrid>
              <a:tr h="836887">
                <a:tc gridSpan="2">
                  <a:txBody>
                    <a:bodyPr/>
                    <a:lstStyle/>
                    <a:p>
                      <a:pPr algn="l" fontAlgn="ctr"/>
                      <a:r>
                        <a:rPr lang="en-US" sz="3200" u="none" strike="noStrike" dirty="0">
                          <a:effectLst/>
                        </a:rPr>
                        <a:t>Treatments used in </a:t>
                      </a:r>
                      <a:r>
                        <a:rPr lang="en-US" sz="3200" u="none" strike="noStrike" dirty="0" err="1">
                          <a:effectLst/>
                        </a:rPr>
                        <a:t>eFigure</a:t>
                      </a:r>
                      <a:r>
                        <a:rPr lang="en-US" sz="3200" u="none" strike="noStrike" dirty="0">
                          <a:effectLst/>
                        </a:rPr>
                        <a:t> 6I</a:t>
                      </a:r>
                      <a:endParaRPr lang="en-US" sz="3200" b="0" i="0" u="none" strike="noStrike" dirty="0">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hMerge="1">
                  <a:txBody>
                    <a:bodyPr/>
                    <a:lstStyle/>
                    <a:p>
                      <a:endParaRPr lang="zh-TW" altLang="en-US"/>
                    </a:p>
                  </a:txBody>
                  <a:tcPr/>
                </a:tc>
                <a:extLst>
                  <a:ext uri="{0D108BD9-81ED-4DB2-BD59-A6C34878D82A}">
                    <a16:rowId xmlns:a16="http://schemas.microsoft.com/office/drawing/2014/main" val="3275657526"/>
                  </a:ext>
                </a:extLst>
              </a:tr>
              <a:tr h="485565">
                <a:tc>
                  <a:txBody>
                    <a:bodyPr/>
                    <a:lstStyle/>
                    <a:p>
                      <a:pPr algn="l" fontAlgn="ctr"/>
                      <a:r>
                        <a:rPr lang="en-US" sz="3200" u="none" strike="noStrike">
                          <a:effectLst/>
                        </a:rPr>
                        <a:t>A:</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Pla</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773144523"/>
                  </a:ext>
                </a:extLst>
              </a:tr>
              <a:tr h="485565">
                <a:tc>
                  <a:txBody>
                    <a:bodyPr/>
                    <a:lstStyle/>
                    <a:p>
                      <a:pPr algn="l" fontAlgn="ctr"/>
                      <a:r>
                        <a:rPr lang="en-US" sz="3200" u="none" strike="noStrike">
                          <a:effectLst/>
                        </a:rPr>
                        <a:t>B:</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MiAE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766968704"/>
                  </a:ext>
                </a:extLst>
              </a:tr>
              <a:tr h="485565">
                <a:tc>
                  <a:txBody>
                    <a:bodyPr/>
                    <a:lstStyle/>
                    <a:p>
                      <a:pPr algn="l" fontAlgn="ctr"/>
                      <a:r>
                        <a:rPr lang="en-US" sz="3200" u="none" strike="noStrike">
                          <a:effectLst/>
                        </a:rPr>
                        <a:t>C:</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AEdrug</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102837902"/>
                  </a:ext>
                </a:extLst>
              </a:tr>
              <a:tr h="485565">
                <a:tc>
                  <a:txBody>
                    <a:bodyPr/>
                    <a:lstStyle/>
                    <a:p>
                      <a:pPr algn="l" fontAlgn="ctr"/>
                      <a:r>
                        <a:rPr lang="en-US" sz="3200" u="none" strike="noStrike">
                          <a:effectLst/>
                        </a:rPr>
                        <a:t>D:</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Dex</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778760092"/>
                  </a:ext>
                </a:extLst>
              </a:tr>
              <a:tr h="485565">
                <a:tc>
                  <a:txBody>
                    <a:bodyPr/>
                    <a:lstStyle/>
                    <a:p>
                      <a:pPr algn="l" fontAlgn="ctr"/>
                      <a:r>
                        <a:rPr lang="en-US" sz="3200" u="none" strike="noStrike">
                          <a:effectLst/>
                        </a:rPr>
                        <a:t>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DeAE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195561963"/>
                  </a:ext>
                </a:extLst>
              </a:tr>
              <a:tr h="485565">
                <a:tc>
                  <a:txBody>
                    <a:bodyPr/>
                    <a:lstStyle/>
                    <a:p>
                      <a:pPr algn="l" fontAlgn="ctr"/>
                      <a:r>
                        <a:rPr lang="en-US" sz="3200" u="none" strike="noStrike">
                          <a:effectLst/>
                        </a:rPr>
                        <a:t>F:</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TrAE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203734722"/>
                  </a:ext>
                </a:extLst>
              </a:tr>
              <a:tr h="485565">
                <a:tc>
                  <a:txBody>
                    <a:bodyPr/>
                    <a:lstStyle/>
                    <a:p>
                      <a:pPr algn="l" fontAlgn="ctr"/>
                      <a:r>
                        <a:rPr lang="en-US" sz="3200" u="none" strike="noStrike">
                          <a:effectLst/>
                        </a:rPr>
                        <a:t>G:</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DeMi</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88681785"/>
                  </a:ext>
                </a:extLst>
              </a:tr>
              <a:tr h="485565">
                <a:tc>
                  <a:txBody>
                    <a:bodyPr/>
                    <a:lstStyle/>
                    <a:p>
                      <a:pPr algn="l" fontAlgn="ctr"/>
                      <a:r>
                        <a:rPr lang="en-US" sz="3200" u="none" strike="noStrike">
                          <a:effectLst/>
                        </a:rPr>
                        <a:t>H:</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DMAE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617217653"/>
                  </a:ext>
                </a:extLst>
              </a:tr>
              <a:tr h="485565">
                <a:tc>
                  <a:txBody>
                    <a:bodyPr/>
                    <a:lstStyle/>
                    <a:p>
                      <a:pPr algn="l" fontAlgn="ctr"/>
                      <a:r>
                        <a:rPr lang="en-US" sz="3200" u="none" strike="noStrike">
                          <a:effectLst/>
                        </a:rPr>
                        <a:t>I:</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Rem</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502757028"/>
                  </a:ext>
                </a:extLst>
              </a:tr>
              <a:tr h="485565">
                <a:tc>
                  <a:txBody>
                    <a:bodyPr/>
                    <a:lstStyle/>
                    <a:p>
                      <a:pPr algn="l" fontAlgn="ctr"/>
                      <a:r>
                        <a:rPr lang="en-US" sz="3200" u="none" strike="noStrike">
                          <a:effectLst/>
                        </a:rPr>
                        <a:t>J:</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FeMi</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4112573115"/>
                  </a:ext>
                </a:extLst>
              </a:tr>
              <a:tr h="485565">
                <a:tc>
                  <a:txBody>
                    <a:bodyPr/>
                    <a:lstStyle/>
                    <a:p>
                      <a:pPr algn="l" fontAlgn="ctr"/>
                      <a:r>
                        <a:rPr lang="en-US" sz="3200" u="none" strike="noStrike">
                          <a:effectLst/>
                        </a:rPr>
                        <a:t>K:</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FeAE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4205247102"/>
                  </a:ext>
                </a:extLst>
              </a:tr>
              <a:tr h="485565">
                <a:tc>
                  <a:txBody>
                    <a:bodyPr/>
                    <a:lstStyle/>
                    <a:p>
                      <a:pPr algn="l" fontAlgn="ctr"/>
                      <a:r>
                        <a:rPr lang="en-US" sz="3200" u="none" strike="noStrike">
                          <a:effectLst/>
                        </a:rPr>
                        <a:t>L:</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Mid</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59912265"/>
                  </a:ext>
                </a:extLst>
              </a:tr>
              <a:tr h="485565">
                <a:tc>
                  <a:txBody>
                    <a:bodyPr/>
                    <a:lstStyle/>
                    <a:p>
                      <a:pPr algn="l" fontAlgn="ctr"/>
                      <a:r>
                        <a:rPr lang="en-US" sz="3200" u="none" strike="noStrike">
                          <a:effectLst/>
                        </a:rPr>
                        <a:t>M:</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MiPrAE</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3793394719"/>
                  </a:ext>
                </a:extLst>
              </a:tr>
              <a:tr h="485565">
                <a:tc>
                  <a:txBody>
                    <a:bodyPr/>
                    <a:lstStyle/>
                    <a:p>
                      <a:pPr algn="l" fontAlgn="ctr"/>
                      <a:r>
                        <a:rPr lang="en-US" sz="3200" u="none" strike="noStrike">
                          <a:effectLst/>
                        </a:rPr>
                        <a:t>N:</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Ket</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719301770"/>
                  </a:ext>
                </a:extLst>
              </a:tr>
              <a:tr h="485565">
                <a:tc>
                  <a:txBody>
                    <a:bodyPr/>
                    <a:lstStyle/>
                    <a:p>
                      <a:pPr algn="l" fontAlgn="ctr"/>
                      <a:r>
                        <a:rPr lang="en-US" sz="3200" u="none" strike="noStrike">
                          <a:effectLst/>
                        </a:rPr>
                        <a:t>O:</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dirty="0" err="1">
                          <a:effectLst/>
                        </a:rPr>
                        <a:t>KeDAE</a:t>
                      </a:r>
                      <a:endParaRPr lang="en-US" sz="3200" b="0" i="0" u="none" strike="noStrike" dirty="0">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126333980"/>
                  </a:ext>
                </a:extLst>
              </a:tr>
              <a:tr h="485565">
                <a:tc>
                  <a:txBody>
                    <a:bodyPr/>
                    <a:lstStyle/>
                    <a:p>
                      <a:pPr algn="l" fontAlgn="ctr"/>
                      <a:r>
                        <a:rPr lang="en-US" sz="3200" u="none" strike="noStrike">
                          <a:effectLst/>
                        </a:rPr>
                        <a:t>P:</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Pro</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808953360"/>
                  </a:ext>
                </a:extLst>
              </a:tr>
              <a:tr h="485565">
                <a:tc>
                  <a:txBody>
                    <a:bodyPr/>
                    <a:lstStyle/>
                    <a:p>
                      <a:pPr algn="l" fontAlgn="ctr"/>
                      <a:r>
                        <a:rPr lang="en-US" sz="3200" u="none" strike="noStrike">
                          <a:effectLst/>
                        </a:rPr>
                        <a:t>Q:</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a:effectLst/>
                        </a:rPr>
                        <a:t>Gab</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456156847"/>
                  </a:ext>
                </a:extLst>
              </a:tr>
              <a:tr h="485565">
                <a:tc>
                  <a:txBody>
                    <a:bodyPr/>
                    <a:lstStyle/>
                    <a:p>
                      <a:pPr algn="l" fontAlgn="ctr"/>
                      <a:r>
                        <a:rPr lang="en-US" sz="3200" u="none" strike="noStrike">
                          <a:effectLst/>
                        </a:rPr>
                        <a:t>R:</a:t>
                      </a:r>
                      <a:endParaRPr lang="en-US" sz="3200" b="0" i="0" u="none" strike="noStrike">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tc>
                  <a:txBody>
                    <a:bodyPr/>
                    <a:lstStyle/>
                    <a:p>
                      <a:pPr algn="l" fontAlgn="ctr"/>
                      <a:r>
                        <a:rPr lang="en-US" sz="3200" u="none" strike="noStrike" dirty="0" err="1">
                          <a:effectLst/>
                        </a:rPr>
                        <a:t>SuAE</a:t>
                      </a:r>
                      <a:endParaRPr lang="en-US" sz="3200" b="0" i="0" u="none" strike="noStrike" dirty="0">
                        <a:solidFill>
                          <a:srgbClr val="000000"/>
                        </a:solidFill>
                        <a:effectLst/>
                        <a:latin typeface="新細明體" panose="02020500000000000000" pitchFamily="18" charset="-120"/>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67680348"/>
                  </a:ext>
                </a:extLst>
              </a:tr>
            </a:tbl>
          </a:graphicData>
        </a:graphic>
      </p:graphicFrame>
    </p:spTree>
    <p:extLst>
      <p:ext uri="{BB962C8B-B14F-4D97-AF65-F5344CB8AC3E}">
        <p14:creationId xmlns:p14="http://schemas.microsoft.com/office/powerpoint/2010/main" val="253690359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9196A681-065B-490D-8545-3532E18EDAF6}"/>
              </a:ext>
            </a:extLst>
          </p:cNvPr>
          <p:cNvSpPr txBox="1"/>
          <p:nvPr/>
        </p:nvSpPr>
        <p:spPr>
          <a:xfrm>
            <a:off x="2201069" y="9444335"/>
            <a:ext cx="13208000" cy="461665"/>
          </a:xfrm>
          <a:prstGeom prst="rect">
            <a:avLst/>
          </a:prstGeom>
          <a:noFill/>
        </p:spPr>
        <p:txBody>
          <a:bodyPr wrap="square" rtlCol="0">
            <a:spAutoFit/>
          </a:bodyPr>
          <a:lstStyle/>
          <a:p>
            <a:pPr algn="ctr"/>
            <a:r>
              <a:rPr lang="en-US" altLang="zh-TW" sz="2400" dirty="0" err="1"/>
              <a:t>eFigure</a:t>
            </a:r>
            <a:r>
              <a:rPr lang="en-US" altLang="zh-TW" sz="2400" dirty="0"/>
              <a:t> 6J Egger regression of NMA of time to </a:t>
            </a:r>
            <a:r>
              <a:rPr lang="en-US" altLang="zh-TW" sz="2400" dirty="0" err="1"/>
              <a:t>extubation</a:t>
            </a:r>
            <a:endParaRPr lang="zh-TW" altLang="en-US" sz="2400" dirty="0"/>
          </a:p>
        </p:txBody>
      </p:sp>
      <p:pic>
        <p:nvPicPr>
          <p:cNvPr id="5" name="圖片 4" descr="Chart">
            <a:extLst>
              <a:ext uri="{FF2B5EF4-FFF2-40B4-BE49-F238E27FC236}">
                <a16:creationId xmlns:a16="http://schemas.microsoft.com/office/drawing/2014/main" id="{21ECC566-7135-4D14-AC90-8DA611AD2B6A}"/>
              </a:ext>
            </a:extLst>
          </p:cNvPr>
          <p:cNvPicPr>
            <a:picLocks noChangeAspect="1"/>
          </p:cNvPicPr>
          <p:nvPr/>
        </p:nvPicPr>
        <p:blipFill rotWithShape="1">
          <a:blip r:embed="rId2">
            <a:extLst>
              <a:ext uri="{28A0092B-C50C-407E-A947-70E740481C1C}">
                <a14:useLocalDpi xmlns:a14="http://schemas.microsoft.com/office/drawing/2010/main" val="0"/>
              </a:ext>
            </a:extLst>
          </a:blip>
          <a:srcRect l="1877" t="2220" r="2069" b="2330"/>
          <a:stretch/>
        </p:blipFill>
        <p:spPr>
          <a:xfrm>
            <a:off x="2224405" y="200472"/>
            <a:ext cx="12953067" cy="9361040"/>
          </a:xfrm>
          <a:prstGeom prst="rect">
            <a:avLst/>
          </a:prstGeom>
        </p:spPr>
      </p:pic>
    </p:spTree>
    <p:extLst>
      <p:ext uri="{BB962C8B-B14F-4D97-AF65-F5344CB8AC3E}">
        <p14:creationId xmlns:p14="http://schemas.microsoft.com/office/powerpoint/2010/main" val="1738701210"/>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FB138C7-39ED-4CCE-9A4B-37AECDAF52A8}"/>
              </a:ext>
            </a:extLst>
          </p:cNvPr>
          <p:cNvSpPr/>
          <p:nvPr/>
        </p:nvSpPr>
        <p:spPr>
          <a:xfrm>
            <a:off x="956197" y="1313681"/>
            <a:ext cx="14452872" cy="8463855"/>
          </a:xfrm>
          <a:prstGeom prst="rect">
            <a:avLst/>
          </a:prstGeom>
          <a:noFill/>
        </p:spPr>
        <p:txBody>
          <a:bodyPr wrap="square" rtlCol="0">
            <a:spAutoFit/>
          </a:bodyPr>
          <a:lstStyle/>
          <a:p>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Abbreviation: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AEdrug</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antiemetic drug; CI: confidence interval;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ClMi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clonidine +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Clo</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clonidine;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DeAE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dexmedetomidine + antiemetic drug;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DeMi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dexmedetomidine +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Dex</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dexmedetomidine; DMAE: dexmedetomidine + midazolam + antiemetic drug; ES: effect size;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FeAE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fentanyl + antiemetic drug;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FeMi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fentanyl + midazolam; Fen: fentanyl;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FePrMi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fentanyl + propofol + midazolam; Gab: gabapentin;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KeDAE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ketamine + dexmedetomidine + antiemetic drug;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KeMi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ketamine;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Ket</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ketamine; Me005: Melatonin 0.05 mg/kg; Me01: melatonin 0.1mg/kg; Me02: Melatonin 0.2 mg/kg; Me04: Melatonin 0.4 mg/kg;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antiemetic drug + midazolam; Mid: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MiFe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alfentanil;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MiHy</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hydroxyzine;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MiKeto</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ketorolac +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MiPrAE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propofol + antiemetic drug; NA: not available;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Nal</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Nalbuphine; NMA: network meta-analysis; OR: odds ratio;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pedED</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postoperative emergence delirium in pediatric population;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Pla</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Placebo; PRISMA: </a:t>
            </a:r>
            <a:r>
              <a:rPr lang="en-US" altLang="zh-TW" sz="3200" kern="0" dirty="0">
                <a:effectLst/>
                <a:latin typeface="Calibri" panose="020F0502020204030204" pitchFamily="34" charset="0"/>
                <a:ea typeface="ScalaLancetPro"/>
                <a:cs typeface="Calibri" panose="020F0502020204030204" pitchFamily="34" charset="0"/>
              </a:rPr>
              <a:t>preferred reporting items for systematic reviews and meta-analyses;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PrMi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propofol; Pro: propofol; RCT: randomized control trial; Rem: remifentanil; SMD: standardized mean difference;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SuAE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sufentanil</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 antiemetic drug; SUCRA: </a:t>
            </a:r>
            <a:r>
              <a:rPr lang="en-US" altLang="zh-TW" sz="3200" kern="0" dirty="0">
                <a:effectLst/>
                <a:latin typeface="Calibri" panose="020F0502020204030204" pitchFamily="34" charset="0"/>
                <a:ea typeface="新細明體" panose="02020500000000000000" pitchFamily="18" charset="-120"/>
                <a:cs typeface="Calibri" panose="020F0502020204030204" pitchFamily="34" charset="0"/>
              </a:rPr>
              <a:t>surface under the cumulative ranking curve; </a:t>
            </a:r>
            <a:r>
              <a:rPr lang="en-US" altLang="zh-TW" sz="3200" kern="0" dirty="0" err="1">
                <a:effectLst/>
                <a:latin typeface="Calibri" panose="020F0502020204030204" pitchFamily="34" charset="0"/>
                <a:ea typeface="新細明體" panose="02020500000000000000" pitchFamily="18" charset="-120"/>
                <a:cs typeface="Calibri" panose="020F0502020204030204" pitchFamily="34" charset="0"/>
              </a:rPr>
              <a:t>TrAE</a:t>
            </a:r>
            <a:r>
              <a:rPr lang="en-US" altLang="zh-TW" sz="3200" kern="0" dirty="0">
                <a:effectLst/>
                <a:latin typeface="Calibri" panose="020F0502020204030204" pitchFamily="34" charset="0"/>
                <a:ea typeface="新細明體" panose="02020500000000000000" pitchFamily="18" charset="-120"/>
                <a:cs typeface="Calibri" panose="020F0502020204030204" pitchFamily="34" charset="0"/>
              </a:rPr>
              <a:t>: tramadol + antiemetic drug</a:t>
            </a:r>
            <a:endParaRPr lang="zh-TW" altLang="zh-TW" sz="3200" kern="100" dirty="0">
              <a:effectLst/>
              <a:latin typeface="Calibri" panose="020F0502020204030204" pitchFamily="34" charset="0"/>
              <a:ea typeface="新細明體" panose="02020500000000000000" pitchFamily="18" charset="-120"/>
              <a:cs typeface="Arial" panose="020B0604020202020204" pitchFamily="34" charset="0"/>
            </a:endParaRPr>
          </a:p>
        </p:txBody>
      </p:sp>
      <p:sp>
        <p:nvSpPr>
          <p:cNvPr id="4" name="文字方塊 3">
            <a:extLst>
              <a:ext uri="{FF2B5EF4-FFF2-40B4-BE49-F238E27FC236}">
                <a16:creationId xmlns:a16="http://schemas.microsoft.com/office/drawing/2014/main" id="{3D6CAE93-C7F4-4B52-9991-60E3BA8EB1A0}"/>
              </a:ext>
            </a:extLst>
          </p:cNvPr>
          <p:cNvSpPr txBox="1"/>
          <p:nvPr/>
        </p:nvSpPr>
        <p:spPr>
          <a:xfrm>
            <a:off x="1028205" y="200472"/>
            <a:ext cx="11665296" cy="1015663"/>
          </a:xfrm>
          <a:prstGeom prst="rect">
            <a:avLst/>
          </a:prstGeom>
          <a:noFill/>
        </p:spPr>
        <p:txBody>
          <a:bodyPr wrap="square" rtlCol="0">
            <a:spAutoFit/>
          </a:bodyPr>
          <a:lstStyle/>
          <a:p>
            <a:r>
              <a:rPr lang="en-US" altLang="zh-TW" sz="6000" b="1" dirty="0"/>
              <a:t>Figure legend of </a:t>
            </a:r>
            <a:r>
              <a:rPr lang="en-US" altLang="zh-TW" sz="6000" b="1" dirty="0" err="1"/>
              <a:t>eTable</a:t>
            </a:r>
            <a:r>
              <a:rPr lang="en-US" altLang="zh-TW" sz="6000" b="1" dirty="0"/>
              <a:t> 6A-6J</a:t>
            </a:r>
            <a:endParaRPr lang="zh-TW" altLang="en-US" sz="6000" b="1" dirty="0"/>
          </a:p>
        </p:txBody>
      </p:sp>
    </p:spTree>
    <p:extLst>
      <p:ext uri="{BB962C8B-B14F-4D97-AF65-F5344CB8AC3E}">
        <p14:creationId xmlns:p14="http://schemas.microsoft.com/office/powerpoint/2010/main" val="2383364960"/>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CD045548-130D-4B16-AB40-128DFDF634B1}"/>
              </a:ext>
            </a:extLst>
          </p:cNvPr>
          <p:cNvSpPr txBox="1"/>
          <p:nvPr/>
        </p:nvSpPr>
        <p:spPr>
          <a:xfrm>
            <a:off x="2201069" y="0"/>
            <a:ext cx="11492543" cy="803618"/>
          </a:xfrm>
          <a:prstGeom prst="rect">
            <a:avLst/>
          </a:prstGeom>
          <a:noFill/>
        </p:spPr>
        <p:txBody>
          <a:bodyPr wrap="square" rtlCol="0">
            <a:spAutoFit/>
          </a:bodyPr>
          <a:lstStyle/>
          <a:p>
            <a:r>
              <a:rPr lang="en-US" altLang="zh-TW" sz="4622" b="1" dirty="0"/>
              <a:t>Figure legend of </a:t>
            </a:r>
            <a:r>
              <a:rPr lang="en-US" altLang="zh-TW" sz="4622" b="1" dirty="0" err="1"/>
              <a:t>eFigure</a:t>
            </a:r>
            <a:r>
              <a:rPr lang="en-US" altLang="zh-TW" sz="4622" b="1" dirty="0"/>
              <a:t> 1A-1C</a:t>
            </a:r>
            <a:endParaRPr lang="zh-TW" altLang="en-US" sz="4622" b="1" dirty="0"/>
          </a:p>
        </p:txBody>
      </p:sp>
      <p:sp>
        <p:nvSpPr>
          <p:cNvPr id="3" name="文字方塊 2">
            <a:extLst>
              <a:ext uri="{FF2B5EF4-FFF2-40B4-BE49-F238E27FC236}">
                <a16:creationId xmlns:a16="http://schemas.microsoft.com/office/drawing/2014/main" id="{36BC95F9-D43C-4708-9886-6A078ACD66D3}"/>
              </a:ext>
            </a:extLst>
          </p:cNvPr>
          <p:cNvSpPr txBox="1"/>
          <p:nvPr/>
        </p:nvSpPr>
        <p:spPr>
          <a:xfrm>
            <a:off x="2201069" y="1624630"/>
            <a:ext cx="13208000" cy="2226507"/>
          </a:xfrm>
          <a:prstGeom prst="rect">
            <a:avLst/>
          </a:prstGeom>
          <a:noFill/>
        </p:spPr>
        <p:txBody>
          <a:bodyPr wrap="square" rtlCol="0">
            <a:spAutoFit/>
          </a:bodyPr>
          <a:lstStyle/>
          <a:p>
            <a:r>
              <a:rPr lang="en-US" altLang="zh-TW" sz="3467" dirty="0">
                <a:cs typeface="Times New Roman" panose="02020603050405020304" pitchFamily="18" charset="0"/>
              </a:rPr>
              <a:t>The lines between nodes represent direct comparisons in various trials, and the size of each circle is proportional to the size of the population involved in each specific treatment. The thickness of the lines is proportional to the number of trials connected to the network.</a:t>
            </a:r>
            <a:endParaRPr lang="zh-TW" altLang="en-US" sz="3467" b="1" dirty="0">
              <a:cs typeface="Times New Roman" panose="02020603050405020304" pitchFamily="18" charset="0"/>
            </a:endParaRPr>
          </a:p>
        </p:txBody>
      </p:sp>
      <p:sp>
        <p:nvSpPr>
          <p:cNvPr id="4" name="矩形 3">
            <a:extLst>
              <a:ext uri="{FF2B5EF4-FFF2-40B4-BE49-F238E27FC236}">
                <a16:creationId xmlns:a16="http://schemas.microsoft.com/office/drawing/2014/main" id="{AEED3EFA-9FB3-4560-8863-6E1227A22CEF}"/>
              </a:ext>
            </a:extLst>
          </p:cNvPr>
          <p:cNvSpPr/>
          <p:nvPr/>
        </p:nvSpPr>
        <p:spPr>
          <a:xfrm>
            <a:off x="2201069" y="4160912"/>
            <a:ext cx="13208000" cy="5262979"/>
          </a:xfrm>
          <a:prstGeom prst="rect">
            <a:avLst/>
          </a:prstGeom>
          <a:noFill/>
        </p:spPr>
        <p:txBody>
          <a:bodyPr wrap="square" rtlCol="0">
            <a:spAutoFit/>
          </a:bodyPr>
          <a:lstStyle/>
          <a:p>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Abbreviation: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AEdrug</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antiemetic drug; CI: confidence interval;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ClMi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clonidine + midazolam;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Clo</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clonidine;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DeAE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dexmedetomidine + antiemetic drug;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DeMi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dexmedetomidine + midazolam;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Dex</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dexmedetomidine; DMAE: dexmedetomidine + midazolam + antiemetic drug; ES: effect size;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FeAE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fentanyl + antiemetic drug;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FeMi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fentanyl + midazolam; Fen: fentanyl;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FePrMi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fentanyl + propofol + midazolam; Gab: gabapentin;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KeDAE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ketamine + dexmedetomidine + antiemetic drug;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KeMi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midazolam + ketamine;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Ket</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ketamine; Me005: Melatonin 0.05 mg/kg; Me01: melatonin 0.1mg/kg; Me02: Melatonin 0.2 mg/kg; Me04: Melatonin 0.4 mg/kg;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MiAE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antiemetic drug + midazolam; Mid: midazolam;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MiFe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midazolam + alfentanil;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MiHy</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midazolam + hydroxyzine;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MiKeto</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ketorolac + midazolam;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MiPrAE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midazolam + propofol + antiemetic drug; NA: not available;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Nal</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Nalbuphine; NMA: network meta-analysis; OR: odds ratio;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pedED</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postoperative emergence delirium in pediatric population;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Pla</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Placebo; PRISMA: </a:t>
            </a:r>
            <a:r>
              <a:rPr lang="en-US" altLang="zh-TW" sz="2400" kern="0" dirty="0">
                <a:effectLst/>
                <a:latin typeface="Calibri" panose="020F0502020204030204" pitchFamily="34" charset="0"/>
                <a:ea typeface="ScalaLancetPro"/>
                <a:cs typeface="Calibri" panose="020F0502020204030204" pitchFamily="34" charset="0"/>
              </a:rPr>
              <a:t>preferred reporting items for systematic reviews and meta-analyses;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PrMi</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midazolam + propofol; Pro: propofol; RCT: randomized control trial; Rem: remifentanil; SMD: standardized mean difference;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SuAE</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400" kern="100" dirty="0" err="1">
                <a:effectLst/>
                <a:latin typeface="Calibri" panose="020F0502020204030204" pitchFamily="34" charset="0"/>
                <a:ea typeface="新細明體" panose="02020500000000000000" pitchFamily="18" charset="-120"/>
                <a:cs typeface="Calibri" panose="020F0502020204030204" pitchFamily="34" charset="0"/>
              </a:rPr>
              <a:t>sufentanil</a:t>
            </a:r>
            <a:r>
              <a:rPr lang="en-US" altLang="zh-TW" sz="2400" kern="100" dirty="0">
                <a:effectLst/>
                <a:latin typeface="Calibri" panose="020F0502020204030204" pitchFamily="34" charset="0"/>
                <a:ea typeface="新細明體" panose="02020500000000000000" pitchFamily="18" charset="-120"/>
                <a:cs typeface="Calibri" panose="020F0502020204030204" pitchFamily="34" charset="0"/>
              </a:rPr>
              <a:t> + antiemetic drug; SUCRA: </a:t>
            </a:r>
            <a:r>
              <a:rPr lang="en-US" altLang="zh-TW" sz="2400" kern="0" dirty="0">
                <a:effectLst/>
                <a:latin typeface="Calibri" panose="020F0502020204030204" pitchFamily="34" charset="0"/>
                <a:ea typeface="新細明體" panose="02020500000000000000" pitchFamily="18" charset="-120"/>
                <a:cs typeface="Calibri" panose="020F0502020204030204" pitchFamily="34" charset="0"/>
              </a:rPr>
              <a:t>surface under the cumulative ranking curve; </a:t>
            </a:r>
            <a:r>
              <a:rPr lang="en-US" altLang="zh-TW" sz="2400" kern="0" dirty="0" err="1">
                <a:effectLst/>
                <a:latin typeface="Calibri" panose="020F0502020204030204" pitchFamily="34" charset="0"/>
                <a:ea typeface="新細明體" panose="02020500000000000000" pitchFamily="18" charset="-120"/>
                <a:cs typeface="Calibri" panose="020F0502020204030204" pitchFamily="34" charset="0"/>
              </a:rPr>
              <a:t>TrAE</a:t>
            </a:r>
            <a:r>
              <a:rPr lang="en-US" altLang="zh-TW" sz="2400" kern="0" dirty="0">
                <a:effectLst/>
                <a:latin typeface="Calibri" panose="020F0502020204030204" pitchFamily="34" charset="0"/>
                <a:ea typeface="新細明體" panose="02020500000000000000" pitchFamily="18" charset="-120"/>
                <a:cs typeface="Calibri" panose="020F0502020204030204" pitchFamily="34" charset="0"/>
              </a:rPr>
              <a:t>: tramadol + antiemetic drug</a:t>
            </a:r>
            <a:endParaRPr lang="zh-TW" altLang="zh-TW" sz="2400" kern="100" dirty="0">
              <a:effectLst/>
              <a:latin typeface="Calibri" panose="020F0502020204030204" pitchFamily="34" charset="0"/>
              <a:ea typeface="新細明體" panose="02020500000000000000" pitchFamily="18" charset="-120"/>
              <a:cs typeface="Arial" panose="020B0604020202020204" pitchFamily="34" charset="0"/>
            </a:endParaRPr>
          </a:p>
        </p:txBody>
      </p:sp>
    </p:spTree>
    <p:extLst>
      <p:ext uri="{BB962C8B-B14F-4D97-AF65-F5344CB8AC3E}">
        <p14:creationId xmlns:p14="http://schemas.microsoft.com/office/powerpoint/2010/main" val="1666745749"/>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descr="Chart">
            <a:extLst>
              <a:ext uri="{FF2B5EF4-FFF2-40B4-BE49-F238E27FC236}">
                <a16:creationId xmlns:a16="http://schemas.microsoft.com/office/drawing/2014/main" id="{671EFF6A-43BB-46D0-A690-D69D4141A016}"/>
              </a:ext>
            </a:extLst>
          </p:cNvPr>
          <p:cNvPicPr>
            <a:picLocks noChangeAspect="1"/>
          </p:cNvPicPr>
          <p:nvPr/>
        </p:nvPicPr>
        <p:blipFill rotWithShape="1">
          <a:blip r:embed="rId2">
            <a:extLst>
              <a:ext uri="{28A0092B-C50C-407E-A947-70E740481C1C}">
                <a14:useLocalDpi xmlns:a14="http://schemas.microsoft.com/office/drawing/2010/main" val="0"/>
              </a:ext>
            </a:extLst>
          </a:blip>
          <a:srcRect l="4298" t="3551" r="21764" b="3441"/>
          <a:stretch/>
        </p:blipFill>
        <p:spPr>
          <a:xfrm>
            <a:off x="2540373" y="-1"/>
            <a:ext cx="10081120" cy="9222685"/>
          </a:xfrm>
          <a:prstGeom prst="rect">
            <a:avLst/>
          </a:prstGeom>
        </p:spPr>
      </p:pic>
      <p:sp>
        <p:nvSpPr>
          <p:cNvPr id="2" name="文字方塊 1">
            <a:extLst>
              <a:ext uri="{FF2B5EF4-FFF2-40B4-BE49-F238E27FC236}">
                <a16:creationId xmlns:a16="http://schemas.microsoft.com/office/drawing/2014/main" id="{711CD7DB-255B-4AC8-822A-1C0EE69112B5}"/>
              </a:ext>
            </a:extLst>
          </p:cNvPr>
          <p:cNvSpPr txBox="1"/>
          <p:nvPr/>
        </p:nvSpPr>
        <p:spPr>
          <a:xfrm>
            <a:off x="0" y="9327559"/>
            <a:ext cx="17610138" cy="584775"/>
          </a:xfrm>
          <a:prstGeom prst="rect">
            <a:avLst/>
          </a:prstGeom>
          <a:noFill/>
        </p:spPr>
        <p:txBody>
          <a:bodyPr wrap="square" rtlCol="0">
            <a:spAutoFit/>
          </a:bodyPr>
          <a:lstStyle/>
          <a:p>
            <a:pPr algn="ctr"/>
            <a:r>
              <a:rPr lang="en-US" altLang="zh-TW" sz="3200" b="1" dirty="0" err="1"/>
              <a:t>eFigure</a:t>
            </a:r>
            <a:r>
              <a:rPr lang="en-US" altLang="zh-TW" sz="3200" b="1" dirty="0"/>
              <a:t> 2A forest plot of delirium incidence rate in patients with age </a:t>
            </a:r>
            <a:r>
              <a:rPr lang="en-US" altLang="zh-TW" sz="3200" b="1" dirty="0">
                <a:effectLst/>
                <a:ea typeface="新細明體" panose="02020500000000000000" pitchFamily="18" charset="-120"/>
              </a:rPr>
              <a:t>≤ 7 years</a:t>
            </a:r>
            <a:endParaRPr lang="zh-TW" altLang="en-US" sz="3200" b="1" dirty="0"/>
          </a:p>
        </p:txBody>
      </p:sp>
      <p:sp>
        <p:nvSpPr>
          <p:cNvPr id="6" name="文字方塊 5">
            <a:extLst>
              <a:ext uri="{FF2B5EF4-FFF2-40B4-BE49-F238E27FC236}">
                <a16:creationId xmlns:a16="http://schemas.microsoft.com/office/drawing/2014/main" id="{E4DBC254-5C22-4C93-B550-AE1F96FABC04}"/>
              </a:ext>
            </a:extLst>
          </p:cNvPr>
          <p:cNvSpPr txBox="1"/>
          <p:nvPr/>
        </p:nvSpPr>
        <p:spPr>
          <a:xfrm>
            <a:off x="8877077" y="9084022"/>
            <a:ext cx="3168352" cy="369332"/>
          </a:xfrm>
          <a:prstGeom prst="rect">
            <a:avLst/>
          </a:prstGeom>
          <a:noFill/>
        </p:spPr>
        <p:txBody>
          <a:bodyPr wrap="square" rtlCol="0">
            <a:spAutoFit/>
          </a:bodyPr>
          <a:lstStyle/>
          <a:p>
            <a:r>
              <a:rPr lang="en-US" altLang="zh-TW" dirty="0"/>
              <a:t>Better by placebo</a:t>
            </a:r>
            <a:endParaRPr lang="zh-TW" altLang="en-US" dirty="0"/>
          </a:p>
        </p:txBody>
      </p:sp>
      <p:sp>
        <p:nvSpPr>
          <p:cNvPr id="7" name="文字方塊 6">
            <a:extLst>
              <a:ext uri="{FF2B5EF4-FFF2-40B4-BE49-F238E27FC236}">
                <a16:creationId xmlns:a16="http://schemas.microsoft.com/office/drawing/2014/main" id="{805B7987-E2EE-4A1B-A560-0B9E22D38133}"/>
              </a:ext>
            </a:extLst>
          </p:cNvPr>
          <p:cNvSpPr txBox="1"/>
          <p:nvPr/>
        </p:nvSpPr>
        <p:spPr>
          <a:xfrm>
            <a:off x="5276677" y="9084022"/>
            <a:ext cx="3168352" cy="369332"/>
          </a:xfrm>
          <a:prstGeom prst="rect">
            <a:avLst/>
          </a:prstGeom>
          <a:noFill/>
        </p:spPr>
        <p:txBody>
          <a:bodyPr wrap="square" rtlCol="0">
            <a:spAutoFit/>
          </a:bodyPr>
          <a:lstStyle/>
          <a:p>
            <a:pPr algn="r"/>
            <a:r>
              <a:rPr lang="en-US" altLang="zh-TW" dirty="0"/>
              <a:t>Better by treatment</a:t>
            </a:r>
            <a:endParaRPr lang="zh-TW" altLang="en-US" dirty="0"/>
          </a:p>
        </p:txBody>
      </p:sp>
    </p:spTree>
    <p:extLst>
      <p:ext uri="{BB962C8B-B14F-4D97-AF65-F5344CB8AC3E}">
        <p14:creationId xmlns:p14="http://schemas.microsoft.com/office/powerpoint/2010/main" val="3996211072"/>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descr="Chart">
            <a:extLst>
              <a:ext uri="{FF2B5EF4-FFF2-40B4-BE49-F238E27FC236}">
                <a16:creationId xmlns:a16="http://schemas.microsoft.com/office/drawing/2014/main" id="{C4443D77-EA59-42F3-ABB1-1F6EAC75ACC1}"/>
              </a:ext>
            </a:extLst>
          </p:cNvPr>
          <p:cNvPicPr>
            <a:picLocks noChangeAspect="1"/>
          </p:cNvPicPr>
          <p:nvPr/>
        </p:nvPicPr>
        <p:blipFill rotWithShape="1">
          <a:blip r:embed="rId3">
            <a:extLst>
              <a:ext uri="{28A0092B-C50C-407E-A947-70E740481C1C}">
                <a14:useLocalDpi xmlns:a14="http://schemas.microsoft.com/office/drawing/2010/main" val="0"/>
              </a:ext>
            </a:extLst>
          </a:blip>
          <a:srcRect l="16244" t="2886" r="17406" b="2553"/>
          <a:stretch/>
        </p:blipFill>
        <p:spPr>
          <a:xfrm>
            <a:off x="4052541" y="107303"/>
            <a:ext cx="8895598" cy="9220256"/>
          </a:xfrm>
          <a:prstGeom prst="rect">
            <a:avLst/>
          </a:prstGeom>
        </p:spPr>
      </p:pic>
      <p:sp>
        <p:nvSpPr>
          <p:cNvPr id="2" name="文字方塊 1">
            <a:extLst>
              <a:ext uri="{FF2B5EF4-FFF2-40B4-BE49-F238E27FC236}">
                <a16:creationId xmlns:a16="http://schemas.microsoft.com/office/drawing/2014/main" id="{711CD7DB-255B-4AC8-822A-1C0EE69112B5}"/>
              </a:ext>
            </a:extLst>
          </p:cNvPr>
          <p:cNvSpPr txBox="1"/>
          <p:nvPr/>
        </p:nvSpPr>
        <p:spPr>
          <a:xfrm>
            <a:off x="0" y="9327559"/>
            <a:ext cx="17610138" cy="584775"/>
          </a:xfrm>
          <a:prstGeom prst="rect">
            <a:avLst/>
          </a:prstGeom>
          <a:noFill/>
        </p:spPr>
        <p:txBody>
          <a:bodyPr wrap="square" rtlCol="0">
            <a:spAutoFit/>
          </a:bodyPr>
          <a:lstStyle/>
          <a:p>
            <a:pPr algn="ctr"/>
            <a:r>
              <a:rPr lang="en-US" altLang="zh-TW" sz="3200" b="1" dirty="0" err="1"/>
              <a:t>eFigure</a:t>
            </a:r>
            <a:r>
              <a:rPr lang="en-US" altLang="zh-TW" sz="3200" b="1" dirty="0"/>
              <a:t> 2B forest plot of delirium incidence rate based on diagnostic criteria</a:t>
            </a:r>
            <a:endParaRPr lang="zh-TW" altLang="en-US" sz="3200" b="1" dirty="0"/>
          </a:p>
        </p:txBody>
      </p:sp>
      <p:sp>
        <p:nvSpPr>
          <p:cNvPr id="6" name="文字方塊 5">
            <a:extLst>
              <a:ext uri="{FF2B5EF4-FFF2-40B4-BE49-F238E27FC236}">
                <a16:creationId xmlns:a16="http://schemas.microsoft.com/office/drawing/2014/main" id="{E4DBC254-5C22-4C93-B550-AE1F96FABC04}"/>
              </a:ext>
            </a:extLst>
          </p:cNvPr>
          <p:cNvSpPr txBox="1"/>
          <p:nvPr/>
        </p:nvSpPr>
        <p:spPr>
          <a:xfrm>
            <a:off x="9885189" y="9084022"/>
            <a:ext cx="3168352" cy="369332"/>
          </a:xfrm>
          <a:prstGeom prst="rect">
            <a:avLst/>
          </a:prstGeom>
          <a:noFill/>
        </p:spPr>
        <p:txBody>
          <a:bodyPr wrap="square" rtlCol="0">
            <a:spAutoFit/>
          </a:bodyPr>
          <a:lstStyle/>
          <a:p>
            <a:r>
              <a:rPr lang="en-US" altLang="zh-TW" dirty="0"/>
              <a:t>Better by placebo</a:t>
            </a:r>
            <a:endParaRPr lang="zh-TW" altLang="en-US" dirty="0"/>
          </a:p>
        </p:txBody>
      </p:sp>
      <p:sp>
        <p:nvSpPr>
          <p:cNvPr id="7" name="文字方塊 6">
            <a:extLst>
              <a:ext uri="{FF2B5EF4-FFF2-40B4-BE49-F238E27FC236}">
                <a16:creationId xmlns:a16="http://schemas.microsoft.com/office/drawing/2014/main" id="{805B7987-E2EE-4A1B-A560-0B9E22D38133}"/>
              </a:ext>
            </a:extLst>
          </p:cNvPr>
          <p:cNvSpPr txBox="1"/>
          <p:nvPr/>
        </p:nvSpPr>
        <p:spPr>
          <a:xfrm>
            <a:off x="6212781" y="9084022"/>
            <a:ext cx="3168352" cy="369332"/>
          </a:xfrm>
          <a:prstGeom prst="rect">
            <a:avLst/>
          </a:prstGeom>
          <a:noFill/>
        </p:spPr>
        <p:txBody>
          <a:bodyPr wrap="square" rtlCol="0">
            <a:spAutoFit/>
          </a:bodyPr>
          <a:lstStyle/>
          <a:p>
            <a:pPr algn="r"/>
            <a:r>
              <a:rPr lang="en-US" altLang="zh-TW" dirty="0"/>
              <a:t>Better by treatment</a:t>
            </a:r>
            <a:endParaRPr lang="zh-TW" altLang="en-US" dirty="0"/>
          </a:p>
        </p:txBody>
      </p:sp>
    </p:spTree>
    <p:extLst>
      <p:ext uri="{BB962C8B-B14F-4D97-AF65-F5344CB8AC3E}">
        <p14:creationId xmlns:p14="http://schemas.microsoft.com/office/powerpoint/2010/main" val="14273279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descr="Chart">
            <a:extLst>
              <a:ext uri="{FF2B5EF4-FFF2-40B4-BE49-F238E27FC236}">
                <a16:creationId xmlns:a16="http://schemas.microsoft.com/office/drawing/2014/main" id="{A0444C95-B1AB-4F70-AEB0-9061C5519642}"/>
              </a:ext>
            </a:extLst>
          </p:cNvPr>
          <p:cNvPicPr>
            <a:picLocks noChangeAspect="1"/>
          </p:cNvPicPr>
          <p:nvPr/>
        </p:nvPicPr>
        <p:blipFill rotWithShape="1">
          <a:blip r:embed="rId2">
            <a:extLst>
              <a:ext uri="{28A0092B-C50C-407E-A947-70E740481C1C}">
                <a14:useLocalDpi xmlns:a14="http://schemas.microsoft.com/office/drawing/2010/main" val="0"/>
              </a:ext>
            </a:extLst>
          </a:blip>
          <a:srcRect l="13661" t="3552" r="12401" b="2774"/>
          <a:stretch/>
        </p:blipFill>
        <p:spPr>
          <a:xfrm>
            <a:off x="3836517" y="35764"/>
            <a:ext cx="9505056" cy="8757935"/>
          </a:xfrm>
          <a:prstGeom prst="rect">
            <a:avLst/>
          </a:prstGeom>
        </p:spPr>
      </p:pic>
      <p:sp>
        <p:nvSpPr>
          <p:cNvPr id="2" name="文字方塊 1">
            <a:extLst>
              <a:ext uri="{FF2B5EF4-FFF2-40B4-BE49-F238E27FC236}">
                <a16:creationId xmlns:a16="http://schemas.microsoft.com/office/drawing/2014/main" id="{711CD7DB-255B-4AC8-822A-1C0EE69112B5}"/>
              </a:ext>
            </a:extLst>
          </p:cNvPr>
          <p:cNvSpPr txBox="1"/>
          <p:nvPr/>
        </p:nvSpPr>
        <p:spPr>
          <a:xfrm>
            <a:off x="0" y="8796937"/>
            <a:ext cx="17610138" cy="1077218"/>
          </a:xfrm>
          <a:prstGeom prst="rect">
            <a:avLst/>
          </a:prstGeom>
          <a:noFill/>
        </p:spPr>
        <p:txBody>
          <a:bodyPr wrap="square" rtlCol="0">
            <a:spAutoFit/>
          </a:bodyPr>
          <a:lstStyle/>
          <a:p>
            <a:pPr algn="ctr"/>
            <a:r>
              <a:rPr lang="en-US" altLang="zh-TW" sz="3200" b="1" dirty="0" err="1"/>
              <a:t>eFigure</a:t>
            </a:r>
            <a:r>
              <a:rPr lang="en-US" altLang="zh-TW" sz="3200" b="1" dirty="0"/>
              <a:t> 2C forest plot of delirium incidence rate based on age, diagnostic criteria, and pain control subgroup</a:t>
            </a:r>
            <a:endParaRPr lang="zh-TW" altLang="en-US" sz="3200" b="1" dirty="0"/>
          </a:p>
        </p:txBody>
      </p:sp>
      <p:sp>
        <p:nvSpPr>
          <p:cNvPr id="6" name="文字方塊 5">
            <a:extLst>
              <a:ext uri="{FF2B5EF4-FFF2-40B4-BE49-F238E27FC236}">
                <a16:creationId xmlns:a16="http://schemas.microsoft.com/office/drawing/2014/main" id="{E4DBC254-5C22-4C93-B550-AE1F96FABC04}"/>
              </a:ext>
            </a:extLst>
          </p:cNvPr>
          <p:cNvSpPr txBox="1"/>
          <p:nvPr/>
        </p:nvSpPr>
        <p:spPr>
          <a:xfrm>
            <a:off x="8877077" y="8553400"/>
            <a:ext cx="3168352" cy="369332"/>
          </a:xfrm>
          <a:prstGeom prst="rect">
            <a:avLst/>
          </a:prstGeom>
          <a:noFill/>
        </p:spPr>
        <p:txBody>
          <a:bodyPr wrap="square" rtlCol="0">
            <a:spAutoFit/>
          </a:bodyPr>
          <a:lstStyle/>
          <a:p>
            <a:r>
              <a:rPr lang="en-US" altLang="zh-TW" dirty="0"/>
              <a:t>Better by placebo</a:t>
            </a:r>
            <a:endParaRPr lang="zh-TW" altLang="en-US" dirty="0"/>
          </a:p>
        </p:txBody>
      </p:sp>
      <p:sp>
        <p:nvSpPr>
          <p:cNvPr id="7" name="文字方塊 6">
            <a:extLst>
              <a:ext uri="{FF2B5EF4-FFF2-40B4-BE49-F238E27FC236}">
                <a16:creationId xmlns:a16="http://schemas.microsoft.com/office/drawing/2014/main" id="{805B7987-E2EE-4A1B-A560-0B9E22D38133}"/>
              </a:ext>
            </a:extLst>
          </p:cNvPr>
          <p:cNvSpPr txBox="1"/>
          <p:nvPr/>
        </p:nvSpPr>
        <p:spPr>
          <a:xfrm>
            <a:off x="5276677" y="8553400"/>
            <a:ext cx="3168352" cy="369332"/>
          </a:xfrm>
          <a:prstGeom prst="rect">
            <a:avLst/>
          </a:prstGeom>
          <a:noFill/>
        </p:spPr>
        <p:txBody>
          <a:bodyPr wrap="square" rtlCol="0">
            <a:spAutoFit/>
          </a:bodyPr>
          <a:lstStyle/>
          <a:p>
            <a:pPr algn="r"/>
            <a:r>
              <a:rPr lang="en-US" altLang="zh-TW" dirty="0"/>
              <a:t>Better by treatment</a:t>
            </a:r>
            <a:endParaRPr lang="zh-TW" altLang="en-US" dirty="0"/>
          </a:p>
        </p:txBody>
      </p:sp>
    </p:spTree>
    <p:extLst>
      <p:ext uri="{BB962C8B-B14F-4D97-AF65-F5344CB8AC3E}">
        <p14:creationId xmlns:p14="http://schemas.microsoft.com/office/powerpoint/2010/main" val="873854973"/>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CD045548-130D-4B16-AB40-128DFDF634B1}"/>
              </a:ext>
            </a:extLst>
          </p:cNvPr>
          <p:cNvSpPr txBox="1"/>
          <p:nvPr/>
        </p:nvSpPr>
        <p:spPr>
          <a:xfrm>
            <a:off x="2201069" y="0"/>
            <a:ext cx="11492543" cy="803618"/>
          </a:xfrm>
          <a:prstGeom prst="rect">
            <a:avLst/>
          </a:prstGeom>
          <a:noFill/>
        </p:spPr>
        <p:txBody>
          <a:bodyPr wrap="square" rtlCol="0">
            <a:spAutoFit/>
          </a:bodyPr>
          <a:lstStyle/>
          <a:p>
            <a:r>
              <a:rPr lang="en-US" altLang="zh-TW" sz="4622" b="1" dirty="0"/>
              <a:t>Figure legend of </a:t>
            </a:r>
            <a:r>
              <a:rPr lang="en-US" altLang="zh-TW" sz="4622" b="1" dirty="0" err="1"/>
              <a:t>eFigure</a:t>
            </a:r>
            <a:r>
              <a:rPr lang="en-US" altLang="zh-TW" sz="4622" b="1" dirty="0"/>
              <a:t> 3A-3C</a:t>
            </a:r>
            <a:endParaRPr lang="zh-TW" altLang="en-US" sz="4622" b="1" dirty="0"/>
          </a:p>
        </p:txBody>
      </p:sp>
      <p:sp>
        <p:nvSpPr>
          <p:cNvPr id="5" name="矩形 4">
            <a:extLst>
              <a:ext uri="{FF2B5EF4-FFF2-40B4-BE49-F238E27FC236}">
                <a16:creationId xmlns:a16="http://schemas.microsoft.com/office/drawing/2014/main" id="{5480919C-71A2-44F8-AAAB-E3D5BF930C6E}"/>
              </a:ext>
            </a:extLst>
          </p:cNvPr>
          <p:cNvSpPr/>
          <p:nvPr/>
        </p:nvSpPr>
        <p:spPr>
          <a:xfrm>
            <a:off x="2201069" y="848544"/>
            <a:ext cx="13208000" cy="8956298"/>
          </a:xfrm>
          <a:prstGeom prst="rect">
            <a:avLst/>
          </a:prstGeom>
          <a:noFill/>
        </p:spPr>
        <p:txBody>
          <a:bodyPr wrap="square" rtlCol="0">
            <a:spAutoFit/>
          </a:bodyPr>
          <a:lstStyle/>
          <a:p>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Abbreviation: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AEdrug</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antiemetic drug; CI: confidence interval;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ClMi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clonidine +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Clo</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clonidine;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DeAE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dexmedetomidine + antiemetic drug;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DeMi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dexmedetomidine +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Dex</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dexmedetomidine; DMAE: dexmedetomidine + midazolam + antiemetic drug; ES: effect size;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FeAE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fentanyl + antiemetic drug;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FeMi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fentanyl + midazolam; Fen: fentanyl;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FePrMi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fentanyl + propofol + midazolam; Gab: gabapentin;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KeDAE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ketamine + dexmedetomidine + antiemetic drug;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KeMi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ketamine;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Ket</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ketamine; Me005: Melatonin 0.05 mg/kg; Me01: melatonin 0.1mg/kg; Me02: Melatonin 0.2 mg/kg; Me04: Melatonin 0.4 mg/kg;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antiemetic drug + midazolam; Mid: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MiFe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alfentanil;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MiHy</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hydroxyzine;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MiKeto</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ketorolac + midazolam;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MiPrAE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propofol + antiemetic drug; NA: not available;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Nal</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Nalbuphine; NMA: network meta-analysis; OR: odds ratio;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pedED</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postoperative emergence delirium in pediatric population;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Pla</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Placebo; PRISMA: </a:t>
            </a:r>
            <a:r>
              <a:rPr lang="en-US" altLang="zh-TW" sz="3200" kern="0" dirty="0">
                <a:effectLst/>
                <a:latin typeface="Calibri" panose="020F0502020204030204" pitchFamily="34" charset="0"/>
                <a:ea typeface="ScalaLancetPro"/>
                <a:cs typeface="Calibri" panose="020F0502020204030204" pitchFamily="34" charset="0"/>
              </a:rPr>
              <a:t>preferred reporting items for systematic reviews and meta-analyses;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PrMi</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midazolam + propofol; Pro: propofol; RCT: randomized control trial; Rem: remifentanil; SMD: standardized mean difference;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SuAE</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3200" kern="100" dirty="0" err="1">
                <a:effectLst/>
                <a:latin typeface="Calibri" panose="020F0502020204030204" pitchFamily="34" charset="0"/>
                <a:ea typeface="新細明體" panose="02020500000000000000" pitchFamily="18" charset="-120"/>
                <a:cs typeface="Calibri" panose="020F0502020204030204" pitchFamily="34" charset="0"/>
              </a:rPr>
              <a:t>sufentanil</a:t>
            </a:r>
            <a:r>
              <a:rPr lang="en-US" altLang="zh-TW" sz="3200" kern="100" dirty="0">
                <a:effectLst/>
                <a:latin typeface="Calibri" panose="020F0502020204030204" pitchFamily="34" charset="0"/>
                <a:ea typeface="新細明體" panose="02020500000000000000" pitchFamily="18" charset="-120"/>
                <a:cs typeface="Calibri" panose="020F0502020204030204" pitchFamily="34" charset="0"/>
              </a:rPr>
              <a:t> + antiemetic drug; SUCRA: </a:t>
            </a:r>
            <a:r>
              <a:rPr lang="en-US" altLang="zh-TW" sz="3200" kern="0" dirty="0">
                <a:effectLst/>
                <a:latin typeface="Calibri" panose="020F0502020204030204" pitchFamily="34" charset="0"/>
                <a:ea typeface="新細明體" panose="02020500000000000000" pitchFamily="18" charset="-120"/>
                <a:cs typeface="Calibri" panose="020F0502020204030204" pitchFamily="34" charset="0"/>
              </a:rPr>
              <a:t>surface under the cumulative ranking curve; </a:t>
            </a:r>
            <a:r>
              <a:rPr lang="en-US" altLang="zh-TW" sz="3200" kern="0" dirty="0" err="1">
                <a:effectLst/>
                <a:latin typeface="Calibri" panose="020F0502020204030204" pitchFamily="34" charset="0"/>
                <a:ea typeface="新細明體" panose="02020500000000000000" pitchFamily="18" charset="-120"/>
                <a:cs typeface="Calibri" panose="020F0502020204030204" pitchFamily="34" charset="0"/>
              </a:rPr>
              <a:t>TrAE</a:t>
            </a:r>
            <a:r>
              <a:rPr lang="en-US" altLang="zh-TW" sz="3200" kern="0" dirty="0">
                <a:effectLst/>
                <a:latin typeface="Calibri" panose="020F0502020204030204" pitchFamily="34" charset="0"/>
                <a:ea typeface="新細明體" panose="02020500000000000000" pitchFamily="18" charset="-120"/>
                <a:cs typeface="Calibri" panose="020F0502020204030204" pitchFamily="34" charset="0"/>
              </a:rPr>
              <a:t>: tramadol + antiemetic drug</a:t>
            </a:r>
            <a:endParaRPr lang="zh-TW" altLang="zh-TW" sz="3200" kern="100" dirty="0">
              <a:effectLst/>
              <a:latin typeface="Calibri" panose="020F0502020204030204" pitchFamily="34" charset="0"/>
              <a:ea typeface="新細明體" panose="02020500000000000000" pitchFamily="18" charset="-120"/>
              <a:cs typeface="Arial" panose="020B0604020202020204" pitchFamily="34" charset="0"/>
            </a:endParaRPr>
          </a:p>
        </p:txBody>
      </p:sp>
    </p:spTree>
    <p:extLst>
      <p:ext uri="{BB962C8B-B14F-4D97-AF65-F5344CB8AC3E}">
        <p14:creationId xmlns:p14="http://schemas.microsoft.com/office/powerpoint/2010/main" val="1902280121"/>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a:extLst>
              <a:ext uri="{FF2B5EF4-FFF2-40B4-BE49-F238E27FC236}">
                <a16:creationId xmlns:a16="http://schemas.microsoft.com/office/drawing/2014/main" id="{711CD7DB-255B-4AC8-822A-1C0EE69112B5}"/>
              </a:ext>
            </a:extLst>
          </p:cNvPr>
          <p:cNvSpPr txBox="1"/>
          <p:nvPr/>
        </p:nvSpPr>
        <p:spPr>
          <a:xfrm>
            <a:off x="0" y="9327559"/>
            <a:ext cx="17610138" cy="584775"/>
          </a:xfrm>
          <a:prstGeom prst="rect">
            <a:avLst/>
          </a:prstGeom>
          <a:noFill/>
        </p:spPr>
        <p:txBody>
          <a:bodyPr wrap="square" rtlCol="0">
            <a:spAutoFit/>
          </a:bodyPr>
          <a:lstStyle/>
          <a:p>
            <a:pPr algn="ctr"/>
            <a:r>
              <a:rPr lang="en-US" altLang="zh-TW" sz="3200" b="1" dirty="0" err="1"/>
              <a:t>eFigure</a:t>
            </a:r>
            <a:r>
              <a:rPr lang="en-US" altLang="zh-TW" sz="3200" b="1" dirty="0"/>
              <a:t> 3A Network structure of postoperative nausea or vomiting incidence rate</a:t>
            </a:r>
            <a:endParaRPr lang="zh-TW" altLang="en-US" sz="3200" b="1" dirty="0"/>
          </a:p>
        </p:txBody>
      </p:sp>
      <p:pic>
        <p:nvPicPr>
          <p:cNvPr id="5" name="圖片 4" descr="Diagram">
            <a:extLst>
              <a:ext uri="{FF2B5EF4-FFF2-40B4-BE49-F238E27FC236}">
                <a16:creationId xmlns:a16="http://schemas.microsoft.com/office/drawing/2014/main" id="{9417A008-9D2D-40A2-A37C-47310DCA5C89}"/>
              </a:ext>
            </a:extLst>
          </p:cNvPr>
          <p:cNvPicPr>
            <a:picLocks noChangeAspect="1"/>
          </p:cNvPicPr>
          <p:nvPr/>
        </p:nvPicPr>
        <p:blipFill rotWithShape="1">
          <a:blip r:embed="rId2">
            <a:extLst>
              <a:ext uri="{28A0092B-C50C-407E-A947-70E740481C1C}">
                <a14:useLocalDpi xmlns:a14="http://schemas.microsoft.com/office/drawing/2010/main" val="0"/>
              </a:ext>
            </a:extLst>
          </a:blip>
          <a:srcRect l="16273" t="8041" r="13562" b="7486"/>
          <a:stretch/>
        </p:blipFill>
        <p:spPr>
          <a:xfrm>
            <a:off x="3404469" y="-1"/>
            <a:ext cx="10873208" cy="9523431"/>
          </a:xfrm>
          <a:prstGeom prst="rect">
            <a:avLst/>
          </a:prstGeom>
        </p:spPr>
      </p:pic>
    </p:spTree>
    <p:extLst>
      <p:ext uri="{BB962C8B-B14F-4D97-AF65-F5344CB8AC3E}">
        <p14:creationId xmlns:p14="http://schemas.microsoft.com/office/powerpoint/2010/main" val="3471127174"/>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sld>
</file>

<file path=ppt/theme/theme1.xml><?xml version="1.0" encoding="utf-8"?>
<a:theme xmlns:a="http://schemas.openxmlformats.org/drawingml/2006/main" name="Office 佈景主題">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28575">
          <a:solidFill>
            <a:schemeClr val="bg1">
              <a:lumMod val="85000"/>
            </a:schemeClr>
          </a:solidFill>
          <a:tailEnd type="stealth"/>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TotalTime>
  <Words>2107</Words>
  <Application>Microsoft Office PowerPoint</Application>
  <PresentationFormat>Custom</PresentationFormat>
  <Paragraphs>280</Paragraphs>
  <Slides>34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新細明體</vt:lpstr>
      <vt:lpstr>Arial</vt:lpstr>
      <vt:lpstr>Calibri</vt:lpstr>
      <vt:lpstr>Calibri Light</vt:lpstr>
      <vt:lpstr>Office 佈景主題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蔡依橙</dc:creator>
  <cp:lastModifiedBy>Blanshard, Lisa</cp:lastModifiedBy>
  <cp:revision>112</cp:revision>
  <dcterms:created xsi:type="dcterms:W3CDTF">2016-04-27T07:14:50Z</dcterms:created>
  <dcterms:modified xsi:type="dcterms:W3CDTF">2021-09-15T15:59:29Z</dcterms:modified>
</cp:coreProperties>
</file>