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51206400" cy="38404800"/>
  <p:notesSz cx="42208450" cy="32099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533118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066235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599336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132454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665571" algn="l" defTabSz="1066235" rtl="0" eaLnBrk="1" latinLnBrk="0" hangingPunct="1"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3198689" algn="l" defTabSz="1066235" rtl="0" eaLnBrk="1" latinLnBrk="0" hangingPunct="1"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731789" algn="l" defTabSz="1066235" rtl="0" eaLnBrk="1" latinLnBrk="0" hangingPunct="1"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4264906" algn="l" defTabSz="1066235" rtl="0" eaLnBrk="1" latinLnBrk="0" hangingPunct="1">
      <a:defRPr sz="3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95">
          <p15:clr>
            <a:srgbClr val="A4A3A4"/>
          </p15:clr>
        </p15:guide>
        <p15:guide id="2" pos="13776">
          <p15:clr>
            <a:srgbClr val="A4A3A4"/>
          </p15:clr>
        </p15:guide>
        <p15:guide id="3" orient="horz" pos="17612">
          <p15:clr>
            <a:srgbClr val="A4A3A4"/>
          </p15:clr>
        </p15:guide>
        <p15:guide id="4" pos="16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8" autoAdjust="0"/>
    <p:restoredTop sz="86385" autoAdjust="0"/>
  </p:normalViewPr>
  <p:slideViewPr>
    <p:cSldViewPr snapToGrid="0">
      <p:cViewPr varScale="1">
        <p:scale>
          <a:sx n="18" d="100"/>
          <a:sy n="18" d="100"/>
        </p:scale>
        <p:origin x="270" y="114"/>
      </p:cViewPr>
      <p:guideLst>
        <p:guide orient="horz" pos="15095"/>
        <p:guide pos="13776"/>
        <p:guide orient="horz" pos="17612"/>
        <p:guide pos="16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1E614B5-87CE-0D40-8FFE-FCB456E6A90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8291175" cy="17843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28136" tIns="214068" rIns="428136" bIns="214068" numCol="1" anchor="t" anchorCtr="0" compatLnSpc="1">
            <a:prstTxWarp prst="textNoShape">
              <a:avLst/>
            </a:prstTxWarp>
          </a:bodyPr>
          <a:lstStyle>
            <a:lvl1pPr defTabSz="4283075">
              <a:defRPr sz="56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FAB0259-3BD6-7847-B75F-AC1FABDBDD8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3917275" y="0"/>
            <a:ext cx="18291175" cy="17843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28136" tIns="214068" rIns="428136" bIns="214068" numCol="1" anchor="t" anchorCtr="0" compatLnSpc="1">
            <a:prstTxWarp prst="textNoShape">
              <a:avLst/>
            </a:prstTxWarp>
          </a:bodyPr>
          <a:lstStyle>
            <a:lvl1pPr algn="r" defTabSz="4283075">
              <a:defRPr sz="56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B08E86C1-1BCB-034F-850E-1023666BBA5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0314900"/>
            <a:ext cx="18291175" cy="17843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28136" tIns="214068" rIns="428136" bIns="214068" numCol="1" anchor="b" anchorCtr="0" compatLnSpc="1">
            <a:prstTxWarp prst="textNoShape">
              <a:avLst/>
            </a:prstTxWarp>
          </a:bodyPr>
          <a:lstStyle>
            <a:lvl1pPr defTabSz="4283075">
              <a:defRPr sz="56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545FB73F-B347-C048-B4C0-2AA4FE41A58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3917275" y="30314900"/>
            <a:ext cx="18291175" cy="17843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428136" tIns="214068" rIns="428136" bIns="214068" numCol="1" anchor="b" anchorCtr="0" compatLnSpc="1">
            <a:prstTxWarp prst="textNoShape">
              <a:avLst/>
            </a:prstTxWarp>
          </a:bodyPr>
          <a:lstStyle>
            <a:lvl1pPr algn="r" defTabSz="4283075">
              <a:defRPr sz="56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77FD49A-2131-0644-AE94-8C9C6034F0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104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423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53311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106623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59933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21324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665571" algn="l" defTabSz="1066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3198689" algn="l" defTabSz="1066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731789" algn="l" defTabSz="1066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4264906" algn="l" defTabSz="1066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3C47B199-7B4B-904E-8DDB-B70769BFC5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95288" y="2405063"/>
            <a:ext cx="16028987" cy="120221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6F8DFA07-9B4F-C540-B7CE-48A96E13B8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629275" y="15279688"/>
            <a:ext cx="30962600" cy="1442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11930382"/>
            <a:ext cx="43525440" cy="82321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0" y="21762720"/>
            <a:ext cx="3584448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8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17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76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9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53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91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71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35503B-C77C-CB4A-B723-02E37420C97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51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CCBF0-9BD9-9745-8078-0C5112F6D53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289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24640" y="1537986"/>
            <a:ext cx="11521440" cy="327685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320" y="1537986"/>
            <a:ext cx="33710880" cy="327685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B5952-16EA-D145-8885-74963E1261E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3132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973C5-AA9B-A043-A6B1-9E81B784B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44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24678642"/>
            <a:ext cx="43525440" cy="7627620"/>
          </a:xfrm>
        </p:spPr>
        <p:txBody>
          <a:bodyPr anchor="t"/>
          <a:lstStyle>
            <a:lvl1pPr algn="l">
              <a:defRPr sz="22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16277600"/>
            <a:ext cx="43525440" cy="8401048"/>
          </a:xfrm>
        </p:spPr>
        <p:txBody>
          <a:bodyPr anchor="b"/>
          <a:lstStyle>
            <a:lvl1pPr marL="0" indent="0">
              <a:buNone/>
              <a:defRPr sz="11200">
                <a:solidFill>
                  <a:schemeClr val="tx1">
                    <a:tint val="75000"/>
                  </a:schemeClr>
                </a:solidFill>
              </a:defRPr>
            </a:lvl1pPr>
            <a:lvl2pPr marL="2558948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2pPr>
            <a:lvl3pPr marL="5117895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3pPr>
            <a:lvl4pPr marL="7676842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4pPr>
            <a:lvl5pPr marL="10235779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5pPr>
            <a:lvl6pPr marL="12794720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6pPr>
            <a:lvl7pPr marL="15353667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7pPr>
            <a:lvl8pPr marL="17912615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8pPr>
            <a:lvl9pPr marL="20471562" indent="0">
              <a:buNone/>
              <a:defRPr sz="7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5959A-CD99-714F-8E6E-50F7D77630E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920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0320" y="8961128"/>
            <a:ext cx="22616160" cy="25345392"/>
          </a:xfrm>
        </p:spPr>
        <p:txBody>
          <a:bodyPr/>
          <a:lstStyle>
            <a:lvl1pPr>
              <a:defRPr sz="15600"/>
            </a:lvl1pPr>
            <a:lvl2pPr>
              <a:defRPr sz="13400"/>
            </a:lvl2pPr>
            <a:lvl3pPr>
              <a:defRPr sz="112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29920" y="8961128"/>
            <a:ext cx="22616160" cy="25345392"/>
          </a:xfrm>
        </p:spPr>
        <p:txBody>
          <a:bodyPr/>
          <a:lstStyle>
            <a:lvl1pPr>
              <a:defRPr sz="15600"/>
            </a:lvl1pPr>
            <a:lvl2pPr>
              <a:defRPr sz="13400"/>
            </a:lvl2pPr>
            <a:lvl3pPr>
              <a:defRPr sz="112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0566F-2FD4-D045-8BE0-2534B17B55D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101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8596632"/>
            <a:ext cx="22625052" cy="3582668"/>
          </a:xfrm>
        </p:spPr>
        <p:txBody>
          <a:bodyPr anchor="b"/>
          <a:lstStyle>
            <a:lvl1pPr marL="0" indent="0">
              <a:buNone/>
              <a:defRPr sz="13400" b="1"/>
            </a:lvl1pPr>
            <a:lvl2pPr marL="2558948" indent="0">
              <a:buNone/>
              <a:defRPr sz="11200" b="1"/>
            </a:lvl2pPr>
            <a:lvl3pPr marL="5117895" indent="0">
              <a:buNone/>
              <a:defRPr sz="10000" b="1"/>
            </a:lvl3pPr>
            <a:lvl4pPr marL="7676842" indent="0">
              <a:buNone/>
              <a:defRPr sz="9000" b="1"/>
            </a:lvl4pPr>
            <a:lvl5pPr marL="10235779" indent="0">
              <a:buNone/>
              <a:defRPr sz="9000" b="1"/>
            </a:lvl5pPr>
            <a:lvl6pPr marL="12794720" indent="0">
              <a:buNone/>
              <a:defRPr sz="9000" b="1"/>
            </a:lvl6pPr>
            <a:lvl7pPr marL="15353667" indent="0">
              <a:buNone/>
              <a:defRPr sz="9000" b="1"/>
            </a:lvl7pPr>
            <a:lvl8pPr marL="17912615" indent="0">
              <a:buNone/>
              <a:defRPr sz="9000" b="1"/>
            </a:lvl8pPr>
            <a:lvl9pPr marL="20471562" indent="0">
              <a:buNone/>
              <a:defRPr sz="9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20" y="12179300"/>
            <a:ext cx="22625052" cy="22127212"/>
          </a:xfrm>
        </p:spPr>
        <p:txBody>
          <a:bodyPr/>
          <a:lstStyle>
            <a:lvl1pPr>
              <a:defRPr sz="13400"/>
            </a:lvl1pPr>
            <a:lvl2pPr>
              <a:defRPr sz="112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142" y="8596632"/>
            <a:ext cx="22633940" cy="3582668"/>
          </a:xfrm>
        </p:spPr>
        <p:txBody>
          <a:bodyPr anchor="b"/>
          <a:lstStyle>
            <a:lvl1pPr marL="0" indent="0">
              <a:buNone/>
              <a:defRPr sz="13400" b="1"/>
            </a:lvl1pPr>
            <a:lvl2pPr marL="2558948" indent="0">
              <a:buNone/>
              <a:defRPr sz="11200" b="1"/>
            </a:lvl2pPr>
            <a:lvl3pPr marL="5117895" indent="0">
              <a:buNone/>
              <a:defRPr sz="10000" b="1"/>
            </a:lvl3pPr>
            <a:lvl4pPr marL="7676842" indent="0">
              <a:buNone/>
              <a:defRPr sz="9000" b="1"/>
            </a:lvl4pPr>
            <a:lvl5pPr marL="10235779" indent="0">
              <a:buNone/>
              <a:defRPr sz="9000" b="1"/>
            </a:lvl5pPr>
            <a:lvl6pPr marL="12794720" indent="0">
              <a:buNone/>
              <a:defRPr sz="9000" b="1"/>
            </a:lvl6pPr>
            <a:lvl7pPr marL="15353667" indent="0">
              <a:buNone/>
              <a:defRPr sz="9000" b="1"/>
            </a:lvl7pPr>
            <a:lvl8pPr marL="17912615" indent="0">
              <a:buNone/>
              <a:defRPr sz="9000" b="1"/>
            </a:lvl8pPr>
            <a:lvl9pPr marL="20471562" indent="0">
              <a:buNone/>
              <a:defRPr sz="9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2" y="12179300"/>
            <a:ext cx="22633940" cy="22127212"/>
          </a:xfrm>
        </p:spPr>
        <p:txBody>
          <a:bodyPr/>
          <a:lstStyle>
            <a:lvl1pPr>
              <a:defRPr sz="13400"/>
            </a:lvl1pPr>
            <a:lvl2pPr>
              <a:defRPr sz="112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FCD7BB-DC8B-9F48-B356-E774038F66D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945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599AC-4E41-7B49-8A17-04AC974BE7C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047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73717-E978-A741-B3CF-FA095C96702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908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8" y="1529080"/>
            <a:ext cx="16846552" cy="6507480"/>
          </a:xfrm>
        </p:spPr>
        <p:txBody>
          <a:bodyPr anchor="b"/>
          <a:lstStyle>
            <a:lvl1pPr algn="l">
              <a:defRPr sz="11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0280" y="1529088"/>
            <a:ext cx="28625800" cy="32777432"/>
          </a:xfrm>
        </p:spPr>
        <p:txBody>
          <a:bodyPr/>
          <a:lstStyle>
            <a:lvl1pPr>
              <a:defRPr sz="18000"/>
            </a:lvl1pPr>
            <a:lvl2pPr>
              <a:defRPr sz="15600"/>
            </a:lvl2pPr>
            <a:lvl3pPr>
              <a:defRPr sz="1340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8" y="8036568"/>
            <a:ext cx="16846552" cy="26269952"/>
          </a:xfrm>
        </p:spPr>
        <p:txBody>
          <a:bodyPr/>
          <a:lstStyle>
            <a:lvl1pPr marL="0" indent="0">
              <a:buNone/>
              <a:defRPr sz="7800"/>
            </a:lvl1pPr>
            <a:lvl2pPr marL="2558948" indent="0">
              <a:buNone/>
              <a:defRPr sz="6800"/>
            </a:lvl2pPr>
            <a:lvl3pPr marL="5117895" indent="0">
              <a:buNone/>
              <a:defRPr sz="5600"/>
            </a:lvl3pPr>
            <a:lvl4pPr marL="7676842" indent="0">
              <a:buNone/>
              <a:defRPr sz="5000"/>
            </a:lvl4pPr>
            <a:lvl5pPr marL="10235779" indent="0">
              <a:buNone/>
              <a:defRPr sz="5000"/>
            </a:lvl5pPr>
            <a:lvl6pPr marL="12794720" indent="0">
              <a:buNone/>
              <a:defRPr sz="5000"/>
            </a:lvl6pPr>
            <a:lvl7pPr marL="15353667" indent="0">
              <a:buNone/>
              <a:defRPr sz="5000"/>
            </a:lvl7pPr>
            <a:lvl8pPr marL="17912615" indent="0">
              <a:buNone/>
              <a:defRPr sz="5000"/>
            </a:lvl8pPr>
            <a:lvl9pPr marL="20471562" indent="0">
              <a:buNone/>
              <a:defRPr sz="5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BE6084-C954-A74F-ACAF-90FD8282343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95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812" y="26883360"/>
            <a:ext cx="30723840" cy="3173732"/>
          </a:xfrm>
        </p:spPr>
        <p:txBody>
          <a:bodyPr anchor="b"/>
          <a:lstStyle>
            <a:lvl1pPr algn="l">
              <a:defRPr sz="11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812" y="3431540"/>
            <a:ext cx="30723840" cy="23042880"/>
          </a:xfrm>
        </p:spPr>
        <p:txBody>
          <a:bodyPr/>
          <a:lstStyle>
            <a:lvl1pPr marL="0" indent="0">
              <a:buNone/>
              <a:defRPr sz="18000"/>
            </a:lvl1pPr>
            <a:lvl2pPr marL="2558948" indent="0">
              <a:buNone/>
              <a:defRPr sz="15600"/>
            </a:lvl2pPr>
            <a:lvl3pPr marL="5117895" indent="0">
              <a:buNone/>
              <a:defRPr sz="13400"/>
            </a:lvl3pPr>
            <a:lvl4pPr marL="7676842" indent="0">
              <a:buNone/>
              <a:defRPr sz="11200"/>
            </a:lvl4pPr>
            <a:lvl5pPr marL="10235779" indent="0">
              <a:buNone/>
              <a:defRPr sz="11200"/>
            </a:lvl5pPr>
            <a:lvl6pPr marL="12794720" indent="0">
              <a:buNone/>
              <a:defRPr sz="11200"/>
            </a:lvl6pPr>
            <a:lvl7pPr marL="15353667" indent="0">
              <a:buNone/>
              <a:defRPr sz="11200"/>
            </a:lvl7pPr>
            <a:lvl8pPr marL="17912615" indent="0">
              <a:buNone/>
              <a:defRPr sz="11200"/>
            </a:lvl8pPr>
            <a:lvl9pPr marL="20471562" indent="0">
              <a:buNone/>
              <a:defRPr sz="11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812" y="30057092"/>
            <a:ext cx="30723840" cy="4507228"/>
          </a:xfrm>
        </p:spPr>
        <p:txBody>
          <a:bodyPr/>
          <a:lstStyle>
            <a:lvl1pPr marL="0" indent="0">
              <a:buNone/>
              <a:defRPr sz="7800"/>
            </a:lvl1pPr>
            <a:lvl2pPr marL="2558948" indent="0">
              <a:buNone/>
              <a:defRPr sz="6800"/>
            </a:lvl2pPr>
            <a:lvl3pPr marL="5117895" indent="0">
              <a:buNone/>
              <a:defRPr sz="5600"/>
            </a:lvl3pPr>
            <a:lvl4pPr marL="7676842" indent="0">
              <a:buNone/>
              <a:defRPr sz="5000"/>
            </a:lvl4pPr>
            <a:lvl5pPr marL="10235779" indent="0">
              <a:buNone/>
              <a:defRPr sz="5000"/>
            </a:lvl5pPr>
            <a:lvl6pPr marL="12794720" indent="0">
              <a:buNone/>
              <a:defRPr sz="5000"/>
            </a:lvl6pPr>
            <a:lvl7pPr marL="15353667" indent="0">
              <a:buNone/>
              <a:defRPr sz="5000"/>
            </a:lvl7pPr>
            <a:lvl8pPr marL="17912615" indent="0">
              <a:buNone/>
              <a:defRPr sz="5000"/>
            </a:lvl8pPr>
            <a:lvl9pPr marL="20471562" indent="0">
              <a:buNone/>
              <a:defRPr sz="5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871A5-0BEE-0640-A93B-77028D86C4B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368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60320" y="1537972"/>
            <a:ext cx="46085760" cy="6400800"/>
          </a:xfrm>
          <a:prstGeom prst="rect">
            <a:avLst/>
          </a:prstGeom>
        </p:spPr>
        <p:txBody>
          <a:bodyPr vert="horz" lIns="511783" tIns="255900" rIns="511783" bIns="2559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8961128"/>
            <a:ext cx="46085760" cy="25345392"/>
          </a:xfrm>
          <a:prstGeom prst="rect">
            <a:avLst/>
          </a:prstGeom>
        </p:spPr>
        <p:txBody>
          <a:bodyPr vert="horz" lIns="511783" tIns="255900" rIns="511783" bIns="25590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320" y="35595562"/>
            <a:ext cx="11948160" cy="2044700"/>
          </a:xfrm>
          <a:prstGeom prst="rect">
            <a:avLst/>
          </a:prstGeom>
        </p:spPr>
        <p:txBody>
          <a:bodyPr vert="horz" lIns="511783" tIns="255900" rIns="511783" bIns="255900" rtlCol="0" anchor="ctr"/>
          <a:lstStyle>
            <a:lvl1pPr algn="l">
              <a:defRPr sz="6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520" y="35595562"/>
            <a:ext cx="16215360" cy="2044700"/>
          </a:xfrm>
          <a:prstGeom prst="rect">
            <a:avLst/>
          </a:prstGeom>
        </p:spPr>
        <p:txBody>
          <a:bodyPr vert="horz" lIns="511783" tIns="255900" rIns="511783" bIns="255900" rtlCol="0" anchor="ctr"/>
          <a:lstStyle>
            <a:lvl1pPr algn="ctr">
              <a:defRPr sz="6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7920" y="35595562"/>
            <a:ext cx="11948160" cy="2044700"/>
          </a:xfrm>
          <a:prstGeom prst="rect">
            <a:avLst/>
          </a:prstGeom>
        </p:spPr>
        <p:txBody>
          <a:bodyPr vert="horz" lIns="511783" tIns="255900" rIns="511783" bIns="255900" rtlCol="0" anchor="ctr"/>
          <a:lstStyle>
            <a:lvl1pPr algn="r">
              <a:defRPr sz="6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B28F8E-A562-364E-BD1B-280C7CE3901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997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2558948" rtl="0" eaLnBrk="1" latinLnBrk="0" hangingPunct="1">
        <a:spcBef>
          <a:spcPct val="0"/>
        </a:spcBef>
        <a:buNone/>
        <a:defRPr sz="2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206" indent="-1919206" algn="l" defTabSz="2558948" rtl="0" eaLnBrk="1" latinLnBrk="0" hangingPunct="1">
        <a:spcBef>
          <a:spcPct val="20000"/>
        </a:spcBef>
        <a:buFont typeface="Arial"/>
        <a:buChar char="•"/>
        <a:defRPr sz="18000" kern="1200">
          <a:solidFill>
            <a:schemeClr val="tx1"/>
          </a:solidFill>
          <a:latin typeface="+mn-lt"/>
          <a:ea typeface="+mn-ea"/>
          <a:cs typeface="+mn-cs"/>
        </a:defRPr>
      </a:lvl1pPr>
      <a:lvl2pPr marL="4158283" indent="-1599336" algn="l" defTabSz="2558948" rtl="0" eaLnBrk="1" latinLnBrk="0" hangingPunct="1">
        <a:spcBef>
          <a:spcPct val="20000"/>
        </a:spcBef>
        <a:buFont typeface="Arial"/>
        <a:buChar char="–"/>
        <a:defRPr sz="15600" kern="1200">
          <a:solidFill>
            <a:schemeClr val="tx1"/>
          </a:solidFill>
          <a:latin typeface="+mn-lt"/>
          <a:ea typeface="+mn-ea"/>
          <a:cs typeface="+mn-cs"/>
        </a:defRPr>
      </a:lvl2pPr>
      <a:lvl3pPr marL="6397360" indent="-1279465" algn="l" defTabSz="2558948" rtl="0" eaLnBrk="1" latinLnBrk="0" hangingPunct="1">
        <a:spcBef>
          <a:spcPct val="20000"/>
        </a:spcBef>
        <a:buFont typeface="Arial"/>
        <a:buChar char="•"/>
        <a:defRPr sz="13400" kern="1200">
          <a:solidFill>
            <a:schemeClr val="tx1"/>
          </a:solidFill>
          <a:latin typeface="+mn-lt"/>
          <a:ea typeface="+mn-ea"/>
          <a:cs typeface="+mn-cs"/>
        </a:defRPr>
      </a:lvl3pPr>
      <a:lvl4pPr marL="8956308" indent="-1279465" algn="l" defTabSz="2558948" rtl="0" eaLnBrk="1" latinLnBrk="0" hangingPunct="1">
        <a:spcBef>
          <a:spcPct val="20000"/>
        </a:spcBef>
        <a:buFont typeface="Arial"/>
        <a:buChar char="–"/>
        <a:defRPr sz="1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15254" indent="-1279465" algn="l" defTabSz="2558948" rtl="0" eaLnBrk="1" latinLnBrk="0" hangingPunct="1">
        <a:spcBef>
          <a:spcPct val="20000"/>
        </a:spcBef>
        <a:buFont typeface="Arial"/>
        <a:buChar char="»"/>
        <a:defRPr sz="1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074202" indent="-1279465" algn="l" defTabSz="2558948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6pPr>
      <a:lvl7pPr marL="16633149" indent="-1279465" algn="l" defTabSz="2558948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192085" indent="-1279465" algn="l" defTabSz="2558948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8pPr>
      <a:lvl9pPr marL="21751027" indent="-1279465" algn="l" defTabSz="2558948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8948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2pPr>
      <a:lvl3pPr marL="5117895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3pPr>
      <a:lvl4pPr marL="7676842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35779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94720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53667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912615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71562" algn="l" defTabSz="2558948" rtl="0" eaLnBrk="1" latinLnBrk="0" hangingPunct="1"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mfrumkin@wustl.edu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sf.io/gstzm/" TargetMode="External"/><Relationship Id="rId5" Type="http://schemas.microsoft.com/office/2007/relationships/hdphoto" Target="../media/hdphoto1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ectangle 300"/>
          <p:cNvSpPr>
            <a:spLocks noChangeArrowheads="1"/>
          </p:cNvSpPr>
          <p:nvPr/>
        </p:nvSpPr>
        <p:spPr bwMode="auto">
          <a:xfrm>
            <a:off x="21381089" y="7942615"/>
            <a:ext cx="28700276" cy="21760005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lIns="373202" tIns="280510" rIns="373202" bIns="280510"/>
          <a:lstStyle/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We generated a 10-item short form combining five items from each measure. The resulting </a:t>
            </a:r>
            <a:r>
              <a:rPr lang="en-US" sz="5400" dirty="0" err="1">
                <a:latin typeface="+mj-lt"/>
                <a:cs typeface="Arial" panose="020B0604020202020204" pitchFamily="34" charset="0"/>
              </a:rPr>
              <a:t>bifactor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model fit well (Comparative Fit Index = .96, Tucker Lewis Index = .94, Root Mean Square Error of Approximation = .07). </a:t>
            </a: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>
              <a:spcAft>
                <a:spcPts val="3000"/>
              </a:spcAft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The short form correlated highly with observed scores on the TFI and THI (</a:t>
            </a:r>
            <a:r>
              <a:rPr lang="en-US" sz="5400" i="1" dirty="0" err="1">
                <a:latin typeface="+mj-lt"/>
                <a:cs typeface="Arial" panose="020B0604020202020204" pitchFamily="34" charset="0"/>
              </a:rPr>
              <a:t>r</a:t>
            </a:r>
            <a:r>
              <a:rPr lang="en-US" sz="5400" dirty="0" err="1">
                <a:latin typeface="+mj-lt"/>
                <a:cs typeface="Arial" panose="020B0604020202020204" pitchFamily="34" charset="0"/>
              </a:rPr>
              <a:t>s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.80-.91). </a:t>
            </a: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Change in the combined short-form with treatment correlated highly with change in TFI (</a:t>
            </a:r>
            <a:r>
              <a:rPr lang="en-US" sz="5400" i="1" dirty="0">
                <a:latin typeface="+mj-lt"/>
                <a:cs typeface="Arial" panose="020B0604020202020204" pitchFamily="34" charset="0"/>
              </a:rPr>
              <a:t>r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.84) and THI (</a:t>
            </a:r>
            <a:r>
              <a:rPr lang="en-US" sz="5400" i="1" dirty="0">
                <a:latin typeface="+mj-lt"/>
                <a:cs typeface="Arial" panose="020B0604020202020204" pitchFamily="34" charset="0"/>
              </a:rPr>
              <a:t>r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.76). </a:t>
            </a:r>
          </a:p>
          <a:p>
            <a:pPr marL="685800" indent="-6858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Regression analyses suggested that change in the combined short-form accounted for unique variance in THI and TFI change over and above a competing short form of the THI.</a:t>
            </a:r>
          </a:p>
        </p:txBody>
      </p:sp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5372" y="515404"/>
            <a:ext cx="50183722" cy="3736596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6640" tIns="53315" rIns="106640" bIns="53315" spcCol="0" rtlCol="0" anchor="ctr"/>
          <a:lstStyle/>
          <a:p>
            <a:pPr algn="ctr"/>
            <a:endParaRPr lang="en-US"/>
          </a:p>
        </p:txBody>
      </p:sp>
      <p:pic>
        <p:nvPicPr>
          <p:cNvPr id="65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670" y="1417660"/>
            <a:ext cx="4392142" cy="439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B0A1BC09-E8C3-43E5-B9C6-C56E14458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377246" y="1470575"/>
            <a:ext cx="4171020" cy="4180472"/>
            <a:chOff x="35970083" y="29139442"/>
            <a:chExt cx="3028381" cy="3028381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C8F0A18-76E4-48E1-9437-784CFDDF3187}"/>
                </a:ext>
              </a:extLst>
            </p:cNvPr>
            <p:cNvSpPr/>
            <p:nvPr/>
          </p:nvSpPr>
          <p:spPr>
            <a:xfrm>
              <a:off x="35970083" y="29139442"/>
              <a:ext cx="3028381" cy="3028381"/>
            </a:xfrm>
            <a:prstGeom prst="ellipse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827" t="-8043" r="-7244" b="-5409"/>
            <a:stretch/>
          </p:blipFill>
          <p:spPr bwMode="auto">
            <a:xfrm>
              <a:off x="36138522" y="29320693"/>
              <a:ext cx="2747257" cy="2780384"/>
            </a:xfrm>
            <a:prstGeom prst="flowChartConnector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70" name="Rectangle 300"/>
          <p:cNvSpPr>
            <a:spLocks noChangeArrowheads="1"/>
          </p:cNvSpPr>
          <p:nvPr/>
        </p:nvSpPr>
        <p:spPr bwMode="auto">
          <a:xfrm>
            <a:off x="923611" y="7995470"/>
            <a:ext cx="20011758" cy="16356444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lIns="373202" tIns="280510" rIns="373202" bIns="280510"/>
          <a:lstStyle/>
          <a:p>
            <a:pPr marL="685828" indent="-685800"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en-US" sz="5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Tinnitus is the experience of phantom sounds (i.e., ringing, buzzing) in the ears or head. </a:t>
            </a:r>
          </a:p>
          <a:p>
            <a:pPr marL="685828" indent="-685800"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en-US" sz="5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Approximately 10-20% of adults globally experience any tinnitus. For a subset of individuals, tinnitus is bothersome and causes psychological distress.</a:t>
            </a:r>
          </a:p>
          <a:p>
            <a:pPr marL="685828" indent="-685800"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en-US" sz="5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In the absence of a clear physiological cause of tinnitus, psychological treatments including cognitive behavioral therapy have been developed to address the associated distress. </a:t>
            </a:r>
          </a:p>
          <a:p>
            <a:pPr marL="685828" indent="-685800"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en-US" sz="5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Two measures are primarily used to assess change in tinnitus-related distress through treatment: the Tinnitus Handicap Inventory (THI; Newman, Jacobson, &amp; Spitzer, 1996) and the Tinnitus Functional Index (TFI; </a:t>
            </a:r>
            <a:r>
              <a:rPr lang="en-US" sz="5400" dirty="0" err="1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Meikle</a:t>
            </a:r>
            <a:r>
              <a:rPr lang="en-US" sz="5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 et al., 2012). Both consist of 25 questions, which makes them too long to complete frequently during an intervention. </a:t>
            </a:r>
          </a:p>
          <a:p>
            <a:pPr marL="685828" indent="-685800"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en-US" sz="5400" dirty="0">
                <a:solidFill>
                  <a:prstClr val="black"/>
                </a:solidFill>
                <a:latin typeface="+mj-lt"/>
                <a:cs typeface="Arial" panose="020B0604020202020204" pitchFamily="34" charset="0"/>
              </a:rPr>
              <a:t>The aim of the current study was to develop a short form combining these questionnaires to be used for frequent monitoring during treatment of tinnitus-related distress.</a:t>
            </a:r>
          </a:p>
          <a:p>
            <a:pPr marL="666740" indent="-666712">
              <a:buFont typeface="Arial"/>
              <a:buChar char="•"/>
              <a:defRPr/>
            </a:pPr>
            <a:endParaRPr lang="en-US" sz="54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2" name="Rectangle 300"/>
          <p:cNvSpPr>
            <a:spLocks noChangeArrowheads="1"/>
          </p:cNvSpPr>
          <p:nvPr/>
        </p:nvSpPr>
        <p:spPr bwMode="auto">
          <a:xfrm>
            <a:off x="948264" y="25610812"/>
            <a:ext cx="19986683" cy="11920928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lIns="373202" tIns="280510" rIns="373202" bIns="280510"/>
          <a:lstStyle/>
          <a:p>
            <a:pPr defTabSz="701606">
              <a:lnSpc>
                <a:spcPct val="120000"/>
              </a:lnSpc>
              <a:spcAft>
                <a:spcPts val="3000"/>
              </a:spcAft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Data were aggregated from nine study samples in the United States and United Kingdom of adults with bothersome tinnitus (</a:t>
            </a:r>
            <a:r>
              <a:rPr lang="en-US" sz="5400" i="1" dirty="0">
                <a:latin typeface="+mj-lt"/>
                <a:cs typeface="Arial" panose="020B0604020202020204" pitchFamily="34" charset="0"/>
              </a:rPr>
              <a:t>N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502)</a:t>
            </a:r>
          </a:p>
          <a:p>
            <a:pPr marL="685800" indent="-685800" defTabSz="701606">
              <a:lnSpc>
                <a:spcPct val="120000"/>
              </a:lnSpc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42% of participants (</a:t>
            </a:r>
            <a:r>
              <a:rPr lang="en-US" sz="5400" i="1" dirty="0">
                <a:latin typeface="+mj-lt"/>
                <a:cs typeface="Arial" panose="020B0604020202020204" pitchFamily="34" charset="0"/>
              </a:rPr>
              <a:t>n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213) completed the questionnaires in the US and 58% of participants (</a:t>
            </a:r>
            <a:r>
              <a:rPr lang="en-US" sz="5400" i="1" dirty="0">
                <a:latin typeface="+mj-lt"/>
                <a:cs typeface="Arial" panose="020B0604020202020204" pitchFamily="34" charset="0"/>
              </a:rPr>
              <a:t>n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289) completed the questionnaires in the UK</a:t>
            </a:r>
          </a:p>
          <a:p>
            <a:pPr marL="685800" indent="-685800" defTabSz="701606">
              <a:lnSpc>
                <a:spcPct val="120000"/>
              </a:lnSpc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Average age was 54 (</a:t>
            </a:r>
            <a:r>
              <a:rPr lang="en-US" sz="5400" i="1" dirty="0">
                <a:latin typeface="+mj-lt"/>
                <a:cs typeface="Arial" panose="020B0604020202020204" pitchFamily="34" charset="0"/>
              </a:rPr>
              <a:t>SD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= 11)</a:t>
            </a:r>
          </a:p>
          <a:p>
            <a:pPr marL="685800" indent="-685800" defTabSz="701606">
              <a:lnSpc>
                <a:spcPct val="120000"/>
              </a:lnSpc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57% of participants were female</a:t>
            </a: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endParaRPr lang="en-US" sz="2000" dirty="0">
              <a:latin typeface="+mj-lt"/>
              <a:cs typeface="Arial" panose="020B0604020202020204" pitchFamily="34" charset="0"/>
            </a:endParaRP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Confirmatory and exploratory factor analyses conducted in </a:t>
            </a:r>
            <a:r>
              <a:rPr lang="en-US" sz="5400" dirty="0" err="1">
                <a:latin typeface="+mj-lt"/>
                <a:cs typeface="Arial" panose="020B0604020202020204" pitchFamily="34" charset="0"/>
              </a:rPr>
              <a:t>Mplus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version 8 (see </a:t>
            </a:r>
            <a:r>
              <a:rPr lang="en-US" sz="5400" dirty="0">
                <a:latin typeface="+mj-lt"/>
                <a:cs typeface="Arial" panose="020B0604020202020204" pitchFamily="34" charset="0"/>
                <a:hlinkClick r:id="rId6"/>
              </a:rPr>
              <a:t>https://osf.io/gstzm/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 for full analytic plan) </a:t>
            </a: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endParaRPr lang="en-US" sz="5400" dirty="0">
              <a:latin typeface="+mj-lt"/>
              <a:cs typeface="Arial" panose="020B0604020202020204" pitchFamily="34" charset="0"/>
            </a:endParaRPr>
          </a:p>
          <a:p>
            <a:pPr defTabSz="701606">
              <a:lnSpc>
                <a:spcPct val="120000"/>
              </a:lnSpc>
              <a:spcAft>
                <a:spcPts val="3000"/>
              </a:spcAft>
            </a:pPr>
            <a:endParaRPr lang="en-US" sz="54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1" name="Rectangle 271"/>
          <p:cNvSpPr>
            <a:spLocks noChangeArrowheads="1"/>
          </p:cNvSpPr>
          <p:nvPr/>
        </p:nvSpPr>
        <p:spPr bwMode="auto">
          <a:xfrm>
            <a:off x="949302" y="24621207"/>
            <a:ext cx="19985570" cy="1134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70248" tIns="35126" rIns="70248" bIns="35126" anchor="ctr"/>
          <a:lstStyle/>
          <a:p>
            <a:pPr algn="ctr" defTabSz="701606">
              <a:defRPr/>
            </a:pPr>
            <a:r>
              <a:rPr lang="en-US" sz="5800" b="1" dirty="0">
                <a:solidFill>
                  <a:srgbClr val="292934"/>
                </a:solidFill>
                <a:latin typeface="Arial" charset="0"/>
              </a:rPr>
              <a:t>Method</a:t>
            </a:r>
            <a:endParaRPr lang="en-US" sz="5800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66" name="Rectangle 271"/>
          <p:cNvSpPr>
            <a:spLocks noChangeArrowheads="1"/>
          </p:cNvSpPr>
          <p:nvPr/>
        </p:nvSpPr>
        <p:spPr bwMode="auto">
          <a:xfrm>
            <a:off x="21368208" y="6982684"/>
            <a:ext cx="28713157" cy="11400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70248" tIns="35126" rIns="70248" bIns="35126" anchor="ctr"/>
          <a:lstStyle/>
          <a:p>
            <a:pPr algn="ctr" defTabSz="701606">
              <a:defRPr/>
            </a:pPr>
            <a:r>
              <a:rPr lang="en-US" sz="5800" b="1" dirty="0">
                <a:solidFill>
                  <a:srgbClr val="292934"/>
                </a:solidFill>
                <a:latin typeface="Arial" charset="0"/>
              </a:rPr>
              <a:t>Results</a:t>
            </a:r>
            <a:endParaRPr lang="en-US" sz="5800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168" name="Rectangle 300"/>
          <p:cNvSpPr>
            <a:spLocks noChangeArrowheads="1"/>
          </p:cNvSpPr>
          <p:nvPr/>
        </p:nvSpPr>
        <p:spPr bwMode="auto">
          <a:xfrm>
            <a:off x="21367839" y="31163265"/>
            <a:ext cx="28700276" cy="4467399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lIns="373202" tIns="280510" rIns="373202" bIns="280510"/>
          <a:lstStyle/>
          <a:p>
            <a:pPr marL="685828" indent="-685800">
              <a:lnSpc>
                <a:spcPct val="110000"/>
              </a:lnSpc>
              <a:spcAft>
                <a:spcPts val="3000"/>
              </a:spcAft>
              <a:buFont typeface="Arial"/>
              <a:buChar char="•"/>
              <a:defRPr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We generated a 10-item short form of the combined TFI and THI that achieved good fit and appears sensitive to treatment change. </a:t>
            </a:r>
          </a:p>
          <a:p>
            <a:pPr marL="685828" indent="-685800">
              <a:lnSpc>
                <a:spcPct val="110000"/>
              </a:lnSpc>
              <a:spcAft>
                <a:spcPts val="3000"/>
              </a:spcAft>
              <a:buFont typeface="Arial"/>
              <a:buChar char="•"/>
              <a:defRPr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The short form developed here warrants further study across cultures and treatment settings as a short measure of tinnitus distress.</a:t>
            </a:r>
            <a:endParaRPr lang="en-US" sz="54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69" name="Rectangle 271"/>
          <p:cNvSpPr>
            <a:spLocks noChangeArrowheads="1"/>
          </p:cNvSpPr>
          <p:nvPr/>
        </p:nvSpPr>
        <p:spPr bwMode="auto">
          <a:xfrm>
            <a:off x="21354958" y="30007256"/>
            <a:ext cx="28713157" cy="114316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70248" tIns="35126" rIns="70248" bIns="35126" anchor="ctr"/>
          <a:lstStyle/>
          <a:p>
            <a:pPr algn="ctr" defTabSz="701606">
              <a:defRPr/>
            </a:pPr>
            <a:r>
              <a:rPr lang="en-US" sz="5800" b="1" dirty="0">
                <a:solidFill>
                  <a:srgbClr val="292934"/>
                </a:solidFill>
                <a:latin typeface="Arial" charset="0"/>
              </a:rPr>
              <a:t>Discussion</a:t>
            </a:r>
            <a:endParaRPr lang="en-US" sz="5800" dirty="0">
              <a:solidFill>
                <a:srgbClr val="292934"/>
              </a:solidFill>
              <a:latin typeface="Arial" charset="0"/>
            </a:endParaRPr>
          </a:p>
        </p:txBody>
      </p:sp>
      <p:sp>
        <p:nvSpPr>
          <p:cNvPr id="69" name="Rectangle 271"/>
          <p:cNvSpPr>
            <a:spLocks noChangeArrowheads="1"/>
          </p:cNvSpPr>
          <p:nvPr/>
        </p:nvSpPr>
        <p:spPr bwMode="auto">
          <a:xfrm>
            <a:off x="910415" y="6995940"/>
            <a:ext cx="20028866" cy="117249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70248" tIns="35126" rIns="70248" bIns="35126" anchor="ctr"/>
          <a:lstStyle/>
          <a:p>
            <a:pPr algn="ctr" defTabSz="701606">
              <a:defRPr/>
            </a:pPr>
            <a:r>
              <a:rPr lang="en-US" sz="5800" b="1" dirty="0">
                <a:solidFill>
                  <a:srgbClr val="292934"/>
                </a:solidFill>
                <a:latin typeface="Arial" charset="0"/>
              </a:rPr>
              <a:t>Background</a:t>
            </a:r>
            <a:endParaRPr lang="en-US" sz="5800" dirty="0">
              <a:solidFill>
                <a:srgbClr val="292934"/>
              </a:solidFill>
              <a:latin typeface="Arial" charset="0"/>
            </a:endParaRPr>
          </a:p>
        </p:txBody>
      </p:sp>
      <p:pic>
        <p:nvPicPr>
          <p:cNvPr id="3" name="Picture 2" descr="Figure 1&#10;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5" t="5966" r="11635" b="6124"/>
          <a:stretch/>
        </p:blipFill>
        <p:spPr>
          <a:xfrm>
            <a:off x="25753048" y="10895130"/>
            <a:ext cx="19602238" cy="13456784"/>
          </a:xfrm>
          <a:prstGeom prst="rect">
            <a:avLst/>
          </a:prstGeom>
        </p:spPr>
      </p:pic>
      <p:sp>
        <p:nvSpPr>
          <p:cNvPr id="62" name="Rectangle 2"/>
          <p:cNvSpPr txBox="1">
            <a:spLocks noChangeArrowheads="1"/>
          </p:cNvSpPr>
          <p:nvPr/>
        </p:nvSpPr>
        <p:spPr>
          <a:xfrm>
            <a:off x="5997805" y="842707"/>
            <a:ext cx="38759669" cy="5803095"/>
          </a:xfrm>
          <a:prstGeom prst="rect">
            <a:avLst/>
          </a:prstGeom>
          <a:solidFill>
            <a:schemeClr val="bg1"/>
          </a:solidFill>
          <a:ln w="57150" cap="flat" cmpd="thinThick">
            <a:solidFill>
              <a:schemeClr val="tx1"/>
            </a:solidFill>
            <a:miter lim="800000"/>
            <a:headEnd/>
            <a:tailEnd/>
          </a:ln>
        </p:spPr>
        <p:txBody>
          <a:bodyPr lIns="373202" tIns="187825" rIns="373202" bIns="187825" rtlCol="0" anchor="t">
            <a:noAutofit/>
          </a:bodyPr>
          <a:lstStyle>
            <a:lvl1pPr algn="ctr" defTabSz="2194210" rtl="0" eaLnBrk="1" latinLnBrk="0" hangingPunct="1">
              <a:spcBef>
                <a:spcPct val="0"/>
              </a:spcBef>
              <a:buNone/>
              <a:defRPr sz="2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706066">
              <a:lnSpc>
                <a:spcPct val="120000"/>
              </a:lnSpc>
              <a:defRPr/>
            </a:pPr>
            <a:r>
              <a:rPr lang="en-US" sz="3000" b="1" dirty="0"/>
              <a:t> </a:t>
            </a:r>
            <a:r>
              <a:rPr lang="en-US" sz="7000" b="1" dirty="0"/>
              <a:t>Measurement of Tinnitus Distress: Confirmatory Factor Analysis of the Tinnitus Handicap Inventory and Tinnitus Functional Index and Development of a Combined Short Form</a:t>
            </a:r>
          </a:p>
          <a:p>
            <a:pPr defTabSz="1706066">
              <a:lnSpc>
                <a:spcPct val="120000"/>
              </a:lnSpc>
              <a:defRPr/>
            </a:pPr>
            <a:r>
              <a:rPr lang="en-US" sz="5800" b="1" dirty="0"/>
              <a:t>Madelyn R. Frumkin</a:t>
            </a:r>
            <a:r>
              <a:rPr lang="en-US" sz="5800" b="1" baseline="30000" dirty="0"/>
              <a:t>1</a:t>
            </a:r>
            <a:r>
              <a:rPr lang="en-US" sz="5800" b="1" dirty="0"/>
              <a:t>*, Donna Kallogjeri</a:t>
            </a:r>
            <a:r>
              <a:rPr lang="en-US" sz="5800" b="1" baseline="30000" dirty="0"/>
              <a:t>1</a:t>
            </a:r>
            <a:r>
              <a:rPr lang="en-US" sz="5800" b="1" dirty="0"/>
              <a:t>, Jay F. Piccirillo</a:t>
            </a:r>
            <a:r>
              <a:rPr lang="en-US" sz="5800" b="1" baseline="30000" dirty="0"/>
              <a:t>1</a:t>
            </a:r>
            <a:r>
              <a:rPr lang="en-US" sz="5800" b="1" dirty="0"/>
              <a:t>, </a:t>
            </a:r>
            <a:r>
              <a:rPr lang="en-US" sz="5800" b="1" dirty="0" err="1"/>
              <a:t>Eldre</a:t>
            </a:r>
            <a:r>
              <a:rPr lang="en-US" sz="5800" b="1" dirty="0"/>
              <a:t> W. Beukes</a:t>
            </a:r>
            <a:r>
              <a:rPr lang="en-US" sz="5800" b="1" baseline="30000" dirty="0"/>
              <a:t>2,3</a:t>
            </a:r>
            <a:r>
              <a:rPr lang="en-US" sz="5800" b="1" dirty="0"/>
              <a:t>, </a:t>
            </a:r>
            <a:r>
              <a:rPr lang="en-US" sz="5800" b="1" dirty="0" err="1"/>
              <a:t>Vinaya</a:t>
            </a:r>
            <a:r>
              <a:rPr lang="en-US" sz="5800" b="1" dirty="0"/>
              <a:t> Manchaiah</a:t>
            </a:r>
            <a:r>
              <a:rPr lang="en-US" sz="5800" b="1" baseline="30000" dirty="0"/>
              <a:t>2,4</a:t>
            </a:r>
            <a:r>
              <a:rPr lang="en-US" sz="5800" b="1" dirty="0"/>
              <a:t>,  Gerhard Andersson</a:t>
            </a:r>
            <a:r>
              <a:rPr lang="en-US" sz="5800" b="1" baseline="30000" dirty="0"/>
              <a:t>5,6</a:t>
            </a:r>
            <a:r>
              <a:rPr lang="en-US" sz="5800" b="1" dirty="0"/>
              <a:t>, &amp; Thomas L. Rodebaugh</a:t>
            </a:r>
            <a:r>
              <a:rPr lang="en-US" sz="5400" b="1" baseline="30000" dirty="0"/>
              <a:t>1</a:t>
            </a:r>
          </a:p>
          <a:p>
            <a:pPr defTabSz="1706066">
              <a:lnSpc>
                <a:spcPct val="120000"/>
              </a:lnSpc>
              <a:defRPr/>
            </a:pPr>
            <a:r>
              <a:rPr lang="en-US" sz="4000" b="1" baseline="30000" dirty="0"/>
              <a:t>1</a:t>
            </a:r>
            <a:r>
              <a:rPr lang="en-US" sz="4000" b="1" dirty="0"/>
              <a:t>Washington University in St. Louis; </a:t>
            </a:r>
            <a:r>
              <a:rPr lang="en-US" sz="4000" b="1" baseline="30000" dirty="0"/>
              <a:t>2</a:t>
            </a:r>
            <a:r>
              <a:rPr lang="en-US" sz="4000" b="1" dirty="0"/>
              <a:t>Lamar University; </a:t>
            </a:r>
            <a:r>
              <a:rPr lang="en-US" sz="4000" b="1" baseline="30000" dirty="0"/>
              <a:t>3</a:t>
            </a:r>
            <a:r>
              <a:rPr lang="en-US" sz="4000" b="1" dirty="0"/>
              <a:t>Anglia Ruskin University; </a:t>
            </a:r>
            <a:r>
              <a:rPr lang="en-US" sz="4000" b="1" baseline="30000" dirty="0"/>
              <a:t>4</a:t>
            </a:r>
            <a:r>
              <a:rPr lang="en-US" sz="4000" b="1" dirty="0"/>
              <a:t>School of Allied Health Sciences; </a:t>
            </a:r>
            <a:r>
              <a:rPr lang="en-US" sz="4000" b="1" baseline="30000" dirty="0"/>
              <a:t>5</a:t>
            </a:r>
            <a:r>
              <a:rPr lang="en-US" sz="4000" b="1" dirty="0"/>
              <a:t>Linköping University; </a:t>
            </a:r>
            <a:r>
              <a:rPr lang="en-US" sz="4000" b="1" baseline="30000" dirty="0"/>
              <a:t>6</a:t>
            </a:r>
            <a:r>
              <a:rPr lang="en-US" sz="4000" b="1" dirty="0"/>
              <a:t>Karolinska Institute</a:t>
            </a:r>
          </a:p>
          <a:p>
            <a:pPr defTabSz="1706066">
              <a:lnSpc>
                <a:spcPct val="120000"/>
              </a:lnSpc>
              <a:defRPr/>
            </a:pPr>
            <a:endParaRPr lang="en-US" sz="5000" b="1" dirty="0"/>
          </a:p>
        </p:txBody>
      </p:sp>
      <p:sp>
        <p:nvSpPr>
          <p:cNvPr id="19" name="Rectangle 300"/>
          <p:cNvSpPr>
            <a:spLocks noChangeArrowheads="1"/>
          </p:cNvSpPr>
          <p:nvPr/>
        </p:nvSpPr>
        <p:spPr bwMode="auto">
          <a:xfrm>
            <a:off x="21381090" y="35900528"/>
            <a:ext cx="28700276" cy="1545239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lIns="373202" tIns="280510" rIns="373202" bIns="280510"/>
          <a:lstStyle/>
          <a:p>
            <a:pPr marL="28">
              <a:lnSpc>
                <a:spcPct val="110000"/>
              </a:lnSpc>
              <a:spcAft>
                <a:spcPts val="3000"/>
              </a:spcAft>
              <a:defRPr/>
            </a:pPr>
            <a:r>
              <a:rPr lang="en-US" sz="5400" dirty="0">
                <a:latin typeface="+mj-lt"/>
                <a:cs typeface="Arial" panose="020B0604020202020204" pitchFamily="34" charset="0"/>
              </a:rPr>
              <a:t>*Correspondence: 			</a:t>
            </a:r>
            <a:r>
              <a:rPr lang="en-US" sz="5400" dirty="0">
                <a:latin typeface="+mj-lt"/>
                <a:cs typeface="Arial" panose="020B0604020202020204" pitchFamily="34" charset="0"/>
                <a:hlinkClick r:id="rId8"/>
              </a:rPr>
              <a:t>mfrumkin@wustl.edu</a:t>
            </a:r>
            <a:r>
              <a:rPr lang="en-US" sz="5400" dirty="0">
                <a:latin typeface="+mj-lt"/>
                <a:cs typeface="Arial" panose="020B0604020202020204" pitchFamily="34" charset="0"/>
              </a:rPr>
              <a:t>			   @</a:t>
            </a:r>
            <a:r>
              <a:rPr lang="en-US" sz="5400" dirty="0" err="1">
                <a:latin typeface="+mj-lt"/>
                <a:cs typeface="Arial" panose="020B0604020202020204" pitchFamily="34" charset="0"/>
              </a:rPr>
              <a:t>maddyfrumkin</a:t>
            </a:r>
            <a:endParaRPr lang="en-US" sz="5400" dirty="0">
              <a:solidFill>
                <a:prstClr val="black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142283" y="36205162"/>
            <a:ext cx="1648048" cy="935969"/>
          </a:xfrm>
          <a:prstGeom prst="rect">
            <a:avLst/>
          </a:prstGeom>
        </p:spPr>
      </p:pic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24885" y="36094736"/>
            <a:ext cx="1748301" cy="13187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20980</TotalTime>
  <Words>521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Psychology Department</dc:creator>
  <cp:keywords/>
  <dc:description/>
  <cp:lastModifiedBy>Blanshard, Lisa</cp:lastModifiedBy>
  <cp:revision>1229</cp:revision>
  <cp:lastPrinted>2007-11-15T18:25:41Z</cp:lastPrinted>
  <dcterms:created xsi:type="dcterms:W3CDTF">1999-06-16T18:13:28Z</dcterms:created>
  <dcterms:modified xsi:type="dcterms:W3CDTF">2020-10-21T14:55:03Z</dcterms:modified>
  <cp:category/>
</cp:coreProperties>
</file>