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3" r:id="rId2"/>
    <p:sldId id="256" r:id="rId3"/>
    <p:sldId id="265" r:id="rId4"/>
    <p:sldId id="257" r:id="rId5"/>
    <p:sldId id="266" r:id="rId6"/>
    <p:sldId id="264" r:id="rId7"/>
    <p:sldId id="26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/>
    <p:restoredTop sz="70126"/>
  </p:normalViewPr>
  <p:slideViewPr>
    <p:cSldViewPr snapToGrid="0">
      <p:cViewPr varScale="1">
        <p:scale>
          <a:sx n="55" d="100"/>
          <a:sy n="55" d="100"/>
        </p:scale>
        <p:origin x="15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3D0209-B9ED-D044-BC3C-D7B136EDD2C1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C12BB5-0BF1-D444-8BF4-18C5F14A4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15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</a:rPr>
              <a:t>Figure 1. 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Representative images confirming endothelial cell phenotype in cells isolated from pulmonary artery catheter tip. Panel A) phase </a:t>
            </a:r>
            <a:r>
              <a:rPr lang="en-US">
                <a:latin typeface="Arial" panose="020B0604020202020204" pitchFamily="34" charset="0"/>
                <a:ea typeface="SimSun" panose="02010600030101010101" pitchFamily="2" charset="-122"/>
              </a:rPr>
              <a:t>microscopy, one week in culture, 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10X. Panel B) CD-31 staining (red), ⍺-smooth muscle actin (green), 40X. Panel C) VE-cadherin staining (red),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acetylated low density lipoprotein (green), 40X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. All images taken from subject 18, passage 3.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C12BB5-0BF1-D444-8BF4-18C5F14A499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473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2.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Apoptosis assessed by TUNEL assay following treatment with vehicle and TNF-⍺. Data are presented as mean ± SD.  n = 2 – 5. *p &lt; 0.05. X axis: No PH=subject 14; idiopathic PAH=subject 18;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high CO=subject 7. PH=pulmonary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hyperntension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PAH=pulmonary arterial hypertension;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portopulmonary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hypertension; CO=cardiac output.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C12BB5-0BF1-D444-8BF4-18C5F14A499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861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2.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Apoptosis assessed by TUNEL assay following treatment with vehicle and TNF-⍺. Data are presented as mean ± SD.  n = 2 – 5. *p &lt; 0.05. X axis: No PH=subject 14; idiopathic PAH=subject 18;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high CO=subject 7. PH=pulmonary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hyperntension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PAH=pulmonary arterial hypertension;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portopulmonary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hypertension; CO=cardiac output.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C12BB5-0BF1-D444-8BF4-18C5F14A499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145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3.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Migration assessed by scratch assay under low, enriched, and VEGF in low serum conditions. Data are presented as mean ± SD. n = 3-8. * p &lt; 0.05; ** p &lt; 0.005 . X axis: No PH=subject 14; idiopathic PAH=subject 18;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high CO=subject 7. PH=pulmonary hypertension; PAH=pulmonary arterial hypertension;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portopulmonary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hypertension; CO=cardiac output.  </a:t>
            </a:r>
            <a:r>
              <a:rPr lang="en-US" dirty="0">
                <a:effectLst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See p value comments in text.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C12BB5-0BF1-D444-8BF4-18C5F14A499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143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3.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Migration assessed by scratch assay under low, enriched, and VEGF in low serum conditions. Data are presented as mean ± SD. n = 3-8. * p &lt; 0.05; ** p &lt; 0.005 . X axis: No PH=subject 14; idiopathic PAH=subject 18;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high CO=subject 7. PH=pulmonary hypertension; PAH=pulmonary arterial hypertension;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portopulmonary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hypertension; CO=cardiac output.  </a:t>
            </a:r>
            <a:r>
              <a:rPr lang="en-US" dirty="0">
                <a:effectLst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See p value comments in text.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C12BB5-0BF1-D444-8BF4-18C5F14A499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51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4.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Tube formation following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Matrigel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treatment as quantified by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AngioTool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 Panel A) number of segments, Panel B) number of branches, Panel C) mesh size  (pixels</a:t>
            </a:r>
            <a:r>
              <a:rPr lang="en-US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Panel D) segment length (pixels</a:t>
            </a:r>
            <a:r>
              <a:rPr lang="en-US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and Panel E) branch length (pixels</a:t>
            </a:r>
            <a:r>
              <a:rPr lang="en-US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Data are presented as mean ± SD. n = 4 – 8. *p &lt; 0.05.  X axis: No PH=subject 14; idiopathic PAH=subject 18;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HIV-APAH=subject 13; high CO=subject 7. PH=pulmonary hypertension; PAH=pulmonary arterial hypertension; HIV=human immunodeficiency virus; APAH=associated pulmonary arterial hypertension;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portopulmonary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hypertension; CO=cardiac output.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12BB5-0BF1-D444-8BF4-18C5F14A499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206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4.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Tube formation following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Matrigel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treatment as quantified by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AngioTool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 Panel A) number of segments, Panel B) number of branches, Panel C) mesh size  (pixels</a:t>
            </a:r>
            <a:r>
              <a:rPr lang="en-US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Panel D) segment length (pixels</a:t>
            </a:r>
            <a:r>
              <a:rPr lang="en-US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and Panel E) branch length (pixels</a:t>
            </a:r>
            <a:r>
              <a:rPr lang="en-US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Data are presented as mean ± SD. n = 4 – 8. *p &lt; 0.05.  X axis: No PH=subject 14; idiopathic PAH=subject 18;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HIV-APAH=subject 13; high CO=subject 7. PH=pulmonary hypertension; PAH=pulmonary arterial hypertension; HIV=human immunodeficiency virus; APAH=associated pulmonary arterial hypertension;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portopulmonary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hypertension; CO=cardiac output.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12BB5-0BF1-D444-8BF4-18C5F14A499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457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7F342-1F70-4CB7-BE4F-B4218A78168C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E1E84-DC7C-4AF2-A5AA-BD1792345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412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7F342-1F70-4CB7-BE4F-B4218A78168C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E1E84-DC7C-4AF2-A5AA-BD1792345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518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7F342-1F70-4CB7-BE4F-B4218A78168C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E1E84-DC7C-4AF2-A5AA-BD1792345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593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7F342-1F70-4CB7-BE4F-B4218A78168C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E1E84-DC7C-4AF2-A5AA-BD1792345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113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7F342-1F70-4CB7-BE4F-B4218A78168C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E1E84-DC7C-4AF2-A5AA-BD1792345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334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7F342-1F70-4CB7-BE4F-B4218A78168C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E1E84-DC7C-4AF2-A5AA-BD1792345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569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7F342-1F70-4CB7-BE4F-B4218A78168C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E1E84-DC7C-4AF2-A5AA-BD1792345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99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7F342-1F70-4CB7-BE4F-B4218A78168C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E1E84-DC7C-4AF2-A5AA-BD1792345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832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7F342-1F70-4CB7-BE4F-B4218A78168C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E1E84-DC7C-4AF2-A5AA-BD1792345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330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7F342-1F70-4CB7-BE4F-B4218A78168C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E1E84-DC7C-4AF2-A5AA-BD1792345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620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7F342-1F70-4CB7-BE4F-B4218A78168C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E1E84-DC7C-4AF2-A5AA-BD1792345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911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7F342-1F70-4CB7-BE4F-B4218A78168C}" type="datetimeFigureOut">
              <a:rPr lang="en-US" smtClean="0"/>
              <a:t>10/14/2019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E1E84-DC7C-4AF2-A5AA-BD1792345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379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6.emf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6.e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2.e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9.emf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1.emf"/><Relationship Id="rId5" Type="http://schemas.openxmlformats.org/officeDocument/2006/relationships/image" Target="../media/image8.e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2.emf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9.emf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1.emf"/><Relationship Id="rId5" Type="http://schemas.openxmlformats.org/officeDocument/2006/relationships/image" Target="../media/image8.e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1101D49-FF38-D54A-8AE1-59470C923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743325" cy="37433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D998748-B0D3-9F44-8190-840B189026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3338" y="0"/>
            <a:ext cx="3729038" cy="37290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75DB4D-F249-984F-B722-BA4D0D3533A1}"/>
              </a:ext>
            </a:extLst>
          </p:cNvPr>
          <p:cNvSpPr txBox="1"/>
          <p:nvPr/>
        </p:nvSpPr>
        <p:spPr>
          <a:xfrm>
            <a:off x="0" y="13216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73FAE9-1A2E-EB4D-8B74-45FEF88A891B}"/>
              </a:ext>
            </a:extLst>
          </p:cNvPr>
          <p:cNvSpPr txBox="1"/>
          <p:nvPr/>
        </p:nvSpPr>
        <p:spPr>
          <a:xfrm>
            <a:off x="1114425" y="410167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DA0FF7-F81A-E049-81B0-7001624FBF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0964" y="13216"/>
            <a:ext cx="3729038" cy="37290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0B01FB-ED46-F241-8514-AFDA6DFA8E05}"/>
              </a:ext>
            </a:extLst>
          </p:cNvPr>
          <p:cNvSpPr txBox="1"/>
          <p:nvPr/>
        </p:nvSpPr>
        <p:spPr>
          <a:xfrm>
            <a:off x="3843338" y="13216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8C8E2D-5B57-F341-A02E-BDCC430558A4}"/>
              </a:ext>
            </a:extLst>
          </p:cNvPr>
          <p:cNvSpPr txBox="1"/>
          <p:nvPr/>
        </p:nvSpPr>
        <p:spPr>
          <a:xfrm>
            <a:off x="7700964" y="53935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</a:p>
        </p:txBody>
      </p:sp>
    </p:spTree>
    <p:extLst>
      <p:ext uri="{BB962C8B-B14F-4D97-AF65-F5344CB8AC3E}">
        <p14:creationId xmlns:p14="http://schemas.microsoft.com/office/powerpoint/2010/main" val="1613981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09FD4EA-C5E4-3A4B-AD4B-D1A1AB4595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3320664"/>
              </p:ext>
            </p:extLst>
          </p:nvPr>
        </p:nvGraphicFramePr>
        <p:xfrm>
          <a:off x="472701" y="582984"/>
          <a:ext cx="5480050" cy="3493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Prism 7" r:id="rId4" imgW="5479465" imgH="3220137" progId="Prism7.Document">
                  <p:embed/>
                </p:oleObj>
              </mc:Choice>
              <mc:Fallback>
                <p:oleObj name="Prism 7" r:id="rId4" imgW="5479465" imgH="3220137" progId="Prism7.Document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2701" y="582984"/>
                        <a:ext cx="5480050" cy="3493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A943137-FCE8-8E4A-8F39-E479D5014626}"/>
              </a:ext>
            </a:extLst>
          </p:cNvPr>
          <p:cNvSpPr txBox="1"/>
          <p:nvPr/>
        </p:nvSpPr>
        <p:spPr>
          <a:xfrm rot="-2400000">
            <a:off x="640775" y="3720909"/>
            <a:ext cx="248497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	         Idiopathic PAH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7BC150-83C4-B449-8CFC-C8B8D5905DAD}"/>
              </a:ext>
            </a:extLst>
          </p:cNvPr>
          <p:cNvSpPr txBox="1"/>
          <p:nvPr/>
        </p:nvSpPr>
        <p:spPr>
          <a:xfrm rot="-2400000">
            <a:off x="171045" y="3592891"/>
            <a:ext cx="218348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No PH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B631AA-911D-BA45-AB01-04B7645D5D58}"/>
              </a:ext>
            </a:extLst>
          </p:cNvPr>
          <p:cNvSpPr txBox="1"/>
          <p:nvPr/>
        </p:nvSpPr>
        <p:spPr>
          <a:xfrm rot="-2400000">
            <a:off x="1561446" y="3603374"/>
            <a:ext cx="230872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PoPH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high CO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04ADF1-191B-6945-AD49-F950F226864E}"/>
              </a:ext>
            </a:extLst>
          </p:cNvPr>
          <p:cNvSpPr txBox="1"/>
          <p:nvPr/>
        </p:nvSpPr>
        <p:spPr>
          <a:xfrm rot="-2400000">
            <a:off x="528002" y="3213064"/>
            <a:ext cx="102707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Commercial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AE9672-DEFD-6C40-8813-46B0413295FE}"/>
              </a:ext>
            </a:extLst>
          </p:cNvPr>
          <p:cNvSpPr txBox="1"/>
          <p:nvPr/>
        </p:nvSpPr>
        <p:spPr>
          <a:xfrm>
            <a:off x="2048897" y="3787757"/>
            <a:ext cx="7026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0E60C20-794D-5946-8CFC-2F0E80984C91}"/>
              </a:ext>
            </a:extLst>
          </p:cNvPr>
          <p:cNvGrpSpPr/>
          <p:nvPr/>
        </p:nvGrpSpPr>
        <p:grpSpPr>
          <a:xfrm>
            <a:off x="6656138" y="2954655"/>
            <a:ext cx="1097280" cy="276225"/>
            <a:chOff x="4362450" y="2030185"/>
            <a:chExt cx="1399032" cy="276225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859DC07A-D863-DB47-9368-E842E32901A5}"/>
                </a:ext>
              </a:extLst>
            </p:cNvPr>
            <p:cNvCxnSpPr/>
            <p:nvPr/>
          </p:nvCxnSpPr>
          <p:spPr>
            <a:xfrm>
              <a:off x="4362450" y="2038350"/>
              <a:ext cx="13990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327AC30-F43F-194E-B4F5-23E225325E0D}"/>
                </a:ext>
              </a:extLst>
            </p:cNvPr>
            <p:cNvCxnSpPr/>
            <p:nvPr/>
          </p:nvCxnSpPr>
          <p:spPr>
            <a:xfrm>
              <a:off x="4362450" y="2030185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7ABF8B8-5A3E-BB44-BCFD-F0B49412E7F6}"/>
                </a:ext>
              </a:extLst>
            </p:cNvPr>
            <p:cNvCxnSpPr/>
            <p:nvPr/>
          </p:nvCxnSpPr>
          <p:spPr>
            <a:xfrm>
              <a:off x="5753100" y="2039710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7ACC001-DF9D-5C4D-ACB4-A9C62D5F1CC3}"/>
              </a:ext>
            </a:extLst>
          </p:cNvPr>
          <p:cNvSpPr txBox="1"/>
          <p:nvPr/>
        </p:nvSpPr>
        <p:spPr>
          <a:xfrm>
            <a:off x="2056542" y="27836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B975502-3A27-5E4E-B0D1-99CF9636C657}"/>
              </a:ext>
            </a:extLst>
          </p:cNvPr>
          <p:cNvGrpSpPr/>
          <p:nvPr/>
        </p:nvGrpSpPr>
        <p:grpSpPr>
          <a:xfrm>
            <a:off x="1206984" y="907942"/>
            <a:ext cx="1399032" cy="276225"/>
            <a:chOff x="4362450" y="2030185"/>
            <a:chExt cx="1399032" cy="276225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25EB292-996E-C849-B9D1-2E2591476E6C}"/>
                </a:ext>
              </a:extLst>
            </p:cNvPr>
            <p:cNvCxnSpPr/>
            <p:nvPr/>
          </p:nvCxnSpPr>
          <p:spPr>
            <a:xfrm>
              <a:off x="4362450" y="2038350"/>
              <a:ext cx="13990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85941B3-114A-D64F-8603-794F514F7A03}"/>
                </a:ext>
              </a:extLst>
            </p:cNvPr>
            <p:cNvCxnSpPr/>
            <p:nvPr/>
          </p:nvCxnSpPr>
          <p:spPr>
            <a:xfrm>
              <a:off x="4362450" y="2030185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0964943-DEC2-514C-BF1C-D79C0D9FF1DF}"/>
                </a:ext>
              </a:extLst>
            </p:cNvPr>
            <p:cNvCxnSpPr/>
            <p:nvPr/>
          </p:nvCxnSpPr>
          <p:spPr>
            <a:xfrm>
              <a:off x="5753100" y="2039710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E0DEA8CD-68BE-234A-9D87-4286D2FFFB7F}"/>
              </a:ext>
            </a:extLst>
          </p:cNvPr>
          <p:cNvSpPr txBox="1"/>
          <p:nvPr/>
        </p:nvSpPr>
        <p:spPr>
          <a:xfrm>
            <a:off x="1756459" y="62375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9447176"/>
              </p:ext>
            </p:extLst>
          </p:nvPr>
        </p:nvGraphicFramePr>
        <p:xfrm>
          <a:off x="5729898" y="2923535"/>
          <a:ext cx="5480050" cy="321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Prism 7" r:id="rId6" imgW="5479465" imgH="3220137" progId="Prism7.Document">
                  <p:embed/>
                </p:oleObj>
              </mc:Choice>
              <mc:Fallback>
                <p:oleObj name="Prism 7" r:id="rId6" imgW="5479465" imgH="3220137" progId="Prism7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29898" y="2923535"/>
                        <a:ext cx="5480050" cy="321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60E60C20-794D-5946-8CFC-2F0E80984C91}"/>
              </a:ext>
            </a:extLst>
          </p:cNvPr>
          <p:cNvGrpSpPr/>
          <p:nvPr/>
        </p:nvGrpSpPr>
        <p:grpSpPr>
          <a:xfrm>
            <a:off x="1625562" y="559534"/>
            <a:ext cx="1399032" cy="276225"/>
            <a:chOff x="4362450" y="2030185"/>
            <a:chExt cx="1399032" cy="276225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59DC07A-D863-DB47-9368-E842E32901A5}"/>
                </a:ext>
              </a:extLst>
            </p:cNvPr>
            <p:cNvCxnSpPr/>
            <p:nvPr/>
          </p:nvCxnSpPr>
          <p:spPr>
            <a:xfrm>
              <a:off x="4362450" y="2038350"/>
              <a:ext cx="13990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327AC30-F43F-194E-B4F5-23E225325E0D}"/>
                </a:ext>
              </a:extLst>
            </p:cNvPr>
            <p:cNvCxnSpPr/>
            <p:nvPr/>
          </p:nvCxnSpPr>
          <p:spPr>
            <a:xfrm>
              <a:off x="4362450" y="2030185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7ABF8B8-5A3E-BB44-BCFD-F0B49412E7F6}"/>
                </a:ext>
              </a:extLst>
            </p:cNvPr>
            <p:cNvCxnSpPr/>
            <p:nvPr/>
          </p:nvCxnSpPr>
          <p:spPr>
            <a:xfrm>
              <a:off x="5753100" y="2039710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7ACC001-DF9D-5C4D-ACB4-A9C62D5F1CC3}"/>
              </a:ext>
            </a:extLst>
          </p:cNvPr>
          <p:cNvSpPr txBox="1"/>
          <p:nvPr/>
        </p:nvSpPr>
        <p:spPr>
          <a:xfrm>
            <a:off x="7054737" y="253809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075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09FD4EA-C5E4-3A4B-AD4B-D1A1AB459504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472701" y="582984"/>
          <a:ext cx="5480050" cy="3493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Prism 7" r:id="rId4" imgW="5479465" imgH="3220137" progId="Prism7.Document">
                  <p:embed/>
                </p:oleObj>
              </mc:Choice>
              <mc:Fallback>
                <p:oleObj name="Prism 7" r:id="rId4" imgW="5479465" imgH="3220137" progId="Prism7.Document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09FD4EA-C5E4-3A4B-AD4B-D1A1AB4595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2701" y="582984"/>
                        <a:ext cx="5480050" cy="3493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A943137-FCE8-8E4A-8F39-E479D5014626}"/>
              </a:ext>
            </a:extLst>
          </p:cNvPr>
          <p:cNvSpPr txBox="1"/>
          <p:nvPr/>
        </p:nvSpPr>
        <p:spPr>
          <a:xfrm rot="-2400000">
            <a:off x="640775" y="3720909"/>
            <a:ext cx="248497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	         Idiopathic PAH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7BC150-83C4-B449-8CFC-C8B8D5905DAD}"/>
              </a:ext>
            </a:extLst>
          </p:cNvPr>
          <p:cNvSpPr txBox="1"/>
          <p:nvPr/>
        </p:nvSpPr>
        <p:spPr>
          <a:xfrm rot="-2400000">
            <a:off x="171045" y="3592891"/>
            <a:ext cx="218348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No PH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B631AA-911D-BA45-AB01-04B7645D5D58}"/>
              </a:ext>
            </a:extLst>
          </p:cNvPr>
          <p:cNvSpPr txBox="1"/>
          <p:nvPr/>
        </p:nvSpPr>
        <p:spPr>
          <a:xfrm rot="-2400000">
            <a:off x="1561446" y="3603374"/>
            <a:ext cx="230872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PoPH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high CO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04ADF1-191B-6945-AD49-F950F226864E}"/>
              </a:ext>
            </a:extLst>
          </p:cNvPr>
          <p:cNvSpPr txBox="1"/>
          <p:nvPr/>
        </p:nvSpPr>
        <p:spPr>
          <a:xfrm rot="-2400000">
            <a:off x="528002" y="3213064"/>
            <a:ext cx="102707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Commercial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AE9672-DEFD-6C40-8813-46B0413295FE}"/>
              </a:ext>
            </a:extLst>
          </p:cNvPr>
          <p:cNvSpPr txBox="1"/>
          <p:nvPr/>
        </p:nvSpPr>
        <p:spPr>
          <a:xfrm>
            <a:off x="2048897" y="3787757"/>
            <a:ext cx="7026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0E60C20-794D-5946-8CFC-2F0E80984C91}"/>
              </a:ext>
            </a:extLst>
          </p:cNvPr>
          <p:cNvGrpSpPr/>
          <p:nvPr/>
        </p:nvGrpSpPr>
        <p:grpSpPr>
          <a:xfrm>
            <a:off x="6656138" y="2954655"/>
            <a:ext cx="1097280" cy="276225"/>
            <a:chOff x="4362450" y="2030185"/>
            <a:chExt cx="1399032" cy="276225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859DC07A-D863-DB47-9368-E842E32901A5}"/>
                </a:ext>
              </a:extLst>
            </p:cNvPr>
            <p:cNvCxnSpPr/>
            <p:nvPr/>
          </p:nvCxnSpPr>
          <p:spPr>
            <a:xfrm>
              <a:off x="4362450" y="2038350"/>
              <a:ext cx="13990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327AC30-F43F-194E-B4F5-23E225325E0D}"/>
                </a:ext>
              </a:extLst>
            </p:cNvPr>
            <p:cNvCxnSpPr/>
            <p:nvPr/>
          </p:nvCxnSpPr>
          <p:spPr>
            <a:xfrm>
              <a:off x="4362450" y="2030185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7ABF8B8-5A3E-BB44-BCFD-F0B49412E7F6}"/>
                </a:ext>
              </a:extLst>
            </p:cNvPr>
            <p:cNvCxnSpPr/>
            <p:nvPr/>
          </p:nvCxnSpPr>
          <p:spPr>
            <a:xfrm>
              <a:off x="5753100" y="2039710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7ACC001-DF9D-5C4D-ACB4-A9C62D5F1CC3}"/>
              </a:ext>
            </a:extLst>
          </p:cNvPr>
          <p:cNvSpPr txBox="1"/>
          <p:nvPr/>
        </p:nvSpPr>
        <p:spPr>
          <a:xfrm>
            <a:off x="2056542" y="27836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B975502-3A27-5E4E-B0D1-99CF9636C657}"/>
              </a:ext>
            </a:extLst>
          </p:cNvPr>
          <p:cNvGrpSpPr/>
          <p:nvPr/>
        </p:nvGrpSpPr>
        <p:grpSpPr>
          <a:xfrm>
            <a:off x="1206984" y="907942"/>
            <a:ext cx="1399032" cy="276225"/>
            <a:chOff x="4362450" y="2030185"/>
            <a:chExt cx="1399032" cy="276225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25EB292-996E-C849-B9D1-2E2591476E6C}"/>
                </a:ext>
              </a:extLst>
            </p:cNvPr>
            <p:cNvCxnSpPr/>
            <p:nvPr/>
          </p:nvCxnSpPr>
          <p:spPr>
            <a:xfrm>
              <a:off x="4362450" y="2038350"/>
              <a:ext cx="13990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85941B3-114A-D64F-8603-794F514F7A03}"/>
                </a:ext>
              </a:extLst>
            </p:cNvPr>
            <p:cNvCxnSpPr/>
            <p:nvPr/>
          </p:nvCxnSpPr>
          <p:spPr>
            <a:xfrm>
              <a:off x="4362450" y="2030185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0964943-DEC2-514C-BF1C-D79C0D9FF1DF}"/>
                </a:ext>
              </a:extLst>
            </p:cNvPr>
            <p:cNvCxnSpPr/>
            <p:nvPr/>
          </p:nvCxnSpPr>
          <p:spPr>
            <a:xfrm>
              <a:off x="5753100" y="2039710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E0DEA8CD-68BE-234A-9D87-4286D2FFFB7F}"/>
              </a:ext>
            </a:extLst>
          </p:cNvPr>
          <p:cNvSpPr txBox="1"/>
          <p:nvPr/>
        </p:nvSpPr>
        <p:spPr>
          <a:xfrm>
            <a:off x="1756459" y="62375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5729898" y="2923535"/>
          <a:ext cx="5480050" cy="321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Prism 7" r:id="rId6" imgW="5479465" imgH="3220137" progId="Prism7.Document">
                  <p:embed/>
                </p:oleObj>
              </mc:Choice>
              <mc:Fallback>
                <p:oleObj name="Prism 7" r:id="rId6" imgW="5479465" imgH="3220137" progId="Prism7.Document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29898" y="2923535"/>
                        <a:ext cx="5480050" cy="321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60E60C20-794D-5946-8CFC-2F0E80984C91}"/>
              </a:ext>
            </a:extLst>
          </p:cNvPr>
          <p:cNvGrpSpPr/>
          <p:nvPr/>
        </p:nvGrpSpPr>
        <p:grpSpPr>
          <a:xfrm>
            <a:off x="1625562" y="559534"/>
            <a:ext cx="1399032" cy="276225"/>
            <a:chOff x="4362450" y="2030185"/>
            <a:chExt cx="1399032" cy="276225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59DC07A-D863-DB47-9368-E842E32901A5}"/>
                </a:ext>
              </a:extLst>
            </p:cNvPr>
            <p:cNvCxnSpPr/>
            <p:nvPr/>
          </p:nvCxnSpPr>
          <p:spPr>
            <a:xfrm>
              <a:off x="4362450" y="2038350"/>
              <a:ext cx="13990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327AC30-F43F-194E-B4F5-23E225325E0D}"/>
                </a:ext>
              </a:extLst>
            </p:cNvPr>
            <p:cNvCxnSpPr/>
            <p:nvPr/>
          </p:nvCxnSpPr>
          <p:spPr>
            <a:xfrm>
              <a:off x="4362450" y="2030185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7ABF8B8-5A3E-BB44-BCFD-F0B49412E7F6}"/>
                </a:ext>
              </a:extLst>
            </p:cNvPr>
            <p:cNvCxnSpPr/>
            <p:nvPr/>
          </p:nvCxnSpPr>
          <p:spPr>
            <a:xfrm>
              <a:off x="5753100" y="2039710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7ACC001-DF9D-5C4D-ACB4-A9C62D5F1CC3}"/>
              </a:ext>
            </a:extLst>
          </p:cNvPr>
          <p:cNvSpPr txBox="1"/>
          <p:nvPr/>
        </p:nvSpPr>
        <p:spPr>
          <a:xfrm>
            <a:off x="7054737" y="253809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194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81C16D9-A1BD-6D41-AD89-CC9B368012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9271140"/>
              </p:ext>
            </p:extLst>
          </p:nvPr>
        </p:nvGraphicFramePr>
        <p:xfrm>
          <a:off x="446367" y="273279"/>
          <a:ext cx="5572125" cy="318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Prism 7" r:id="rId4" imgW="5572380" imgH="3183402" progId="Prism7.Document">
                  <p:embed/>
                </p:oleObj>
              </mc:Choice>
              <mc:Fallback>
                <p:oleObj name="Prism 7" r:id="rId4" imgW="5572380" imgH="3183402" progId="Prism7.Document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367" y="273279"/>
                        <a:ext cx="5572125" cy="3182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4E4AC4B-9ABA-4145-8636-FC3F4A3E4291}"/>
              </a:ext>
            </a:extLst>
          </p:cNvPr>
          <p:cNvSpPr txBox="1"/>
          <p:nvPr/>
        </p:nvSpPr>
        <p:spPr>
          <a:xfrm rot="-2400000">
            <a:off x="814262" y="3119956"/>
            <a:ext cx="248497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                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        Idiopathic PAH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89001F-BA56-2F48-A549-6BD20272C3B0}"/>
              </a:ext>
            </a:extLst>
          </p:cNvPr>
          <p:cNvSpPr txBox="1"/>
          <p:nvPr/>
        </p:nvSpPr>
        <p:spPr>
          <a:xfrm rot="-2400000">
            <a:off x="350051" y="3022918"/>
            <a:ext cx="218348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No PH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D1DB5-9DBE-D94F-BEDE-A7A2BF7672EC}"/>
              </a:ext>
            </a:extLst>
          </p:cNvPr>
          <p:cNvSpPr txBox="1"/>
          <p:nvPr/>
        </p:nvSpPr>
        <p:spPr>
          <a:xfrm rot="-2400000">
            <a:off x="1802875" y="3040719"/>
            <a:ext cx="230872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PoPH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high CO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C9F34F-A7EB-E147-8B11-F1C5EE75F81A}"/>
              </a:ext>
            </a:extLst>
          </p:cNvPr>
          <p:cNvSpPr txBox="1"/>
          <p:nvPr/>
        </p:nvSpPr>
        <p:spPr>
          <a:xfrm rot="-2400000">
            <a:off x="706967" y="2650408"/>
            <a:ext cx="102707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Commercial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053EA5-6E0B-A846-92D6-28E23BD1962C}"/>
              </a:ext>
            </a:extLst>
          </p:cNvPr>
          <p:cNvSpPr txBox="1"/>
          <p:nvPr/>
        </p:nvSpPr>
        <p:spPr>
          <a:xfrm>
            <a:off x="2270487" y="3172539"/>
            <a:ext cx="533170" cy="3490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23E7857-10C2-2C4C-A931-9C00127C8F8F}"/>
              </a:ext>
            </a:extLst>
          </p:cNvPr>
          <p:cNvGrpSpPr/>
          <p:nvPr/>
        </p:nvGrpSpPr>
        <p:grpSpPr>
          <a:xfrm>
            <a:off x="2752076" y="818860"/>
            <a:ext cx="685800" cy="118872"/>
            <a:chOff x="4362450" y="2030185"/>
            <a:chExt cx="1399032" cy="276225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6D49BA5-EBB8-9E4F-B434-9D3C39CFE013}"/>
                </a:ext>
              </a:extLst>
            </p:cNvPr>
            <p:cNvCxnSpPr/>
            <p:nvPr/>
          </p:nvCxnSpPr>
          <p:spPr>
            <a:xfrm>
              <a:off x="4362450" y="2038350"/>
              <a:ext cx="13990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A60C2B7-F462-324E-95DB-D73B6AEF0D87}"/>
                </a:ext>
              </a:extLst>
            </p:cNvPr>
            <p:cNvCxnSpPr/>
            <p:nvPr/>
          </p:nvCxnSpPr>
          <p:spPr>
            <a:xfrm>
              <a:off x="4362450" y="2030185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370E287-7E7E-1349-9F8D-7AB799613AB0}"/>
                </a:ext>
              </a:extLst>
            </p:cNvPr>
            <p:cNvCxnSpPr/>
            <p:nvPr/>
          </p:nvCxnSpPr>
          <p:spPr>
            <a:xfrm>
              <a:off x="5753100" y="2039710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2EF5E3DE-10E1-804D-BD21-B22D413EA96A}"/>
              </a:ext>
            </a:extLst>
          </p:cNvPr>
          <p:cNvSpPr txBox="1"/>
          <p:nvPr/>
        </p:nvSpPr>
        <p:spPr>
          <a:xfrm>
            <a:off x="2957430" y="51121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9EBDEFF-AA23-2649-A0C3-333E4645B739}"/>
              </a:ext>
            </a:extLst>
          </p:cNvPr>
          <p:cNvGrpSpPr/>
          <p:nvPr/>
        </p:nvGrpSpPr>
        <p:grpSpPr>
          <a:xfrm>
            <a:off x="2957233" y="1105395"/>
            <a:ext cx="685800" cy="118872"/>
            <a:chOff x="4362450" y="2030185"/>
            <a:chExt cx="1399032" cy="276225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45DDE2F-5E53-3740-B313-FF6E3B539317}"/>
                </a:ext>
              </a:extLst>
            </p:cNvPr>
            <p:cNvCxnSpPr/>
            <p:nvPr/>
          </p:nvCxnSpPr>
          <p:spPr>
            <a:xfrm>
              <a:off x="4362450" y="2038350"/>
              <a:ext cx="13990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4C01A7A-1AE4-ED45-915A-EE4489D5480A}"/>
                </a:ext>
              </a:extLst>
            </p:cNvPr>
            <p:cNvCxnSpPr/>
            <p:nvPr/>
          </p:nvCxnSpPr>
          <p:spPr>
            <a:xfrm>
              <a:off x="4362450" y="2030185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8A559D9-CBD0-0248-BFAC-CFF7BADDEE09}"/>
                </a:ext>
              </a:extLst>
            </p:cNvPr>
            <p:cNvCxnSpPr/>
            <p:nvPr/>
          </p:nvCxnSpPr>
          <p:spPr>
            <a:xfrm>
              <a:off x="5753100" y="2039710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E75498CE-109B-164E-8FE6-36E7EF36A5EF}"/>
              </a:ext>
            </a:extLst>
          </p:cNvPr>
          <p:cNvSpPr txBox="1"/>
          <p:nvPr/>
        </p:nvSpPr>
        <p:spPr>
          <a:xfrm>
            <a:off x="3118479" y="86399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**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604128"/>
              </p:ext>
            </p:extLst>
          </p:nvPr>
        </p:nvGraphicFramePr>
        <p:xfrm>
          <a:off x="5390213" y="2788907"/>
          <a:ext cx="5572125" cy="318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Prism 7" r:id="rId6" imgW="5572380" imgH="3183402" progId="Prism7.Document">
                  <p:embed/>
                </p:oleObj>
              </mc:Choice>
              <mc:Fallback>
                <p:oleObj name="Prism 7" r:id="rId6" imgW="5572380" imgH="3183402" progId="Prism7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90213" y="2788907"/>
                        <a:ext cx="5572125" cy="3182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094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81C16D9-A1BD-6D41-AD89-CC9B3680123F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446367" y="273279"/>
          <a:ext cx="5572125" cy="318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Prism 7" r:id="rId4" imgW="5572380" imgH="3183402" progId="Prism7.Document">
                  <p:embed/>
                </p:oleObj>
              </mc:Choice>
              <mc:Fallback>
                <p:oleObj name="Prism 7" r:id="rId4" imgW="5572380" imgH="3183402" progId="Prism7.Document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81C16D9-A1BD-6D41-AD89-CC9B368012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367" y="273279"/>
                        <a:ext cx="5572125" cy="3182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4E4AC4B-9ABA-4145-8636-FC3F4A3E4291}"/>
              </a:ext>
            </a:extLst>
          </p:cNvPr>
          <p:cNvSpPr txBox="1"/>
          <p:nvPr/>
        </p:nvSpPr>
        <p:spPr>
          <a:xfrm rot="-2400000">
            <a:off x="814262" y="3119956"/>
            <a:ext cx="248497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                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        Idiopathic PAH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89001F-BA56-2F48-A549-6BD20272C3B0}"/>
              </a:ext>
            </a:extLst>
          </p:cNvPr>
          <p:cNvSpPr txBox="1"/>
          <p:nvPr/>
        </p:nvSpPr>
        <p:spPr>
          <a:xfrm rot="-2400000">
            <a:off x="350051" y="3022918"/>
            <a:ext cx="218348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No PH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D1DB5-9DBE-D94F-BEDE-A7A2BF7672EC}"/>
              </a:ext>
            </a:extLst>
          </p:cNvPr>
          <p:cNvSpPr txBox="1"/>
          <p:nvPr/>
        </p:nvSpPr>
        <p:spPr>
          <a:xfrm rot="-2400000">
            <a:off x="1802875" y="3040719"/>
            <a:ext cx="230872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PoPH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high CO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C9F34F-A7EB-E147-8B11-F1C5EE75F81A}"/>
              </a:ext>
            </a:extLst>
          </p:cNvPr>
          <p:cNvSpPr txBox="1"/>
          <p:nvPr/>
        </p:nvSpPr>
        <p:spPr>
          <a:xfrm rot="-2400000">
            <a:off x="706967" y="2650408"/>
            <a:ext cx="102707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Commercial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053EA5-6E0B-A846-92D6-28E23BD1962C}"/>
              </a:ext>
            </a:extLst>
          </p:cNvPr>
          <p:cNvSpPr txBox="1"/>
          <p:nvPr/>
        </p:nvSpPr>
        <p:spPr>
          <a:xfrm>
            <a:off x="2270487" y="3172539"/>
            <a:ext cx="533170" cy="3490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23E7857-10C2-2C4C-A931-9C00127C8F8F}"/>
              </a:ext>
            </a:extLst>
          </p:cNvPr>
          <p:cNvGrpSpPr/>
          <p:nvPr/>
        </p:nvGrpSpPr>
        <p:grpSpPr>
          <a:xfrm>
            <a:off x="2752076" y="818860"/>
            <a:ext cx="685800" cy="118872"/>
            <a:chOff x="4362450" y="2030185"/>
            <a:chExt cx="1399032" cy="276225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6D49BA5-EBB8-9E4F-B434-9D3C39CFE013}"/>
                </a:ext>
              </a:extLst>
            </p:cNvPr>
            <p:cNvCxnSpPr/>
            <p:nvPr/>
          </p:nvCxnSpPr>
          <p:spPr>
            <a:xfrm>
              <a:off x="4362450" y="2038350"/>
              <a:ext cx="13990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A60C2B7-F462-324E-95DB-D73B6AEF0D87}"/>
                </a:ext>
              </a:extLst>
            </p:cNvPr>
            <p:cNvCxnSpPr/>
            <p:nvPr/>
          </p:nvCxnSpPr>
          <p:spPr>
            <a:xfrm>
              <a:off x="4362450" y="2030185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370E287-7E7E-1349-9F8D-7AB799613AB0}"/>
                </a:ext>
              </a:extLst>
            </p:cNvPr>
            <p:cNvCxnSpPr/>
            <p:nvPr/>
          </p:nvCxnSpPr>
          <p:spPr>
            <a:xfrm>
              <a:off x="5753100" y="2039710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2EF5E3DE-10E1-804D-BD21-B22D413EA96A}"/>
              </a:ext>
            </a:extLst>
          </p:cNvPr>
          <p:cNvSpPr txBox="1"/>
          <p:nvPr/>
        </p:nvSpPr>
        <p:spPr>
          <a:xfrm>
            <a:off x="2957430" y="51121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9EBDEFF-AA23-2649-A0C3-333E4645B739}"/>
              </a:ext>
            </a:extLst>
          </p:cNvPr>
          <p:cNvGrpSpPr/>
          <p:nvPr/>
        </p:nvGrpSpPr>
        <p:grpSpPr>
          <a:xfrm>
            <a:off x="2957233" y="1105395"/>
            <a:ext cx="685800" cy="118872"/>
            <a:chOff x="4362450" y="2030185"/>
            <a:chExt cx="1399032" cy="276225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45DDE2F-5E53-3740-B313-FF6E3B539317}"/>
                </a:ext>
              </a:extLst>
            </p:cNvPr>
            <p:cNvCxnSpPr/>
            <p:nvPr/>
          </p:nvCxnSpPr>
          <p:spPr>
            <a:xfrm>
              <a:off x="4362450" y="2038350"/>
              <a:ext cx="13990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4C01A7A-1AE4-ED45-915A-EE4489D5480A}"/>
                </a:ext>
              </a:extLst>
            </p:cNvPr>
            <p:cNvCxnSpPr/>
            <p:nvPr/>
          </p:nvCxnSpPr>
          <p:spPr>
            <a:xfrm>
              <a:off x="4362450" y="2030185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8A559D9-CBD0-0248-BFAC-CFF7BADDEE09}"/>
                </a:ext>
              </a:extLst>
            </p:cNvPr>
            <p:cNvCxnSpPr/>
            <p:nvPr/>
          </p:nvCxnSpPr>
          <p:spPr>
            <a:xfrm>
              <a:off x="5753100" y="2039710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E75498CE-109B-164E-8FE6-36E7EF36A5EF}"/>
              </a:ext>
            </a:extLst>
          </p:cNvPr>
          <p:cNvSpPr txBox="1"/>
          <p:nvPr/>
        </p:nvSpPr>
        <p:spPr>
          <a:xfrm>
            <a:off x="3118479" y="86399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**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5390213" y="2788907"/>
          <a:ext cx="5572125" cy="318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Prism 7" r:id="rId6" imgW="5572380" imgH="3183402" progId="Prism7.Document">
                  <p:embed/>
                </p:oleObj>
              </mc:Choice>
              <mc:Fallback>
                <p:oleObj name="Prism 7" r:id="rId6" imgW="5572380" imgH="3183402" progId="Prism7.Document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90213" y="2788907"/>
                        <a:ext cx="5572125" cy="3182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3674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/>
          </p:nvPr>
        </p:nvGraphicFramePr>
        <p:xfrm>
          <a:off x="187325" y="358775"/>
          <a:ext cx="3489325" cy="198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2" name="Prism 7" r:id="rId4" imgW="5424364" imgH="3084359" progId="Prism7.Document">
                  <p:embed/>
                </p:oleObj>
              </mc:Choice>
              <mc:Fallback>
                <p:oleObj name="Prism 7" r:id="rId4" imgW="5424364" imgH="3084359" progId="Prism7.Document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7325" y="358775"/>
                        <a:ext cx="3489325" cy="198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3630613" y="358775"/>
          <a:ext cx="3484562" cy="198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3" name="Prism 7" r:id="rId6" imgW="5420042" imgH="3084359" progId="Prism7.Document">
                  <p:embed/>
                </p:oleObj>
              </mc:Choice>
              <mc:Fallback>
                <p:oleObj name="Prism 7" r:id="rId6" imgW="5420042" imgH="3084359" progId="Prism7.Document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30613" y="358775"/>
                        <a:ext cx="3484562" cy="198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7015163" y="358775"/>
          <a:ext cx="3598862" cy="198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4" name="Prism 7" r:id="rId8" imgW="5595068" imgH="3084359" progId="Prism7.Document">
                  <p:embed/>
                </p:oleObj>
              </mc:Choice>
              <mc:Fallback>
                <p:oleObj name="Prism 7" r:id="rId8" imgW="5595068" imgH="3084359" progId="Prism7.Document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15163" y="358775"/>
                        <a:ext cx="3598862" cy="198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171450" y="2640013"/>
          <a:ext cx="3597275" cy="198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5" name="Prism 7" r:id="rId10" imgW="5595068" imgH="3084359" progId="Prism7.Document">
                  <p:embed/>
                </p:oleObj>
              </mc:Choice>
              <mc:Fallback>
                <p:oleObj name="Prism 7" r:id="rId10" imgW="5595068" imgH="3084359" progId="Prism7.Document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1450" y="2640013"/>
                        <a:ext cx="3597275" cy="198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3613150" y="2671763"/>
          <a:ext cx="3575050" cy="199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6" name="Prism 7" r:id="rId12" imgW="5521961" imgH="3084359" progId="Prism7.Document">
                  <p:embed/>
                </p:oleObj>
              </mc:Choice>
              <mc:Fallback>
                <p:oleObj name="Prism 7" r:id="rId12" imgW="5521961" imgH="3084359" progId="Prism7.Document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13150" y="2671763"/>
                        <a:ext cx="3575050" cy="1995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4296320" y="732880"/>
            <a:ext cx="1069848" cy="118872"/>
            <a:chOff x="4362450" y="2030185"/>
            <a:chExt cx="1399032" cy="276225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4362450" y="2038350"/>
              <a:ext cx="13990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4362450" y="2030185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5753100" y="2039710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4684171" y="40957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343945" y="2952205"/>
            <a:ext cx="1069848" cy="118872"/>
            <a:chOff x="4362450" y="2030185"/>
            <a:chExt cx="1399032" cy="276225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4362450" y="2038350"/>
              <a:ext cx="13990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4362450" y="2030185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5753100" y="2039710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4731796" y="26289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2299DEC-F079-8E4F-B13D-CBE8E967B5D0}"/>
              </a:ext>
            </a:extLst>
          </p:cNvPr>
          <p:cNvSpPr txBox="1"/>
          <p:nvPr/>
        </p:nvSpPr>
        <p:spPr>
          <a:xfrm>
            <a:off x="0" y="0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A763F2-E26F-5942-AECA-9FA2F9B7308F}"/>
              </a:ext>
            </a:extLst>
          </p:cNvPr>
          <p:cNvSpPr txBox="1"/>
          <p:nvPr/>
        </p:nvSpPr>
        <p:spPr>
          <a:xfrm>
            <a:off x="0" y="2291872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E57CC4-B202-1D4C-AFDD-F8D2DA9B9C9B}"/>
              </a:ext>
            </a:extLst>
          </p:cNvPr>
          <p:cNvSpPr txBox="1"/>
          <p:nvPr/>
        </p:nvSpPr>
        <p:spPr>
          <a:xfrm>
            <a:off x="3405289" y="-19152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52008A-DDA4-434E-AB4A-84656497D4E1}"/>
              </a:ext>
            </a:extLst>
          </p:cNvPr>
          <p:cNvSpPr txBox="1"/>
          <p:nvPr/>
        </p:nvSpPr>
        <p:spPr>
          <a:xfrm>
            <a:off x="6810578" y="13216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84DC887-2459-804C-BDB2-BE73E6A0A141}"/>
              </a:ext>
            </a:extLst>
          </p:cNvPr>
          <p:cNvSpPr txBox="1"/>
          <p:nvPr/>
        </p:nvSpPr>
        <p:spPr>
          <a:xfrm>
            <a:off x="3431404" y="2314148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E.</a:t>
            </a:r>
          </a:p>
        </p:txBody>
      </p:sp>
    </p:spTree>
    <p:extLst>
      <p:ext uri="{BB962C8B-B14F-4D97-AF65-F5344CB8AC3E}">
        <p14:creationId xmlns:p14="http://schemas.microsoft.com/office/powerpoint/2010/main" val="722293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/>
          </p:nvPr>
        </p:nvGraphicFramePr>
        <p:xfrm>
          <a:off x="187325" y="358775"/>
          <a:ext cx="3489325" cy="198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Prism 7" r:id="rId4" imgW="5424364" imgH="3084359" progId="Prism7.Document">
                  <p:embed/>
                </p:oleObj>
              </mc:Choice>
              <mc:Fallback>
                <p:oleObj name="Prism 7" r:id="rId4" imgW="5424364" imgH="3084359" progId="Prism7.Document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7325" y="358775"/>
                        <a:ext cx="3489325" cy="198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3630613" y="358775"/>
          <a:ext cx="3484562" cy="198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Prism 7" r:id="rId6" imgW="5420042" imgH="3084359" progId="Prism7.Document">
                  <p:embed/>
                </p:oleObj>
              </mc:Choice>
              <mc:Fallback>
                <p:oleObj name="Prism 7" r:id="rId6" imgW="5420042" imgH="3084359" progId="Prism7.Document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30613" y="358775"/>
                        <a:ext cx="3484562" cy="198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7015163" y="358775"/>
          <a:ext cx="3598862" cy="198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Prism 7" r:id="rId8" imgW="5595068" imgH="3084359" progId="Prism7.Document">
                  <p:embed/>
                </p:oleObj>
              </mc:Choice>
              <mc:Fallback>
                <p:oleObj name="Prism 7" r:id="rId8" imgW="5595068" imgH="3084359" progId="Prism7.Document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15163" y="358775"/>
                        <a:ext cx="3598862" cy="198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171450" y="2640013"/>
          <a:ext cx="3597275" cy="198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Prism 7" r:id="rId10" imgW="5595068" imgH="3084359" progId="Prism7.Document">
                  <p:embed/>
                </p:oleObj>
              </mc:Choice>
              <mc:Fallback>
                <p:oleObj name="Prism 7" r:id="rId10" imgW="5595068" imgH="3084359" progId="Prism7.Document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1450" y="2640013"/>
                        <a:ext cx="3597275" cy="198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3613150" y="2671763"/>
          <a:ext cx="3575050" cy="199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Prism 7" r:id="rId12" imgW="5521961" imgH="3084359" progId="Prism7.Document">
                  <p:embed/>
                </p:oleObj>
              </mc:Choice>
              <mc:Fallback>
                <p:oleObj name="Prism 7" r:id="rId12" imgW="5521961" imgH="3084359" progId="Prism7.Document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13150" y="2671763"/>
                        <a:ext cx="3575050" cy="1995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4296320" y="732880"/>
            <a:ext cx="1069848" cy="118872"/>
            <a:chOff x="4362450" y="2030185"/>
            <a:chExt cx="1399032" cy="276225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4362450" y="2038350"/>
              <a:ext cx="13990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4362450" y="2030185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5753100" y="2039710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4684171" y="40957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343945" y="2952205"/>
            <a:ext cx="1069848" cy="118872"/>
            <a:chOff x="4362450" y="2030185"/>
            <a:chExt cx="1399032" cy="276225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4362450" y="2038350"/>
              <a:ext cx="13990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4362450" y="2030185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5753100" y="2039710"/>
              <a:ext cx="0" cy="2667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4731796" y="26289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2299DEC-F079-8E4F-B13D-CBE8E967B5D0}"/>
              </a:ext>
            </a:extLst>
          </p:cNvPr>
          <p:cNvSpPr txBox="1"/>
          <p:nvPr/>
        </p:nvSpPr>
        <p:spPr>
          <a:xfrm>
            <a:off x="0" y="0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A763F2-E26F-5942-AECA-9FA2F9B7308F}"/>
              </a:ext>
            </a:extLst>
          </p:cNvPr>
          <p:cNvSpPr txBox="1"/>
          <p:nvPr/>
        </p:nvSpPr>
        <p:spPr>
          <a:xfrm>
            <a:off x="0" y="2291872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E57CC4-B202-1D4C-AFDD-F8D2DA9B9C9B}"/>
              </a:ext>
            </a:extLst>
          </p:cNvPr>
          <p:cNvSpPr txBox="1"/>
          <p:nvPr/>
        </p:nvSpPr>
        <p:spPr>
          <a:xfrm>
            <a:off x="3405289" y="-19152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52008A-DDA4-434E-AB4A-84656497D4E1}"/>
              </a:ext>
            </a:extLst>
          </p:cNvPr>
          <p:cNvSpPr txBox="1"/>
          <p:nvPr/>
        </p:nvSpPr>
        <p:spPr>
          <a:xfrm>
            <a:off x="6810578" y="13216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84DC887-2459-804C-BDB2-BE73E6A0A141}"/>
              </a:ext>
            </a:extLst>
          </p:cNvPr>
          <p:cNvSpPr txBox="1"/>
          <p:nvPr/>
        </p:nvSpPr>
        <p:spPr>
          <a:xfrm>
            <a:off x="3431404" y="2314148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E.</a:t>
            </a:r>
          </a:p>
        </p:txBody>
      </p:sp>
    </p:spTree>
    <p:extLst>
      <p:ext uri="{BB962C8B-B14F-4D97-AF65-F5344CB8AC3E}">
        <p14:creationId xmlns:p14="http://schemas.microsoft.com/office/powerpoint/2010/main" val="14389926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10669</TotalTime>
  <Words>443</Words>
  <Application>Microsoft Office PowerPoint</Application>
  <PresentationFormat>Widescreen</PresentationFormat>
  <Paragraphs>58</Paragraphs>
  <Slides>7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SimSun</vt:lpstr>
      <vt:lpstr>Arial</vt:lpstr>
      <vt:lpstr>Calibri</vt:lpstr>
      <vt:lpstr>Calibri Light</vt:lpstr>
      <vt:lpstr>Times New Roman</vt:lpstr>
      <vt:lpstr>Office Theme</vt:lpstr>
      <vt:lpstr>Prism 7</vt:lpstr>
      <vt:lpstr>GraphPad Prism 7 Project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Brown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Harrington, Elizabeth</dc:creator>
  <cp:lastModifiedBy>Harrington, Elizabeth</cp:lastModifiedBy>
  <cp:revision>28</cp:revision>
  <dcterms:created xsi:type="dcterms:W3CDTF">2018-11-11T21:08:02Z</dcterms:created>
  <dcterms:modified xsi:type="dcterms:W3CDTF">2019-10-14T21:33:37Z</dcterms:modified>
</cp:coreProperties>
</file>